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508" r:id="rId3"/>
    <p:sldId id="509" r:id="rId4"/>
    <p:sldId id="511" r:id="rId5"/>
    <p:sldId id="510" r:id="rId6"/>
    <p:sldId id="512" r:id="rId7"/>
    <p:sldId id="513" r:id="rId8"/>
    <p:sldId id="448" r:id="rId9"/>
    <p:sldId id="423" r:id="rId10"/>
    <p:sldId id="489" r:id="rId11"/>
    <p:sldId id="490" r:id="rId12"/>
    <p:sldId id="491" r:id="rId13"/>
    <p:sldId id="492" r:id="rId14"/>
    <p:sldId id="493" r:id="rId15"/>
    <p:sldId id="494" r:id="rId16"/>
    <p:sldId id="495" r:id="rId17"/>
    <p:sldId id="496" r:id="rId18"/>
    <p:sldId id="497" r:id="rId19"/>
    <p:sldId id="498" r:id="rId20"/>
    <p:sldId id="499" r:id="rId21"/>
    <p:sldId id="500" r:id="rId22"/>
    <p:sldId id="501" r:id="rId23"/>
    <p:sldId id="411" r:id="rId24"/>
    <p:sldId id="474" r:id="rId25"/>
    <p:sldId id="475" r:id="rId26"/>
    <p:sldId id="477" r:id="rId27"/>
    <p:sldId id="476" r:id="rId28"/>
    <p:sldId id="478" r:id="rId29"/>
    <p:sldId id="479" r:id="rId30"/>
    <p:sldId id="480" r:id="rId31"/>
    <p:sldId id="481" r:id="rId32"/>
    <p:sldId id="482" r:id="rId33"/>
    <p:sldId id="483" r:id="rId34"/>
    <p:sldId id="484" r:id="rId35"/>
    <p:sldId id="488" r:id="rId36"/>
    <p:sldId id="502" r:id="rId37"/>
    <p:sldId id="503" r:id="rId38"/>
    <p:sldId id="504" r:id="rId39"/>
    <p:sldId id="505" r:id="rId40"/>
    <p:sldId id="506" r:id="rId41"/>
    <p:sldId id="507" r:id="rId4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800080"/>
    <a:srgbClr val="00CC00"/>
    <a:srgbClr val="009900"/>
    <a:srgbClr val="FF5050"/>
    <a:srgbClr val="F85EC5"/>
    <a:srgbClr val="00FF00"/>
    <a:srgbClr val="FF9933"/>
    <a:srgbClr val="321AE4"/>
    <a:srgbClr val="CC0000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94692" autoAdjust="0"/>
  </p:normalViewPr>
  <p:slideViewPr>
    <p:cSldViewPr snapToObjects="1">
      <p:cViewPr varScale="1">
        <p:scale>
          <a:sx n="86" d="100"/>
          <a:sy n="86" d="100"/>
        </p:scale>
        <p:origin x="-1104" y="-90"/>
      </p:cViewPr>
      <p:guideLst>
        <p:guide orient="horz" pos="2256"/>
        <p:guide orient="horz" pos="1824"/>
        <p:guide orient="horz" pos="2688"/>
        <p:guide orient="horz" pos="3120"/>
        <p:guide orient="horz" pos="1392"/>
        <p:guide pos="2921"/>
        <p:guide pos="4560"/>
        <p:guide pos="1824"/>
        <p:guide pos="1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CD7BD2-54AB-4D67-AB30-AEB8DECEB6F0}" type="slidenum">
              <a:rPr lang="de-DE" altLang="en-US"/>
              <a:pPr/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50609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Klicken Sie, um die Textformatierung des Masters zu bearbeiten.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2A0B9D-D136-4BF8-9D8F-7EFC87D5934C}" type="slidenum">
              <a:rPr lang="de-DE" altLang="en-US"/>
              <a:pPr/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17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18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19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20</a:t>
            </a:fld>
            <a:endParaRPr lang="de-D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 dirty="0"/>
              <a:t>Titel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06524" y="2925688"/>
            <a:ext cx="5313276" cy="1295400"/>
          </a:xfrm>
        </p:spPr>
        <p:txBody>
          <a:bodyPr/>
          <a:lstStyle>
            <a:lvl1pPr marL="0" indent="0" algn="l">
              <a:lnSpc>
                <a:spcPct val="80000"/>
              </a:lnSpc>
              <a:buFontTx/>
              <a:buNone/>
              <a:defRPr i="0"/>
            </a:lvl1pPr>
          </a:lstStyle>
          <a:p>
            <a:r>
              <a:rPr lang="de-DE" altLang="en-US" dirty="0" err="1" smtClean="0"/>
              <a:t>Subtitle</a:t>
            </a:r>
            <a:r>
              <a:rPr lang="de-DE" altLang="en-US" dirty="0" smtClean="0"/>
              <a:t>, </a:t>
            </a:r>
            <a:r>
              <a:rPr lang="de-DE" altLang="en-US" dirty="0" err="1" smtClean="0"/>
              <a:t>author</a:t>
            </a:r>
            <a:endParaRPr lang="de-DE" alt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i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r>
              <a:rPr lang="de-DE" smtClean="0"/>
              <a:t>FATAL</a:t>
            </a:r>
            <a:endParaRPr lang="de-DE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i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 algn="r">
              <a:defRPr i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r>
              <a:rPr lang="de-DE" altLang="en-US" smtClean="0"/>
              <a:t>SSS 2011</a:t>
            </a:r>
            <a:endParaRPr lang="de-D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FATAL</a:t>
            </a:r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 i="0" smtClean="0"/>
              <a:t>Christoph Lenzen</a:t>
            </a:r>
            <a:endParaRPr lang="de-DE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 smtClean="0"/>
              <a:t>SSS 2011</a:t>
            </a:r>
            <a:endParaRPr lang="de-DE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FATAL</a:t>
            </a:r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 i="0" smtClean="0"/>
              <a:t>Christoph Lenzen</a:t>
            </a:r>
            <a:endParaRPr lang="de-DE" altLang="en-US" i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 smtClean="0"/>
              <a:t>SSS 2011</a:t>
            </a:r>
            <a:endParaRPr lang="de-DE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FATAL</a:t>
            </a:r>
            <a:endParaRPr lang="de-DE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 i="0" smtClean="0"/>
              <a:t>Christoph Lenzen</a:t>
            </a:r>
            <a:endParaRPr lang="de-DE" altLang="en-US" i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 smtClean="0"/>
              <a:t>SSS 2011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FATAL</a:t>
            </a:r>
            <a:endParaRPr lang="de-DE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 i="0" smtClean="0"/>
              <a:t>Christoph Lenzen</a:t>
            </a:r>
            <a:endParaRPr lang="de-DE" altLang="en-US" i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 smtClean="0"/>
              <a:t>SSS 2011</a:t>
            </a:r>
            <a:endParaRPr lang="de-DE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28600"/>
            <a:ext cx="8407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191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DARTS-II</a:t>
            </a:r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0" y="6400800"/>
            <a:ext cx="2057400" cy="304800"/>
          </a:xfrm>
        </p:spPr>
        <p:txBody>
          <a:bodyPr/>
          <a:lstStyle>
            <a:lvl1pPr>
              <a:defRPr/>
            </a:lvl1pPr>
          </a:lstStyle>
          <a:p>
            <a:endParaRPr lang="de-DE" altLang="en-US" i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400800"/>
            <a:ext cx="1981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 smtClean="0"/>
              <a:t>SSS 2011</a:t>
            </a:r>
            <a:endParaRPr lang="de-DE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228600"/>
            <a:ext cx="840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 smtClean="0"/>
              <a:t>Hier klicken, um Master-Titelformat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Hier klicken, um Master-Textformat zu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rgbClr val="003399"/>
                </a:solidFill>
                <a:latin typeface="+mn-lt"/>
              </a:defRPr>
            </a:lvl1pPr>
          </a:lstStyle>
          <a:p>
            <a:r>
              <a:rPr lang="de-DE" smtClean="0"/>
              <a:t>FATAL</a:t>
            </a:r>
            <a:endParaRPr lang="de-D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7884" y="6400564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rgbClr val="003399"/>
                </a:solidFill>
                <a:latin typeface="+mn-lt"/>
              </a:defRPr>
            </a:lvl1pPr>
          </a:lstStyle>
          <a:p>
            <a:pPr algn="ctr"/>
            <a:r>
              <a:rPr lang="de-DE" altLang="en-US" smtClean="0"/>
              <a:t>Christoph Lenzen</a:t>
            </a:r>
            <a:endParaRPr lang="de-DE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rgbClr val="003399"/>
                </a:solidFill>
                <a:latin typeface="+mn-lt"/>
              </a:defRPr>
            </a:lvl1pPr>
          </a:lstStyle>
          <a:p>
            <a:r>
              <a:rPr lang="de-DE" altLang="en-US" smtClean="0"/>
              <a:t>SSS 2011</a:t>
            </a:r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60" r:id="rId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3568" y="80628"/>
            <a:ext cx="7452828" cy="1752625"/>
          </a:xfrm>
        </p:spPr>
        <p:txBody>
          <a:bodyPr/>
          <a:lstStyle/>
          <a:p>
            <a:pPr algn="ctr"/>
            <a:r>
              <a:rPr lang="en-US" smtClean="0">
                <a:latin typeface="Calibri" pitchFamily="34" charset="0"/>
              </a:rPr>
              <a:t>Distributed Algorithms on a Congested Clique</a:t>
            </a:r>
            <a:endParaRPr lang="en-US" altLang="de-DE" b="0" i="1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5311" name="Rectangle 1039"/>
          <p:cNvSpPr>
            <a:spLocks noGrp="1" noChangeArrowheads="1"/>
          </p:cNvSpPr>
          <p:nvPr>
            <p:ph type="subTitle" idx="1"/>
          </p:nvPr>
        </p:nvSpPr>
        <p:spPr>
          <a:xfrm>
            <a:off x="2987824" y="5661248"/>
            <a:ext cx="2844316" cy="6693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smtClean="0">
                <a:latin typeface="Calibri" pitchFamily="34" charset="0"/>
              </a:rPr>
              <a:t>Christoph Lenzen</a:t>
            </a:r>
            <a:endParaRPr lang="en-US" sz="2400" smtClean="0">
              <a:latin typeface="Calibri" pitchFamily="34" charset="0"/>
            </a:endParaRPr>
          </a:p>
        </p:txBody>
      </p:sp>
      <p:pic>
        <p:nvPicPr>
          <p:cNvPr id="24578" name="Picture 2" descr="http://blogs.scientificamerican.com/cocktail-party-physics/files/2011/08/jamcarto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2771" y="1727049"/>
            <a:ext cx="5263505" cy="3806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Disclaimer</a:t>
            </a:r>
            <a:endParaRPr lang="en-US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91780" y="1772816"/>
            <a:ext cx="3528392" cy="162018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/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Practical relevance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of this model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is questionable!</a:t>
            </a:r>
            <a:endParaRPr lang="en-US" sz="3200" kern="0" smtClean="0">
              <a:latin typeface="Calibri" pitchFamily="34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215899" y="1285528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Algorithms for overlay networks?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Subroutines for small cliques in larger networks?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b="1" i="1" kern="0" smtClean="0">
                <a:latin typeface="Calibri" pitchFamily="34" charset="0"/>
              </a:rPr>
              <a:t>So why should we care?!?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3" descr="http://rosalind.info/media/complete_gra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5756" y="2708920"/>
            <a:ext cx="1506730" cy="1506730"/>
          </a:xfrm>
          <a:prstGeom prst="rect">
            <a:avLst/>
          </a:prstGeom>
          <a:noFill/>
        </p:spPr>
      </p:pic>
      <p:grpSp>
        <p:nvGrpSpPr>
          <p:cNvPr id="2" name="Group 42"/>
          <p:cNvGrpSpPr/>
          <p:nvPr/>
        </p:nvGrpSpPr>
        <p:grpSpPr>
          <a:xfrm>
            <a:off x="783693" y="2096852"/>
            <a:ext cx="2952328" cy="45719"/>
            <a:chOff x="755576" y="4725144"/>
            <a:chExt cx="7560840" cy="72008"/>
          </a:xfrm>
        </p:grpSpPr>
        <p:sp>
          <p:nvSpPr>
            <p:cNvPr id="18" name="Ellipse 15"/>
            <p:cNvSpPr/>
            <p:nvPr/>
          </p:nvSpPr>
          <p:spPr bwMode="auto">
            <a:xfrm>
              <a:off x="755576" y="4725144"/>
              <a:ext cx="72008" cy="7200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9" name="Ellipse 15"/>
            <p:cNvSpPr/>
            <p:nvPr/>
          </p:nvSpPr>
          <p:spPr bwMode="auto">
            <a:xfrm>
              <a:off x="1691680" y="4725144"/>
              <a:ext cx="72008" cy="7200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21" name="Straight Connector 20"/>
            <p:cNvCxnSpPr>
              <a:stCxn id="18" idx="6"/>
              <a:endCxn id="19" idx="2"/>
            </p:cNvCxnSpPr>
            <p:nvPr/>
          </p:nvCxnSpPr>
          <p:spPr bwMode="auto">
            <a:xfrm>
              <a:off x="827584" y="476114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Ellipse 15"/>
            <p:cNvSpPr/>
            <p:nvPr/>
          </p:nvSpPr>
          <p:spPr bwMode="auto">
            <a:xfrm>
              <a:off x="2627784" y="4725144"/>
              <a:ext cx="72008" cy="7200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26" name="Straight Connector 25"/>
            <p:cNvCxnSpPr>
              <a:endCxn id="25" idx="2"/>
            </p:cNvCxnSpPr>
            <p:nvPr/>
          </p:nvCxnSpPr>
          <p:spPr bwMode="auto">
            <a:xfrm>
              <a:off x="1763688" y="476114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Ellipse 15"/>
            <p:cNvSpPr/>
            <p:nvPr/>
          </p:nvSpPr>
          <p:spPr bwMode="auto">
            <a:xfrm>
              <a:off x="3563888" y="4725144"/>
              <a:ext cx="72008" cy="7200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28" name="Straight Connector 27"/>
            <p:cNvCxnSpPr>
              <a:endCxn id="27" idx="2"/>
            </p:cNvCxnSpPr>
            <p:nvPr/>
          </p:nvCxnSpPr>
          <p:spPr bwMode="auto">
            <a:xfrm>
              <a:off x="2699792" y="476114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Ellipse 15"/>
            <p:cNvSpPr/>
            <p:nvPr/>
          </p:nvSpPr>
          <p:spPr bwMode="auto">
            <a:xfrm>
              <a:off x="4499992" y="4725144"/>
              <a:ext cx="72008" cy="7200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30" name="Straight Connector 29"/>
            <p:cNvCxnSpPr>
              <a:endCxn id="29" idx="2"/>
            </p:cNvCxnSpPr>
            <p:nvPr/>
          </p:nvCxnSpPr>
          <p:spPr bwMode="auto">
            <a:xfrm>
              <a:off x="3635896" y="476114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Ellipse 15"/>
            <p:cNvSpPr/>
            <p:nvPr/>
          </p:nvSpPr>
          <p:spPr bwMode="auto">
            <a:xfrm>
              <a:off x="5436096" y="4725144"/>
              <a:ext cx="72008" cy="7200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32" name="Straight Connector 31"/>
            <p:cNvCxnSpPr>
              <a:endCxn id="31" idx="2"/>
            </p:cNvCxnSpPr>
            <p:nvPr/>
          </p:nvCxnSpPr>
          <p:spPr bwMode="auto">
            <a:xfrm>
              <a:off x="4572000" y="476114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Ellipse 15"/>
            <p:cNvSpPr/>
            <p:nvPr/>
          </p:nvSpPr>
          <p:spPr bwMode="auto">
            <a:xfrm>
              <a:off x="6372200" y="4725144"/>
              <a:ext cx="72008" cy="7200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34" name="Straight Connector 33"/>
            <p:cNvCxnSpPr>
              <a:endCxn id="33" idx="2"/>
            </p:cNvCxnSpPr>
            <p:nvPr/>
          </p:nvCxnSpPr>
          <p:spPr bwMode="auto">
            <a:xfrm>
              <a:off x="5508104" y="476114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Ellipse 15"/>
            <p:cNvSpPr/>
            <p:nvPr/>
          </p:nvSpPr>
          <p:spPr bwMode="auto">
            <a:xfrm>
              <a:off x="7308304" y="4725144"/>
              <a:ext cx="72008" cy="7200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36" name="Straight Connector 35"/>
            <p:cNvCxnSpPr>
              <a:endCxn id="35" idx="2"/>
            </p:cNvCxnSpPr>
            <p:nvPr/>
          </p:nvCxnSpPr>
          <p:spPr bwMode="auto">
            <a:xfrm>
              <a:off x="6444208" y="476114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Ellipse 15"/>
            <p:cNvSpPr/>
            <p:nvPr/>
          </p:nvSpPr>
          <p:spPr bwMode="auto">
            <a:xfrm>
              <a:off x="8244408" y="4725144"/>
              <a:ext cx="72008" cy="7200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>
              <a:endCxn id="37" idx="2"/>
            </p:cNvCxnSpPr>
            <p:nvPr/>
          </p:nvCxnSpPr>
          <p:spPr bwMode="auto">
            <a:xfrm>
              <a:off x="7380312" y="476114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68" y="692696"/>
            <a:ext cx="3314260" cy="685800"/>
          </a:xfrm>
        </p:spPr>
        <p:txBody>
          <a:bodyPr/>
          <a:lstStyle/>
          <a:p>
            <a:pPr algn="ctr"/>
            <a:r>
              <a:rPr lang="de-CH" sz="2400" smtClean="0">
                <a:latin typeface="Calibri" pitchFamily="34" charset="0"/>
              </a:rPr>
              <a:t>what lower bound graphs look like: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4858140" y="692696"/>
            <a:ext cx="33142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what “real”</a:t>
            </a:r>
            <a:endParaRPr kumimoji="0" lang="en-US" sz="2400" b="1" i="0" u="none" strike="noStrike" kern="0" cap="none" spc="0" normalizeH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networks look like:</a:t>
            </a:r>
            <a:endParaRPr kumimoji="0" lang="en-US" sz="2400" b="1" i="0" u="none" strike="noStrike" kern="0" cap="none" spc="0" normalizeH="0" baseline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719572" y="4509120"/>
          <a:ext cx="3062231" cy="1734254"/>
        </p:xfrm>
        <a:graphic>
          <a:graphicData uri="http://schemas.openxmlformats.org/presentationml/2006/ole">
            <p:oleObj spid="_x0000_s33794" name="Acrobat Document" r:id="rId4" imgW="4810050" imgH="2724060" progId="AcroExch.Document.11">
              <p:embed/>
            </p:oleObj>
          </a:graphicData>
        </a:graphic>
      </p:graphicFrame>
      <p:pic>
        <p:nvPicPr>
          <p:cNvPr id="21507" name="Picture 3" descr="http://rosalind.info/media/complete_gra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994" y="2708920"/>
            <a:ext cx="1506730" cy="1506730"/>
          </a:xfrm>
          <a:prstGeom prst="rect">
            <a:avLst/>
          </a:prstGeom>
          <a:noFill/>
        </p:spPr>
      </p:pic>
      <p:cxnSp>
        <p:nvCxnSpPr>
          <p:cNvPr id="49" name="Straight Connector 37"/>
          <p:cNvCxnSpPr/>
          <p:nvPr/>
        </p:nvCxnSpPr>
        <p:spPr bwMode="auto">
          <a:xfrm flipV="1">
            <a:off x="2051720" y="3462285"/>
            <a:ext cx="356409" cy="27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1509" name="Picture 5" descr="http://ej.iop.org/images/1742-5468/2006/08/P08007/Full/26828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29806" y="1808820"/>
            <a:ext cx="1291409" cy="1332148"/>
          </a:xfrm>
          <a:prstGeom prst="rect">
            <a:avLst/>
          </a:prstGeom>
          <a:noFill/>
        </p:spPr>
      </p:pic>
      <p:pic>
        <p:nvPicPr>
          <p:cNvPr id="21511" name="Picture 7" descr="http://www.onbile.com/info/wp-content/uploads/2011/11/cloudcomputin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96236" y="4215649"/>
            <a:ext cx="1724979" cy="1724979"/>
          </a:xfrm>
          <a:prstGeom prst="rect">
            <a:avLst/>
          </a:prstGeom>
          <a:noFill/>
        </p:spPr>
      </p:pic>
      <p:pic>
        <p:nvPicPr>
          <p:cNvPr id="21515" name="Picture 11" descr="http://www.jacobsschool.ucsd.edu/uploads/news_release/2004/pnas.Power_Law.graph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36121" y="2636912"/>
            <a:ext cx="2240135" cy="1964176"/>
          </a:xfrm>
          <a:prstGeom prst="rect">
            <a:avLst/>
          </a:prstGeom>
          <a:noFill/>
        </p:spPr>
      </p:pic>
      <p:sp>
        <p:nvSpPr>
          <p:cNvPr id="39" name="Oval 38"/>
          <p:cNvSpPr/>
          <p:nvPr/>
        </p:nvSpPr>
        <p:spPr bwMode="auto">
          <a:xfrm>
            <a:off x="539552" y="4401108"/>
            <a:ext cx="3522954" cy="223224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History: MST Lower Bound</a:t>
            </a:r>
            <a:endParaRPr lang="de-CH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5899" y="1285528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Input: weighted graph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Output: spanning tree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Goal: minimize weight of tree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</p:txBody>
      </p:sp>
      <p:graphicFrame>
        <p:nvGraphicFramePr>
          <p:cNvPr id="34818" name="Object 1"/>
          <p:cNvGraphicFramePr>
            <a:graphicFrameLocks noChangeAspect="1"/>
          </p:cNvGraphicFramePr>
          <p:nvPr/>
        </p:nvGraphicFramePr>
        <p:xfrm>
          <a:off x="215899" y="3452714"/>
          <a:ext cx="4215479" cy="2388554"/>
        </p:xfrm>
        <a:graphic>
          <a:graphicData uri="http://schemas.openxmlformats.org/presentationml/2006/ole">
            <p:oleObj spid="_x0000_s34818" name="Acrobat Document" r:id="rId3" imgW="4810050" imgH="2724060" progId="AcroExch.Document.11">
              <p:embed/>
            </p:oleObj>
          </a:graphicData>
        </a:graphic>
      </p:graphicFrame>
      <p:grpSp>
        <p:nvGrpSpPr>
          <p:cNvPr id="74" name="Group 73"/>
          <p:cNvGrpSpPr/>
          <p:nvPr/>
        </p:nvGrpSpPr>
        <p:grpSpPr>
          <a:xfrm>
            <a:off x="4680012" y="3373251"/>
            <a:ext cx="3924309" cy="2612033"/>
            <a:chOff x="4680012" y="3373251"/>
            <a:chExt cx="3924309" cy="2612033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4680012" y="4833156"/>
              <a:ext cx="756084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Ellipse 11"/>
            <p:cNvSpPr/>
            <p:nvPr/>
          </p:nvSpPr>
          <p:spPr bwMode="auto">
            <a:xfrm>
              <a:off x="5809172" y="4773436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0" name="Ellipse 11"/>
            <p:cNvSpPr/>
            <p:nvPr/>
          </p:nvSpPr>
          <p:spPr bwMode="auto">
            <a:xfrm>
              <a:off x="8306484" y="47611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1" name="Ellipse 11"/>
            <p:cNvSpPr/>
            <p:nvPr/>
          </p:nvSpPr>
          <p:spPr bwMode="auto">
            <a:xfrm>
              <a:off x="6624228" y="3933056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2" name="Ellipse 11"/>
            <p:cNvSpPr/>
            <p:nvPr/>
          </p:nvSpPr>
          <p:spPr bwMode="auto">
            <a:xfrm>
              <a:off x="6624228" y="440110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3" name="Ellipse 11"/>
            <p:cNvSpPr/>
            <p:nvPr/>
          </p:nvSpPr>
          <p:spPr bwMode="auto">
            <a:xfrm>
              <a:off x="6624228" y="490516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4" name="Ellipse 11"/>
            <p:cNvSpPr/>
            <p:nvPr/>
          </p:nvSpPr>
          <p:spPr bwMode="auto">
            <a:xfrm>
              <a:off x="6624228" y="5649821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5" name="Ellipse 11"/>
            <p:cNvSpPr/>
            <p:nvPr/>
          </p:nvSpPr>
          <p:spPr bwMode="auto">
            <a:xfrm>
              <a:off x="7406384" y="3933056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" name="Ellipse 11"/>
            <p:cNvSpPr/>
            <p:nvPr/>
          </p:nvSpPr>
          <p:spPr bwMode="auto">
            <a:xfrm>
              <a:off x="7406384" y="440110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" name="Ellipse 11"/>
            <p:cNvSpPr/>
            <p:nvPr/>
          </p:nvSpPr>
          <p:spPr bwMode="auto">
            <a:xfrm>
              <a:off x="7406384" y="490516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" name="Ellipse 11"/>
            <p:cNvSpPr/>
            <p:nvPr/>
          </p:nvSpPr>
          <p:spPr bwMode="auto">
            <a:xfrm>
              <a:off x="7406384" y="5649821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20" name="Straight Connector 19"/>
            <p:cNvCxnSpPr>
              <a:stCxn id="11" idx="6"/>
              <a:endCxn id="15" idx="2"/>
            </p:cNvCxnSpPr>
            <p:nvPr/>
          </p:nvCxnSpPr>
          <p:spPr bwMode="auto">
            <a:xfrm>
              <a:off x="6742172" y="3992776"/>
              <a:ext cx="6642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12" idx="6"/>
              <a:endCxn id="16" idx="2"/>
            </p:cNvCxnSpPr>
            <p:nvPr/>
          </p:nvCxnSpPr>
          <p:spPr bwMode="auto">
            <a:xfrm>
              <a:off x="6742172" y="4460828"/>
              <a:ext cx="6642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13" idx="6"/>
              <a:endCxn id="17" idx="2"/>
            </p:cNvCxnSpPr>
            <p:nvPr/>
          </p:nvCxnSpPr>
          <p:spPr bwMode="auto">
            <a:xfrm>
              <a:off x="6742172" y="4964884"/>
              <a:ext cx="6642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14" idx="6"/>
              <a:endCxn id="18" idx="2"/>
            </p:cNvCxnSpPr>
            <p:nvPr/>
          </p:nvCxnSpPr>
          <p:spPr bwMode="auto">
            <a:xfrm>
              <a:off x="6742172" y="5709541"/>
              <a:ext cx="6642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Arc 30"/>
            <p:cNvSpPr/>
            <p:nvPr/>
          </p:nvSpPr>
          <p:spPr bwMode="auto">
            <a:xfrm>
              <a:off x="5868144" y="3645024"/>
              <a:ext cx="2498576" cy="2208534"/>
            </a:xfrm>
            <a:prstGeom prst="arc">
              <a:avLst>
                <a:gd name="adj1" fmla="val 10800000"/>
                <a:gd name="adj2" fmla="val 9587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0112" y="5049180"/>
              <a:ext cx="58541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600" smtClean="0">
                  <a:latin typeface="Calibri" pitchFamily="34" charset="0"/>
                </a:rPr>
                <a:t>Alice</a:t>
              </a:r>
              <a:endParaRPr lang="de-CH" sz="1600" dirty="0">
                <a:latin typeface="Calibri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91039" y="5049180"/>
              <a:ext cx="513282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600" smtClean="0">
                  <a:latin typeface="Calibri" pitchFamily="34" charset="0"/>
                </a:rPr>
                <a:t>Bob</a:t>
              </a:r>
              <a:endParaRPr lang="de-CH" sz="1600" dirty="0">
                <a:latin typeface="Calibri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83566" y="5049180"/>
              <a:ext cx="216726" cy="5539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000" b="1" smtClean="0">
                  <a:latin typeface="Calibri" pitchFamily="34" charset="0"/>
                </a:rPr>
                <a:t>.</a:t>
              </a:r>
            </a:p>
            <a:p>
              <a:r>
                <a:rPr lang="de-CH" sz="1000" b="1" smtClean="0">
                  <a:latin typeface="Calibri" pitchFamily="34" charset="0"/>
                </a:rPr>
                <a:t>.</a:t>
              </a:r>
            </a:p>
            <a:p>
              <a:r>
                <a:rPr lang="de-CH" sz="1000" b="1" smtClean="0">
                  <a:latin typeface="Calibri" pitchFamily="34" charset="0"/>
                </a:rPr>
                <a:t>.</a:t>
              </a:r>
              <a:endParaRPr lang="de-CH" sz="1000" b="1" dirty="0">
                <a:latin typeface="Calibri" pitchFamily="34" charset="0"/>
              </a:endParaRPr>
            </a:p>
          </p:txBody>
        </p:sp>
        <p:cxnSp>
          <p:nvCxnSpPr>
            <p:cNvPr id="37" name="Straight Connector 36"/>
            <p:cNvCxnSpPr>
              <a:stCxn id="9" idx="6"/>
              <a:endCxn id="11" idx="2"/>
            </p:cNvCxnSpPr>
            <p:nvPr/>
          </p:nvCxnSpPr>
          <p:spPr bwMode="auto">
            <a:xfrm flipV="1">
              <a:off x="5927116" y="3992776"/>
              <a:ext cx="697112" cy="8403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9" idx="6"/>
              <a:endCxn id="12" idx="2"/>
            </p:cNvCxnSpPr>
            <p:nvPr/>
          </p:nvCxnSpPr>
          <p:spPr bwMode="auto">
            <a:xfrm flipV="1">
              <a:off x="5927116" y="4460828"/>
              <a:ext cx="697112" cy="37232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9" idx="6"/>
              <a:endCxn id="13" idx="2"/>
            </p:cNvCxnSpPr>
            <p:nvPr/>
          </p:nvCxnSpPr>
          <p:spPr bwMode="auto">
            <a:xfrm>
              <a:off x="5927116" y="4833156"/>
              <a:ext cx="697112" cy="13172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9" idx="6"/>
              <a:endCxn id="14" idx="2"/>
            </p:cNvCxnSpPr>
            <p:nvPr/>
          </p:nvCxnSpPr>
          <p:spPr bwMode="auto">
            <a:xfrm>
              <a:off x="5927116" y="4833156"/>
              <a:ext cx="697112" cy="8763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15" idx="6"/>
              <a:endCxn id="10" idx="2"/>
            </p:cNvCxnSpPr>
            <p:nvPr/>
          </p:nvCxnSpPr>
          <p:spPr bwMode="auto">
            <a:xfrm>
              <a:off x="7524328" y="3992776"/>
              <a:ext cx="782156" cy="8280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>
              <a:stCxn id="16" idx="6"/>
              <a:endCxn id="10" idx="2"/>
            </p:cNvCxnSpPr>
            <p:nvPr/>
          </p:nvCxnSpPr>
          <p:spPr bwMode="auto">
            <a:xfrm>
              <a:off x="7524328" y="4460828"/>
              <a:ext cx="782156" cy="3600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17" idx="6"/>
              <a:endCxn id="10" idx="2"/>
            </p:cNvCxnSpPr>
            <p:nvPr/>
          </p:nvCxnSpPr>
          <p:spPr bwMode="auto">
            <a:xfrm flipV="1">
              <a:off x="7524328" y="4820868"/>
              <a:ext cx="782156" cy="1440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>
              <a:stCxn id="18" idx="6"/>
              <a:endCxn id="10" idx="2"/>
            </p:cNvCxnSpPr>
            <p:nvPr/>
          </p:nvCxnSpPr>
          <p:spPr bwMode="auto">
            <a:xfrm flipV="1">
              <a:off x="7524328" y="4820868"/>
              <a:ext cx="782156" cy="8886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960258" y="3744718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960258" y="4201343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960258" y="4705399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960258" y="5677507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960258" y="3373251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300192" y="3969060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?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300192" y="4309355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?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300192" y="4653136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?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300192" y="5157192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?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644334" y="3933056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1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644334" y="4293096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1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644334" y="4633391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1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644334" y="5121188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1</a:t>
              </a:r>
              <a:endParaRPr lang="de-CH" sz="1400" dirty="0">
                <a:latin typeface="Calibri" pitchFamily="34" charset="0"/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1663422" y="6021288"/>
            <a:ext cx="1324402" cy="46166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400" smtClean="0">
                <a:latin typeface="Calibri" pitchFamily="34" charset="0"/>
                <a:cs typeface="Times New Roman"/>
              </a:rPr>
              <a:t>≈ √n x √n</a:t>
            </a:r>
            <a:endParaRPr lang="de-CH" sz="2400" dirty="0">
              <a:latin typeface="Calibri" pitchFamily="34" charset="0"/>
            </a:endParaRPr>
          </a:p>
        </p:txBody>
      </p:sp>
      <p:sp>
        <p:nvSpPr>
          <p:cNvPr id="77" name="Abgerundete rechteckige Legende 7"/>
          <p:cNvSpPr>
            <a:spLocks noChangeArrowheads="1"/>
          </p:cNvSpPr>
          <p:nvPr/>
        </p:nvSpPr>
        <p:spPr bwMode="auto">
          <a:xfrm>
            <a:off x="5773295" y="1250194"/>
            <a:ext cx="2795149" cy="774650"/>
          </a:xfrm>
          <a:prstGeom prst="wedgeRoundRectCallout">
            <a:avLst>
              <a:gd name="adj1" fmla="val -56150"/>
              <a:gd name="adj2" fmla="val -111089"/>
              <a:gd name="adj3" fmla="val 16667"/>
            </a:avLst>
          </a:prstGeom>
          <a:solidFill>
            <a:schemeClr val="accent5">
              <a:alpha val="79000"/>
            </a:schemeClr>
          </a:solidFill>
          <a:ln w="9525" algn="ctr">
            <a:noFill/>
            <a:round/>
            <a:headEnd/>
            <a:tailEnd/>
          </a:ln>
        </p:spPr>
        <p:txBody>
          <a:bodyPr lIns="82945" tIns="41473" rIns="82945" bIns="41473"/>
          <a:lstStyle/>
          <a:p>
            <a:pPr algn="ctr"/>
            <a:r>
              <a:rPr lang="de-CH" sz="2000" smtClean="0">
                <a:latin typeface="Calibri" pitchFamily="34" charset="0"/>
              </a:rPr>
              <a:t>Peleg and Rubinovich</a:t>
            </a:r>
          </a:p>
          <a:p>
            <a:pPr algn="ctr"/>
            <a:r>
              <a:rPr lang="de-CH" sz="2000" smtClean="0">
                <a:latin typeface="Calibri" pitchFamily="34" charset="0"/>
              </a:rPr>
              <a:t>SIAM J. on Comp.‘00</a:t>
            </a: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History: MST Lower Bound</a:t>
            </a:r>
            <a:endParaRPr lang="de-CH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5899" y="1285528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Input: weighted graph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Output: spanning tree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Goal: minimize weight of tree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- Alice gets bit string </a:t>
            </a:r>
            <a:r>
              <a:rPr lang="de-CH" sz="3200" b="1" kern="0" smtClean="0">
                <a:latin typeface="Calibri" pitchFamily="34" charset="0"/>
              </a:rPr>
              <a:t>b</a:t>
            </a:r>
            <a:r>
              <a:rPr lang="de-CH" sz="3200" kern="0" smtClean="0">
                <a:latin typeface="Calibri" pitchFamily="34" charset="0"/>
              </a:rPr>
              <a:t> as input</a:t>
            </a:r>
          </a:p>
        </p:txBody>
      </p:sp>
      <p:grpSp>
        <p:nvGrpSpPr>
          <p:cNvPr id="3" name="Group 73"/>
          <p:cNvGrpSpPr/>
          <p:nvPr/>
        </p:nvGrpSpPr>
        <p:grpSpPr>
          <a:xfrm>
            <a:off x="5580112" y="3373251"/>
            <a:ext cx="3024209" cy="2612033"/>
            <a:chOff x="5580112" y="3373251"/>
            <a:chExt cx="3024209" cy="2612033"/>
          </a:xfrm>
        </p:grpSpPr>
        <p:sp>
          <p:nvSpPr>
            <p:cNvPr id="9" name="Ellipse 11"/>
            <p:cNvSpPr/>
            <p:nvPr/>
          </p:nvSpPr>
          <p:spPr bwMode="auto">
            <a:xfrm>
              <a:off x="5809172" y="4773436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0" name="Ellipse 11"/>
            <p:cNvSpPr/>
            <p:nvPr/>
          </p:nvSpPr>
          <p:spPr bwMode="auto">
            <a:xfrm>
              <a:off x="8306484" y="47611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1" name="Ellipse 11"/>
            <p:cNvSpPr/>
            <p:nvPr/>
          </p:nvSpPr>
          <p:spPr bwMode="auto">
            <a:xfrm>
              <a:off x="6624228" y="3933056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2" name="Ellipse 11"/>
            <p:cNvSpPr/>
            <p:nvPr/>
          </p:nvSpPr>
          <p:spPr bwMode="auto">
            <a:xfrm>
              <a:off x="6624228" y="440110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3" name="Ellipse 11"/>
            <p:cNvSpPr/>
            <p:nvPr/>
          </p:nvSpPr>
          <p:spPr bwMode="auto">
            <a:xfrm>
              <a:off x="6624228" y="490516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4" name="Ellipse 11"/>
            <p:cNvSpPr/>
            <p:nvPr/>
          </p:nvSpPr>
          <p:spPr bwMode="auto">
            <a:xfrm>
              <a:off x="6624228" y="5649821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5" name="Ellipse 11"/>
            <p:cNvSpPr/>
            <p:nvPr/>
          </p:nvSpPr>
          <p:spPr bwMode="auto">
            <a:xfrm>
              <a:off x="7406384" y="3933056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" name="Ellipse 11"/>
            <p:cNvSpPr/>
            <p:nvPr/>
          </p:nvSpPr>
          <p:spPr bwMode="auto">
            <a:xfrm>
              <a:off x="7406384" y="440110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" name="Ellipse 11"/>
            <p:cNvSpPr/>
            <p:nvPr/>
          </p:nvSpPr>
          <p:spPr bwMode="auto">
            <a:xfrm>
              <a:off x="7406384" y="490516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" name="Ellipse 11"/>
            <p:cNvSpPr/>
            <p:nvPr/>
          </p:nvSpPr>
          <p:spPr bwMode="auto">
            <a:xfrm>
              <a:off x="7406384" y="5649821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20" name="Straight Connector 19"/>
            <p:cNvCxnSpPr>
              <a:stCxn id="11" idx="6"/>
              <a:endCxn id="15" idx="2"/>
            </p:cNvCxnSpPr>
            <p:nvPr/>
          </p:nvCxnSpPr>
          <p:spPr bwMode="auto">
            <a:xfrm>
              <a:off x="6742172" y="3992776"/>
              <a:ext cx="6642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12" idx="6"/>
              <a:endCxn id="16" idx="2"/>
            </p:cNvCxnSpPr>
            <p:nvPr/>
          </p:nvCxnSpPr>
          <p:spPr bwMode="auto">
            <a:xfrm>
              <a:off x="6742172" y="4460828"/>
              <a:ext cx="6642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13" idx="6"/>
              <a:endCxn id="17" idx="2"/>
            </p:cNvCxnSpPr>
            <p:nvPr/>
          </p:nvCxnSpPr>
          <p:spPr bwMode="auto">
            <a:xfrm>
              <a:off x="6742172" y="4964884"/>
              <a:ext cx="6642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14" idx="6"/>
              <a:endCxn id="18" idx="2"/>
            </p:cNvCxnSpPr>
            <p:nvPr/>
          </p:nvCxnSpPr>
          <p:spPr bwMode="auto">
            <a:xfrm>
              <a:off x="6742172" y="5709541"/>
              <a:ext cx="6642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Arc 30"/>
            <p:cNvSpPr/>
            <p:nvPr/>
          </p:nvSpPr>
          <p:spPr bwMode="auto">
            <a:xfrm>
              <a:off x="5868144" y="3645024"/>
              <a:ext cx="2498576" cy="2208534"/>
            </a:xfrm>
            <a:prstGeom prst="arc">
              <a:avLst>
                <a:gd name="adj1" fmla="val 10800000"/>
                <a:gd name="adj2" fmla="val 9587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0112" y="5049180"/>
              <a:ext cx="58541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600" smtClean="0">
                  <a:latin typeface="Calibri" pitchFamily="34" charset="0"/>
                </a:rPr>
                <a:t>Alice</a:t>
              </a:r>
              <a:endParaRPr lang="de-CH" sz="1600" dirty="0">
                <a:latin typeface="Calibri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91039" y="5049180"/>
              <a:ext cx="513282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600" smtClean="0">
                  <a:latin typeface="Calibri" pitchFamily="34" charset="0"/>
                </a:rPr>
                <a:t>Bob</a:t>
              </a:r>
              <a:endParaRPr lang="de-CH" sz="1600" dirty="0">
                <a:latin typeface="Calibri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83566" y="5049180"/>
              <a:ext cx="216726" cy="5539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000" b="1" smtClean="0">
                  <a:latin typeface="Calibri" pitchFamily="34" charset="0"/>
                </a:rPr>
                <a:t>.</a:t>
              </a:r>
            </a:p>
            <a:p>
              <a:r>
                <a:rPr lang="de-CH" sz="1000" b="1" smtClean="0">
                  <a:latin typeface="Calibri" pitchFamily="34" charset="0"/>
                </a:rPr>
                <a:t>.</a:t>
              </a:r>
            </a:p>
            <a:p>
              <a:r>
                <a:rPr lang="de-CH" sz="1000" b="1" smtClean="0">
                  <a:latin typeface="Calibri" pitchFamily="34" charset="0"/>
                </a:rPr>
                <a:t>.</a:t>
              </a:r>
              <a:endParaRPr lang="de-CH" sz="1000" b="1" dirty="0">
                <a:latin typeface="Calibri" pitchFamily="34" charset="0"/>
              </a:endParaRPr>
            </a:p>
          </p:txBody>
        </p:sp>
        <p:cxnSp>
          <p:nvCxnSpPr>
            <p:cNvPr id="37" name="Straight Connector 36"/>
            <p:cNvCxnSpPr>
              <a:stCxn id="9" idx="6"/>
              <a:endCxn id="11" idx="2"/>
            </p:cNvCxnSpPr>
            <p:nvPr/>
          </p:nvCxnSpPr>
          <p:spPr bwMode="auto">
            <a:xfrm flipV="1">
              <a:off x="5927116" y="3992776"/>
              <a:ext cx="697112" cy="8403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9" idx="6"/>
              <a:endCxn id="12" idx="2"/>
            </p:cNvCxnSpPr>
            <p:nvPr/>
          </p:nvCxnSpPr>
          <p:spPr bwMode="auto">
            <a:xfrm flipV="1">
              <a:off x="5927116" y="4460828"/>
              <a:ext cx="697112" cy="37232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9" idx="6"/>
              <a:endCxn id="13" idx="2"/>
            </p:cNvCxnSpPr>
            <p:nvPr/>
          </p:nvCxnSpPr>
          <p:spPr bwMode="auto">
            <a:xfrm>
              <a:off x="5927116" y="4833156"/>
              <a:ext cx="697112" cy="13172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9" idx="6"/>
              <a:endCxn id="14" idx="2"/>
            </p:cNvCxnSpPr>
            <p:nvPr/>
          </p:nvCxnSpPr>
          <p:spPr bwMode="auto">
            <a:xfrm>
              <a:off x="5927116" y="4833156"/>
              <a:ext cx="697112" cy="8763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15" idx="6"/>
              <a:endCxn id="10" idx="2"/>
            </p:cNvCxnSpPr>
            <p:nvPr/>
          </p:nvCxnSpPr>
          <p:spPr bwMode="auto">
            <a:xfrm>
              <a:off x="7524328" y="3992776"/>
              <a:ext cx="782156" cy="8280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>
              <a:stCxn id="16" idx="6"/>
              <a:endCxn id="10" idx="2"/>
            </p:cNvCxnSpPr>
            <p:nvPr/>
          </p:nvCxnSpPr>
          <p:spPr bwMode="auto">
            <a:xfrm>
              <a:off x="7524328" y="4460828"/>
              <a:ext cx="782156" cy="3600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17" idx="6"/>
              <a:endCxn id="10" idx="2"/>
            </p:cNvCxnSpPr>
            <p:nvPr/>
          </p:nvCxnSpPr>
          <p:spPr bwMode="auto">
            <a:xfrm flipV="1">
              <a:off x="7524328" y="4820868"/>
              <a:ext cx="782156" cy="1440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>
              <a:stCxn id="18" idx="6"/>
              <a:endCxn id="10" idx="2"/>
            </p:cNvCxnSpPr>
            <p:nvPr/>
          </p:nvCxnSpPr>
          <p:spPr bwMode="auto">
            <a:xfrm flipV="1">
              <a:off x="7524328" y="4820868"/>
              <a:ext cx="782156" cy="8886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960258" y="3744718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960258" y="4201343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960258" y="4705399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960258" y="5677507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960258" y="3373251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300192" y="3969060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?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300192" y="4309355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?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300192" y="4653136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?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300192" y="5157192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?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644334" y="3933056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1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644334" y="4293096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1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644334" y="4633391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1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644334" y="5121188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1</a:t>
              </a:r>
              <a:endParaRPr lang="de-CH" sz="1400" dirty="0">
                <a:latin typeface="Calibri" pitchFamily="34" charset="0"/>
              </a:endParaRPr>
            </a:p>
          </p:txBody>
        </p:sp>
      </p:grpSp>
      <p:sp>
        <p:nvSpPr>
          <p:cNvPr id="48" name="Abgerundete rechteckige Legende 7"/>
          <p:cNvSpPr>
            <a:spLocks noChangeArrowheads="1"/>
          </p:cNvSpPr>
          <p:nvPr/>
        </p:nvSpPr>
        <p:spPr bwMode="auto">
          <a:xfrm>
            <a:off x="5773295" y="1250194"/>
            <a:ext cx="2795149" cy="774650"/>
          </a:xfrm>
          <a:prstGeom prst="wedgeRoundRectCallout">
            <a:avLst>
              <a:gd name="adj1" fmla="val -56150"/>
              <a:gd name="adj2" fmla="val -111089"/>
              <a:gd name="adj3" fmla="val 16667"/>
            </a:avLst>
          </a:prstGeom>
          <a:solidFill>
            <a:schemeClr val="accent5">
              <a:alpha val="79000"/>
            </a:schemeClr>
          </a:solidFill>
          <a:ln w="9525" algn="ctr">
            <a:noFill/>
            <a:round/>
            <a:headEnd/>
            <a:tailEnd/>
          </a:ln>
        </p:spPr>
        <p:txBody>
          <a:bodyPr lIns="82945" tIns="41473" rIns="82945" bIns="41473"/>
          <a:lstStyle/>
          <a:p>
            <a:pPr algn="ctr"/>
            <a:r>
              <a:rPr lang="de-CH" sz="2000" smtClean="0">
                <a:latin typeface="Calibri" pitchFamily="34" charset="0"/>
              </a:rPr>
              <a:t>Peleg and Rubinovich</a:t>
            </a:r>
          </a:p>
          <a:p>
            <a:pPr algn="ctr"/>
            <a:r>
              <a:rPr lang="de-CH" sz="2000" smtClean="0">
                <a:latin typeface="Calibri" pitchFamily="34" charset="0"/>
              </a:rPr>
              <a:t>SIAM J. on Comp.‘00</a:t>
            </a: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History: MST Lower Bound</a:t>
            </a:r>
            <a:endParaRPr lang="de-CH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5899" y="1285528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Input: weighted graph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Output: spanning tree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Goal: minimize weight of tree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- Alice gets bit string </a:t>
            </a:r>
            <a:r>
              <a:rPr lang="de-CH" sz="3200" b="1" kern="0" smtClean="0">
                <a:latin typeface="Calibri" pitchFamily="34" charset="0"/>
              </a:rPr>
              <a:t>b</a:t>
            </a:r>
            <a:r>
              <a:rPr lang="de-CH" sz="3200" kern="0" smtClean="0">
                <a:latin typeface="Calibri" pitchFamily="34" charset="0"/>
              </a:rPr>
              <a:t> as input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- assign weight 2b</a:t>
            </a:r>
            <a:r>
              <a:rPr lang="de-CH" sz="3200" kern="0" baseline="-25000" smtClean="0">
                <a:latin typeface="Calibri" pitchFamily="34" charset="0"/>
              </a:rPr>
              <a:t>i</a:t>
            </a:r>
            <a:r>
              <a:rPr lang="de-CH" sz="3200" kern="0" smtClean="0">
                <a:latin typeface="Calibri" pitchFamily="34" charset="0"/>
              </a:rPr>
              <a:t> to i</a:t>
            </a:r>
            <a:r>
              <a:rPr lang="de-CH" sz="3200" i="1" kern="0" baseline="30000" smtClean="0">
                <a:latin typeface="Calibri" pitchFamily="34" charset="0"/>
              </a:rPr>
              <a:t>th</a:t>
            </a:r>
            <a:r>
              <a:rPr lang="de-CH" sz="3200" kern="0" smtClean="0">
                <a:latin typeface="Calibri" pitchFamily="34" charset="0"/>
              </a:rPr>
              <a:t> edge</a:t>
            </a:r>
          </a:p>
        </p:txBody>
      </p:sp>
      <p:grpSp>
        <p:nvGrpSpPr>
          <p:cNvPr id="3" name="Group 73"/>
          <p:cNvGrpSpPr/>
          <p:nvPr/>
        </p:nvGrpSpPr>
        <p:grpSpPr>
          <a:xfrm>
            <a:off x="5580112" y="3373251"/>
            <a:ext cx="3024209" cy="2612033"/>
            <a:chOff x="5580112" y="3373251"/>
            <a:chExt cx="3024209" cy="2612033"/>
          </a:xfrm>
        </p:grpSpPr>
        <p:sp>
          <p:nvSpPr>
            <p:cNvPr id="9" name="Ellipse 11"/>
            <p:cNvSpPr/>
            <p:nvPr/>
          </p:nvSpPr>
          <p:spPr bwMode="auto">
            <a:xfrm>
              <a:off x="5809172" y="4773436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0" name="Ellipse 11"/>
            <p:cNvSpPr/>
            <p:nvPr/>
          </p:nvSpPr>
          <p:spPr bwMode="auto">
            <a:xfrm>
              <a:off x="8306484" y="47611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1" name="Ellipse 11"/>
            <p:cNvSpPr/>
            <p:nvPr/>
          </p:nvSpPr>
          <p:spPr bwMode="auto">
            <a:xfrm>
              <a:off x="6624228" y="3933056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2" name="Ellipse 11"/>
            <p:cNvSpPr/>
            <p:nvPr/>
          </p:nvSpPr>
          <p:spPr bwMode="auto">
            <a:xfrm>
              <a:off x="6624228" y="440110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3" name="Ellipse 11"/>
            <p:cNvSpPr/>
            <p:nvPr/>
          </p:nvSpPr>
          <p:spPr bwMode="auto">
            <a:xfrm>
              <a:off x="6624228" y="490516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4" name="Ellipse 11"/>
            <p:cNvSpPr/>
            <p:nvPr/>
          </p:nvSpPr>
          <p:spPr bwMode="auto">
            <a:xfrm>
              <a:off x="6624228" y="5649821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5" name="Ellipse 11"/>
            <p:cNvSpPr/>
            <p:nvPr/>
          </p:nvSpPr>
          <p:spPr bwMode="auto">
            <a:xfrm>
              <a:off x="7406384" y="3933056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" name="Ellipse 11"/>
            <p:cNvSpPr/>
            <p:nvPr/>
          </p:nvSpPr>
          <p:spPr bwMode="auto">
            <a:xfrm>
              <a:off x="7406384" y="440110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" name="Ellipse 11"/>
            <p:cNvSpPr/>
            <p:nvPr/>
          </p:nvSpPr>
          <p:spPr bwMode="auto">
            <a:xfrm>
              <a:off x="7406384" y="490516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" name="Ellipse 11"/>
            <p:cNvSpPr/>
            <p:nvPr/>
          </p:nvSpPr>
          <p:spPr bwMode="auto">
            <a:xfrm>
              <a:off x="7406384" y="5649821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20" name="Straight Connector 19"/>
            <p:cNvCxnSpPr>
              <a:stCxn id="11" idx="6"/>
              <a:endCxn id="15" idx="2"/>
            </p:cNvCxnSpPr>
            <p:nvPr/>
          </p:nvCxnSpPr>
          <p:spPr bwMode="auto">
            <a:xfrm>
              <a:off x="6742172" y="3992776"/>
              <a:ext cx="6642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12" idx="6"/>
              <a:endCxn id="16" idx="2"/>
            </p:cNvCxnSpPr>
            <p:nvPr/>
          </p:nvCxnSpPr>
          <p:spPr bwMode="auto">
            <a:xfrm>
              <a:off x="6742172" y="4460828"/>
              <a:ext cx="6642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13" idx="6"/>
              <a:endCxn id="17" idx="2"/>
            </p:cNvCxnSpPr>
            <p:nvPr/>
          </p:nvCxnSpPr>
          <p:spPr bwMode="auto">
            <a:xfrm>
              <a:off x="6742172" y="4964884"/>
              <a:ext cx="6642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14" idx="6"/>
              <a:endCxn id="18" idx="2"/>
            </p:cNvCxnSpPr>
            <p:nvPr/>
          </p:nvCxnSpPr>
          <p:spPr bwMode="auto">
            <a:xfrm>
              <a:off x="6742172" y="5709541"/>
              <a:ext cx="6642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Arc 30"/>
            <p:cNvSpPr/>
            <p:nvPr/>
          </p:nvSpPr>
          <p:spPr bwMode="auto">
            <a:xfrm>
              <a:off x="5868144" y="3645024"/>
              <a:ext cx="2498576" cy="2208534"/>
            </a:xfrm>
            <a:prstGeom prst="arc">
              <a:avLst>
                <a:gd name="adj1" fmla="val 10800000"/>
                <a:gd name="adj2" fmla="val 9587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0112" y="5049180"/>
              <a:ext cx="58541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600" smtClean="0">
                  <a:latin typeface="Calibri" pitchFamily="34" charset="0"/>
                </a:rPr>
                <a:t>Alice</a:t>
              </a:r>
              <a:endParaRPr lang="de-CH" sz="1600" dirty="0">
                <a:latin typeface="Calibri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91039" y="5049180"/>
              <a:ext cx="513282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600" smtClean="0">
                  <a:latin typeface="Calibri" pitchFamily="34" charset="0"/>
                </a:rPr>
                <a:t>Bob</a:t>
              </a:r>
              <a:endParaRPr lang="de-CH" sz="1600" dirty="0">
                <a:latin typeface="Calibri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83566" y="5049180"/>
              <a:ext cx="216726" cy="5539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000" b="1" smtClean="0">
                  <a:latin typeface="Calibri" pitchFamily="34" charset="0"/>
                </a:rPr>
                <a:t>.</a:t>
              </a:r>
            </a:p>
            <a:p>
              <a:r>
                <a:rPr lang="de-CH" sz="1000" b="1" smtClean="0">
                  <a:latin typeface="Calibri" pitchFamily="34" charset="0"/>
                </a:rPr>
                <a:t>.</a:t>
              </a:r>
            </a:p>
            <a:p>
              <a:r>
                <a:rPr lang="de-CH" sz="1000" b="1" smtClean="0">
                  <a:latin typeface="Calibri" pitchFamily="34" charset="0"/>
                </a:rPr>
                <a:t>.</a:t>
              </a:r>
              <a:endParaRPr lang="de-CH" sz="1000" b="1" dirty="0">
                <a:latin typeface="Calibri" pitchFamily="34" charset="0"/>
              </a:endParaRPr>
            </a:p>
          </p:txBody>
        </p:sp>
        <p:cxnSp>
          <p:nvCxnSpPr>
            <p:cNvPr id="37" name="Straight Connector 36"/>
            <p:cNvCxnSpPr>
              <a:stCxn id="9" idx="6"/>
              <a:endCxn id="11" idx="2"/>
            </p:cNvCxnSpPr>
            <p:nvPr/>
          </p:nvCxnSpPr>
          <p:spPr bwMode="auto">
            <a:xfrm flipV="1">
              <a:off x="5927116" y="3992776"/>
              <a:ext cx="697112" cy="8403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9" idx="6"/>
              <a:endCxn id="12" idx="2"/>
            </p:cNvCxnSpPr>
            <p:nvPr/>
          </p:nvCxnSpPr>
          <p:spPr bwMode="auto">
            <a:xfrm flipV="1">
              <a:off x="5927116" y="4460828"/>
              <a:ext cx="697112" cy="37232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9" idx="6"/>
              <a:endCxn id="13" idx="2"/>
            </p:cNvCxnSpPr>
            <p:nvPr/>
          </p:nvCxnSpPr>
          <p:spPr bwMode="auto">
            <a:xfrm>
              <a:off x="5927116" y="4833156"/>
              <a:ext cx="697112" cy="13172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9" idx="6"/>
              <a:endCxn id="14" idx="2"/>
            </p:cNvCxnSpPr>
            <p:nvPr/>
          </p:nvCxnSpPr>
          <p:spPr bwMode="auto">
            <a:xfrm>
              <a:off x="5927116" y="4833156"/>
              <a:ext cx="697112" cy="8763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15" idx="6"/>
              <a:endCxn id="10" idx="2"/>
            </p:cNvCxnSpPr>
            <p:nvPr/>
          </p:nvCxnSpPr>
          <p:spPr bwMode="auto">
            <a:xfrm>
              <a:off x="7524328" y="3992776"/>
              <a:ext cx="782156" cy="8280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>
              <a:stCxn id="16" idx="6"/>
              <a:endCxn id="10" idx="2"/>
            </p:cNvCxnSpPr>
            <p:nvPr/>
          </p:nvCxnSpPr>
          <p:spPr bwMode="auto">
            <a:xfrm>
              <a:off x="7524328" y="4460828"/>
              <a:ext cx="782156" cy="3600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17" idx="6"/>
              <a:endCxn id="10" idx="2"/>
            </p:cNvCxnSpPr>
            <p:nvPr/>
          </p:nvCxnSpPr>
          <p:spPr bwMode="auto">
            <a:xfrm flipV="1">
              <a:off x="7524328" y="4820868"/>
              <a:ext cx="782156" cy="1440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>
              <a:stCxn id="18" idx="6"/>
              <a:endCxn id="10" idx="2"/>
            </p:cNvCxnSpPr>
            <p:nvPr/>
          </p:nvCxnSpPr>
          <p:spPr bwMode="auto">
            <a:xfrm flipV="1">
              <a:off x="7524328" y="4820868"/>
              <a:ext cx="782156" cy="8886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960258" y="3744718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960258" y="4201343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960258" y="4705399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960258" y="5677507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960258" y="3373251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300192" y="3933056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2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300192" y="4309355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300192" y="4653136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300192" y="5157192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2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644334" y="3933056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1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644334" y="4293096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1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644334" y="4633391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1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644334" y="5121188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1</a:t>
              </a:r>
              <a:endParaRPr lang="de-CH" sz="1400" dirty="0">
                <a:latin typeface="Calibri" pitchFamily="34" charset="0"/>
              </a:endParaRPr>
            </a:p>
          </p:txBody>
        </p:sp>
      </p:grpSp>
      <p:sp>
        <p:nvSpPr>
          <p:cNvPr id="45" name="Abgerundete rechteckige Legende 7"/>
          <p:cNvSpPr>
            <a:spLocks noChangeArrowheads="1"/>
          </p:cNvSpPr>
          <p:nvPr/>
        </p:nvSpPr>
        <p:spPr bwMode="auto">
          <a:xfrm>
            <a:off x="5773295" y="1250194"/>
            <a:ext cx="2795149" cy="774650"/>
          </a:xfrm>
          <a:prstGeom prst="wedgeRoundRectCallout">
            <a:avLst>
              <a:gd name="adj1" fmla="val -56150"/>
              <a:gd name="adj2" fmla="val -111089"/>
              <a:gd name="adj3" fmla="val 16667"/>
            </a:avLst>
          </a:prstGeom>
          <a:solidFill>
            <a:schemeClr val="accent5">
              <a:alpha val="79000"/>
            </a:schemeClr>
          </a:solidFill>
          <a:ln w="9525" algn="ctr">
            <a:noFill/>
            <a:round/>
            <a:headEnd/>
            <a:tailEnd/>
          </a:ln>
        </p:spPr>
        <p:txBody>
          <a:bodyPr lIns="82945" tIns="41473" rIns="82945" bIns="41473"/>
          <a:lstStyle/>
          <a:p>
            <a:pPr algn="ctr"/>
            <a:r>
              <a:rPr lang="de-CH" sz="2000" smtClean="0">
                <a:latin typeface="Calibri" pitchFamily="34" charset="0"/>
              </a:rPr>
              <a:t>Peleg and Rubinovich</a:t>
            </a:r>
          </a:p>
          <a:p>
            <a:pPr algn="ctr"/>
            <a:r>
              <a:rPr lang="de-CH" sz="2000" smtClean="0">
                <a:latin typeface="Calibri" pitchFamily="34" charset="0"/>
              </a:rPr>
              <a:t>SIAM J. on Comp.‘00</a:t>
            </a: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History: MST Lower Bound</a:t>
            </a:r>
            <a:endParaRPr lang="de-CH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5899" y="1285528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Input: weighted graph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Output: spanning tree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Goal: minimize weight of tree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- Alice gets bit string </a:t>
            </a:r>
            <a:r>
              <a:rPr lang="de-CH" sz="3200" b="1" kern="0" smtClean="0">
                <a:latin typeface="Calibri" pitchFamily="34" charset="0"/>
              </a:rPr>
              <a:t>b</a:t>
            </a:r>
            <a:r>
              <a:rPr lang="de-CH" sz="3200" kern="0" smtClean="0">
                <a:latin typeface="Calibri" pitchFamily="34" charset="0"/>
              </a:rPr>
              <a:t> as input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- assign weight 2b</a:t>
            </a:r>
            <a:r>
              <a:rPr lang="de-CH" sz="3200" kern="0" baseline="-25000" smtClean="0">
                <a:latin typeface="Calibri" pitchFamily="34" charset="0"/>
              </a:rPr>
              <a:t>i</a:t>
            </a:r>
            <a:r>
              <a:rPr lang="de-CH" sz="3200" kern="0" smtClean="0">
                <a:latin typeface="Calibri" pitchFamily="34" charset="0"/>
              </a:rPr>
              <a:t> to i</a:t>
            </a:r>
            <a:r>
              <a:rPr lang="de-CH" sz="3200" i="1" kern="0" baseline="30000" smtClean="0">
                <a:latin typeface="Calibri" pitchFamily="34" charset="0"/>
              </a:rPr>
              <a:t>th</a:t>
            </a:r>
            <a:r>
              <a:rPr lang="de-CH" sz="3200" kern="0" smtClean="0">
                <a:latin typeface="Calibri" pitchFamily="34" charset="0"/>
              </a:rPr>
              <a:t> edge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- compute MST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=&gt; Bob now knows </a:t>
            </a:r>
            <a:r>
              <a:rPr lang="de-CH" sz="3200" b="1" kern="0" smtClean="0">
                <a:latin typeface="Calibri" pitchFamily="34" charset="0"/>
              </a:rPr>
              <a:t>b</a:t>
            </a:r>
            <a:r>
              <a:rPr lang="de-CH" sz="3200" kern="0" smtClean="0">
                <a:latin typeface="Calibri" pitchFamily="34" charset="0"/>
              </a:rPr>
              <a:t>!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=&gt; Alice sent ≥|</a:t>
            </a:r>
            <a:r>
              <a:rPr lang="de-CH" sz="3200" b="1" kern="0" smtClean="0">
                <a:latin typeface="Calibri" pitchFamily="34" charset="0"/>
              </a:rPr>
              <a:t>b</a:t>
            </a:r>
            <a:r>
              <a:rPr lang="de-CH" sz="3200" kern="0" smtClean="0">
                <a:latin typeface="Calibri" pitchFamily="34" charset="0"/>
              </a:rPr>
              <a:t>| bits to Bob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How long does this take?</a:t>
            </a:r>
          </a:p>
        </p:txBody>
      </p:sp>
      <p:grpSp>
        <p:nvGrpSpPr>
          <p:cNvPr id="3" name="Group 73"/>
          <p:cNvGrpSpPr/>
          <p:nvPr/>
        </p:nvGrpSpPr>
        <p:grpSpPr>
          <a:xfrm>
            <a:off x="5580112" y="3373251"/>
            <a:ext cx="3024209" cy="2612033"/>
            <a:chOff x="5580112" y="3373251"/>
            <a:chExt cx="3024209" cy="2612033"/>
          </a:xfrm>
        </p:grpSpPr>
        <p:sp>
          <p:nvSpPr>
            <p:cNvPr id="9" name="Ellipse 11"/>
            <p:cNvSpPr/>
            <p:nvPr/>
          </p:nvSpPr>
          <p:spPr bwMode="auto">
            <a:xfrm>
              <a:off x="5809172" y="4773436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0" name="Ellipse 11"/>
            <p:cNvSpPr/>
            <p:nvPr/>
          </p:nvSpPr>
          <p:spPr bwMode="auto">
            <a:xfrm>
              <a:off x="8306484" y="47611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1" name="Ellipse 11"/>
            <p:cNvSpPr/>
            <p:nvPr/>
          </p:nvSpPr>
          <p:spPr bwMode="auto">
            <a:xfrm>
              <a:off x="6624228" y="3933056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2" name="Ellipse 11"/>
            <p:cNvSpPr/>
            <p:nvPr/>
          </p:nvSpPr>
          <p:spPr bwMode="auto">
            <a:xfrm>
              <a:off x="6624228" y="440110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3" name="Ellipse 11"/>
            <p:cNvSpPr/>
            <p:nvPr/>
          </p:nvSpPr>
          <p:spPr bwMode="auto">
            <a:xfrm>
              <a:off x="6624228" y="490516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4" name="Ellipse 11"/>
            <p:cNvSpPr/>
            <p:nvPr/>
          </p:nvSpPr>
          <p:spPr bwMode="auto">
            <a:xfrm>
              <a:off x="6624228" y="5649821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5" name="Ellipse 11"/>
            <p:cNvSpPr/>
            <p:nvPr/>
          </p:nvSpPr>
          <p:spPr bwMode="auto">
            <a:xfrm>
              <a:off x="7406384" y="3933056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" name="Ellipse 11"/>
            <p:cNvSpPr/>
            <p:nvPr/>
          </p:nvSpPr>
          <p:spPr bwMode="auto">
            <a:xfrm>
              <a:off x="7406384" y="440110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" name="Ellipse 11"/>
            <p:cNvSpPr/>
            <p:nvPr/>
          </p:nvSpPr>
          <p:spPr bwMode="auto">
            <a:xfrm>
              <a:off x="7406384" y="490516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" name="Ellipse 11"/>
            <p:cNvSpPr/>
            <p:nvPr/>
          </p:nvSpPr>
          <p:spPr bwMode="auto">
            <a:xfrm>
              <a:off x="7406384" y="5649821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20" name="Straight Connector 19"/>
            <p:cNvCxnSpPr>
              <a:stCxn id="11" idx="6"/>
              <a:endCxn id="15" idx="2"/>
            </p:cNvCxnSpPr>
            <p:nvPr/>
          </p:nvCxnSpPr>
          <p:spPr bwMode="auto">
            <a:xfrm>
              <a:off x="6742172" y="3992776"/>
              <a:ext cx="6642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12" idx="6"/>
              <a:endCxn id="16" idx="2"/>
            </p:cNvCxnSpPr>
            <p:nvPr/>
          </p:nvCxnSpPr>
          <p:spPr bwMode="auto">
            <a:xfrm>
              <a:off x="6742172" y="4460828"/>
              <a:ext cx="6642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13" idx="6"/>
              <a:endCxn id="17" idx="2"/>
            </p:cNvCxnSpPr>
            <p:nvPr/>
          </p:nvCxnSpPr>
          <p:spPr bwMode="auto">
            <a:xfrm>
              <a:off x="6742172" y="4964884"/>
              <a:ext cx="6642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14" idx="6"/>
              <a:endCxn id="18" idx="2"/>
            </p:cNvCxnSpPr>
            <p:nvPr/>
          </p:nvCxnSpPr>
          <p:spPr bwMode="auto">
            <a:xfrm>
              <a:off x="6742172" y="5709541"/>
              <a:ext cx="6642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Arc 30"/>
            <p:cNvSpPr/>
            <p:nvPr/>
          </p:nvSpPr>
          <p:spPr bwMode="auto">
            <a:xfrm>
              <a:off x="5868144" y="3645024"/>
              <a:ext cx="2498576" cy="2208534"/>
            </a:xfrm>
            <a:prstGeom prst="arc">
              <a:avLst>
                <a:gd name="adj1" fmla="val 10800000"/>
                <a:gd name="adj2" fmla="val 9587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0112" y="5049180"/>
              <a:ext cx="58541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600" smtClean="0">
                  <a:latin typeface="Calibri" pitchFamily="34" charset="0"/>
                </a:rPr>
                <a:t>Alice</a:t>
              </a:r>
              <a:endParaRPr lang="de-CH" sz="1600" dirty="0">
                <a:latin typeface="Calibri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91039" y="5049180"/>
              <a:ext cx="513282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600" smtClean="0">
                  <a:latin typeface="Calibri" pitchFamily="34" charset="0"/>
                </a:rPr>
                <a:t>Bob</a:t>
              </a:r>
              <a:endParaRPr lang="de-CH" sz="1600" dirty="0">
                <a:latin typeface="Calibri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83566" y="5049180"/>
              <a:ext cx="216726" cy="5539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000" b="1" smtClean="0">
                  <a:latin typeface="Calibri" pitchFamily="34" charset="0"/>
                </a:rPr>
                <a:t>.</a:t>
              </a:r>
            </a:p>
            <a:p>
              <a:r>
                <a:rPr lang="de-CH" sz="1000" b="1" smtClean="0">
                  <a:latin typeface="Calibri" pitchFamily="34" charset="0"/>
                </a:rPr>
                <a:t>.</a:t>
              </a:r>
            </a:p>
            <a:p>
              <a:r>
                <a:rPr lang="de-CH" sz="1000" b="1" smtClean="0">
                  <a:latin typeface="Calibri" pitchFamily="34" charset="0"/>
                </a:rPr>
                <a:t>.</a:t>
              </a:r>
              <a:endParaRPr lang="de-CH" sz="1000" b="1" dirty="0">
                <a:latin typeface="Calibri" pitchFamily="34" charset="0"/>
              </a:endParaRPr>
            </a:p>
          </p:txBody>
        </p:sp>
        <p:cxnSp>
          <p:nvCxnSpPr>
            <p:cNvPr id="37" name="Straight Connector 36"/>
            <p:cNvCxnSpPr>
              <a:stCxn id="9" idx="6"/>
              <a:endCxn id="11" idx="2"/>
            </p:cNvCxnSpPr>
            <p:nvPr/>
          </p:nvCxnSpPr>
          <p:spPr bwMode="auto">
            <a:xfrm flipV="1">
              <a:off x="5927116" y="3992776"/>
              <a:ext cx="697112" cy="8403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9" idx="6"/>
              <a:endCxn id="12" idx="2"/>
            </p:cNvCxnSpPr>
            <p:nvPr/>
          </p:nvCxnSpPr>
          <p:spPr bwMode="auto">
            <a:xfrm flipV="1">
              <a:off x="5927116" y="4460828"/>
              <a:ext cx="697112" cy="37232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9" idx="6"/>
              <a:endCxn id="13" idx="2"/>
            </p:cNvCxnSpPr>
            <p:nvPr/>
          </p:nvCxnSpPr>
          <p:spPr bwMode="auto">
            <a:xfrm>
              <a:off x="5927116" y="4833156"/>
              <a:ext cx="697112" cy="13172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9" idx="6"/>
              <a:endCxn id="14" idx="2"/>
            </p:cNvCxnSpPr>
            <p:nvPr/>
          </p:nvCxnSpPr>
          <p:spPr bwMode="auto">
            <a:xfrm>
              <a:off x="5927116" y="4833156"/>
              <a:ext cx="697112" cy="8763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15" idx="6"/>
              <a:endCxn id="10" idx="2"/>
            </p:cNvCxnSpPr>
            <p:nvPr/>
          </p:nvCxnSpPr>
          <p:spPr bwMode="auto">
            <a:xfrm>
              <a:off x="7524328" y="3992776"/>
              <a:ext cx="782156" cy="82809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>
              <a:stCxn id="16" idx="6"/>
              <a:endCxn id="10" idx="2"/>
            </p:cNvCxnSpPr>
            <p:nvPr/>
          </p:nvCxnSpPr>
          <p:spPr bwMode="auto">
            <a:xfrm>
              <a:off x="7524328" y="4460828"/>
              <a:ext cx="782156" cy="3600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17" idx="6"/>
              <a:endCxn id="10" idx="2"/>
            </p:cNvCxnSpPr>
            <p:nvPr/>
          </p:nvCxnSpPr>
          <p:spPr bwMode="auto">
            <a:xfrm flipV="1">
              <a:off x="7524328" y="4820868"/>
              <a:ext cx="782156" cy="1440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>
              <a:stCxn id="18" idx="6"/>
              <a:endCxn id="10" idx="2"/>
            </p:cNvCxnSpPr>
            <p:nvPr/>
          </p:nvCxnSpPr>
          <p:spPr bwMode="auto">
            <a:xfrm flipV="1">
              <a:off x="7524328" y="4820868"/>
              <a:ext cx="782156" cy="88867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960258" y="3744718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960258" y="4201343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960258" y="4705399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960258" y="5677507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960258" y="3373251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300192" y="3933056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2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300192" y="4309355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300192" y="4653136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0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300192" y="5157192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2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644334" y="3933056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1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644334" y="4293096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1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644334" y="4633391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1</a:t>
              </a:r>
              <a:endParaRPr lang="de-CH" sz="1400" dirty="0">
                <a:latin typeface="Calibri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644334" y="5121188"/>
              <a:ext cx="276038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400" smtClean="0">
                  <a:latin typeface="Calibri" pitchFamily="34" charset="0"/>
                </a:rPr>
                <a:t>1</a:t>
              </a:r>
              <a:endParaRPr lang="de-CH" sz="1400" dirty="0">
                <a:latin typeface="Calibri" pitchFamily="34" charset="0"/>
              </a:endParaRPr>
            </a:p>
          </p:txBody>
        </p:sp>
      </p:grpSp>
      <p:sp>
        <p:nvSpPr>
          <p:cNvPr id="45" name="Abgerundete rechteckige Legende 7"/>
          <p:cNvSpPr>
            <a:spLocks noChangeArrowheads="1"/>
          </p:cNvSpPr>
          <p:nvPr/>
        </p:nvSpPr>
        <p:spPr bwMode="auto">
          <a:xfrm>
            <a:off x="5773295" y="1250194"/>
            <a:ext cx="2795149" cy="774650"/>
          </a:xfrm>
          <a:prstGeom prst="wedgeRoundRectCallout">
            <a:avLst>
              <a:gd name="adj1" fmla="val -56150"/>
              <a:gd name="adj2" fmla="val -111089"/>
              <a:gd name="adj3" fmla="val 16667"/>
            </a:avLst>
          </a:prstGeom>
          <a:solidFill>
            <a:schemeClr val="accent5">
              <a:alpha val="79000"/>
            </a:schemeClr>
          </a:solidFill>
          <a:ln w="9525" algn="ctr">
            <a:noFill/>
            <a:round/>
            <a:headEnd/>
            <a:tailEnd/>
          </a:ln>
        </p:spPr>
        <p:txBody>
          <a:bodyPr lIns="82945" tIns="41473" rIns="82945" bIns="41473"/>
          <a:lstStyle/>
          <a:p>
            <a:pPr algn="ctr"/>
            <a:r>
              <a:rPr lang="de-CH" sz="2000" smtClean="0">
                <a:latin typeface="Calibri" pitchFamily="34" charset="0"/>
              </a:rPr>
              <a:t>Peleg and Rubinovich</a:t>
            </a:r>
          </a:p>
          <a:p>
            <a:pPr algn="ctr"/>
            <a:r>
              <a:rPr lang="de-CH" sz="2000" smtClean="0">
                <a:latin typeface="Calibri" pitchFamily="34" charset="0"/>
              </a:rPr>
              <a:t>SIAM J. on Comp.‘00</a:t>
            </a: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1"/>
          <p:cNvGraphicFramePr>
            <a:graphicFrameLocks noChangeAspect="1"/>
          </p:cNvGraphicFramePr>
          <p:nvPr/>
        </p:nvGraphicFramePr>
        <p:xfrm>
          <a:off x="215899" y="3452714"/>
          <a:ext cx="4215478" cy="2388554"/>
        </p:xfrm>
        <a:graphic>
          <a:graphicData uri="http://schemas.openxmlformats.org/presentationml/2006/ole">
            <p:oleObj spid="_x0000_s36866" name="Acrobat Document" r:id="rId3" imgW="4810050" imgH="2724060" progId="AcroExch.Document.11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History: MST Lower Bound</a:t>
            </a:r>
            <a:endParaRPr lang="de-CH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5899" y="1285528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Input: weighted graph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Output: spanning tree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Goal: minimize weight of tree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						</a:t>
            </a:r>
            <a:r>
              <a:rPr lang="en-US" kern="0" smtClean="0">
                <a:latin typeface="Calibri" pitchFamily="34" charset="0"/>
              </a:rPr>
              <a:t>|</a:t>
            </a:r>
            <a:r>
              <a:rPr lang="en-US" b="1" kern="0" smtClean="0">
                <a:latin typeface="Calibri" pitchFamily="34" charset="0"/>
              </a:rPr>
              <a:t>b</a:t>
            </a:r>
            <a:r>
              <a:rPr lang="en-US" kern="0" smtClean="0">
                <a:latin typeface="Calibri" pitchFamily="34" charset="0"/>
              </a:rPr>
              <a:t>|</a:t>
            </a:r>
            <a:r>
              <a:rPr lang="en-US" sz="2000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bits sent in time T</a:t>
            </a:r>
            <a:r>
              <a:rPr lang="en-US" sz="1400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log</a:t>
            </a:r>
            <a:r>
              <a:rPr lang="en-US" sz="1400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n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				      =&gt;	|</a:t>
            </a:r>
            <a:r>
              <a:rPr lang="en-US" b="1" kern="0" smtClean="0">
                <a:latin typeface="Calibri" pitchFamily="34" charset="0"/>
              </a:rPr>
              <a:t>b</a:t>
            </a:r>
            <a:r>
              <a:rPr lang="en-US" kern="0" smtClean="0">
                <a:latin typeface="Calibri" pitchFamily="34" charset="0"/>
              </a:rPr>
              <a:t>|/T edge-disjoint paths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					T ≤ o(</a:t>
            </a:r>
            <a:r>
              <a:rPr lang="en-US" smtClean="0">
                <a:latin typeface="Calibri" pitchFamily="34" charset="0"/>
                <a:cs typeface="Times New Roman"/>
              </a:rPr>
              <a:t>√n</a:t>
            </a:r>
            <a:r>
              <a:rPr lang="en-US" kern="0" smtClean="0">
                <a:latin typeface="Calibri" pitchFamily="34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				      =&gt;	paths use tree edges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					to “shortcut” </a:t>
            </a:r>
            <a:r>
              <a:rPr lang="el-GR" kern="0" smtClean="0">
                <a:latin typeface="Calibri" pitchFamily="34" charset="0"/>
              </a:rPr>
              <a:t>Ω</a:t>
            </a:r>
            <a:r>
              <a:rPr lang="en-US" kern="0" smtClean="0">
                <a:latin typeface="Calibri" pitchFamily="34" charset="0"/>
              </a:rPr>
              <a:t>(</a:t>
            </a:r>
            <a:r>
              <a:rPr lang="en-US" smtClean="0">
                <a:latin typeface="Calibri" pitchFamily="34" charset="0"/>
                <a:cs typeface="Times New Roman"/>
              </a:rPr>
              <a:t>√n</a:t>
            </a:r>
            <a:r>
              <a:rPr lang="en-US" kern="0" smtClean="0">
                <a:latin typeface="Calibri" pitchFamily="34" charset="0"/>
              </a:rPr>
              <a:t>) hops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663422" y="6021288"/>
            <a:ext cx="1324402" cy="46166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400" smtClean="0">
                <a:latin typeface="Calibri" pitchFamily="34" charset="0"/>
                <a:cs typeface="Times New Roman"/>
              </a:rPr>
              <a:t>≈ √n x √n</a:t>
            </a:r>
            <a:endParaRPr lang="de-CH" sz="2400" dirty="0">
              <a:latin typeface="Calibri" pitchFamily="34" charset="0"/>
            </a:endParaRPr>
          </a:p>
        </p:txBody>
      </p:sp>
      <p:sp>
        <p:nvSpPr>
          <p:cNvPr id="76" name="Abgerundete rechteckige Legende 7"/>
          <p:cNvSpPr>
            <a:spLocks noChangeArrowheads="1"/>
          </p:cNvSpPr>
          <p:nvPr/>
        </p:nvSpPr>
        <p:spPr bwMode="auto">
          <a:xfrm>
            <a:off x="5773295" y="1250194"/>
            <a:ext cx="2795149" cy="774650"/>
          </a:xfrm>
          <a:prstGeom prst="wedgeRoundRectCallout">
            <a:avLst>
              <a:gd name="adj1" fmla="val -56150"/>
              <a:gd name="adj2" fmla="val -111089"/>
              <a:gd name="adj3" fmla="val 16667"/>
            </a:avLst>
          </a:prstGeom>
          <a:solidFill>
            <a:schemeClr val="accent5">
              <a:alpha val="79000"/>
            </a:schemeClr>
          </a:solidFill>
          <a:ln w="9525" algn="ctr">
            <a:noFill/>
            <a:round/>
            <a:headEnd/>
            <a:tailEnd/>
          </a:ln>
        </p:spPr>
        <p:txBody>
          <a:bodyPr lIns="82945" tIns="41473" rIns="82945" bIns="41473"/>
          <a:lstStyle/>
          <a:p>
            <a:pPr algn="ctr"/>
            <a:r>
              <a:rPr lang="de-CH" sz="2000" smtClean="0">
                <a:latin typeface="Calibri" pitchFamily="34" charset="0"/>
              </a:rPr>
              <a:t>Peleg and Rubinovich</a:t>
            </a:r>
          </a:p>
          <a:p>
            <a:pPr algn="ctr"/>
            <a:r>
              <a:rPr lang="de-CH" sz="2000" smtClean="0">
                <a:latin typeface="Calibri" pitchFamily="34" charset="0"/>
              </a:rPr>
              <a:t>SIAM J. on Comp.‘00</a:t>
            </a: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History: MST Lower Bound</a:t>
            </a:r>
            <a:endParaRPr lang="de-CH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5899" y="1285528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Input: weighted graph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Output: spanning tree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Goal: minimize weight of tree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for each path p: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- p</a:t>
            </a:r>
            <a:r>
              <a:rPr lang="de-CH" sz="3200" kern="0" baseline="-25000" smtClean="0">
                <a:latin typeface="Calibri" pitchFamily="34" charset="0"/>
              </a:rPr>
              <a:t>i</a:t>
            </a:r>
            <a:r>
              <a:rPr lang="de-CH" sz="3200" kern="0" smtClean="0">
                <a:latin typeface="Calibri" pitchFamily="34" charset="0"/>
              </a:rPr>
              <a:t> subpaths in tree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- h(p</a:t>
            </a:r>
            <a:r>
              <a:rPr lang="de-CH" sz="3200" kern="0" baseline="-25000" smtClean="0">
                <a:latin typeface="Calibri" pitchFamily="34" charset="0"/>
              </a:rPr>
              <a:t>i</a:t>
            </a:r>
            <a:r>
              <a:rPr lang="de-CH" sz="3200" kern="0" smtClean="0">
                <a:latin typeface="Calibri" pitchFamily="34" charset="0"/>
              </a:rPr>
              <a:t>) max. dist. from leaves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- ∑</a:t>
            </a:r>
            <a:r>
              <a:rPr lang="de-CH" sz="3200" kern="0" baseline="-25000" smtClean="0">
                <a:latin typeface="Calibri" pitchFamily="34" charset="0"/>
              </a:rPr>
              <a:t>i</a:t>
            </a:r>
            <a:r>
              <a:rPr lang="de-CH" sz="1000" kern="0" smtClean="0">
                <a:latin typeface="Calibri" pitchFamily="34" charset="0"/>
              </a:rPr>
              <a:t> </a:t>
            </a:r>
            <a:r>
              <a:rPr lang="de-CH" sz="3200" kern="0" smtClean="0">
                <a:latin typeface="Calibri" pitchFamily="34" charset="0"/>
              </a:rPr>
              <a:t>2</a:t>
            </a:r>
            <a:r>
              <a:rPr lang="de-CH" sz="3200" kern="0" baseline="30000" smtClean="0">
                <a:latin typeface="Calibri" pitchFamily="34" charset="0"/>
              </a:rPr>
              <a:t>h(p</a:t>
            </a:r>
            <a:r>
              <a:rPr lang="de-CH" sz="2000" kern="0" baseline="20000" smtClean="0">
                <a:latin typeface="Calibri" pitchFamily="34" charset="0"/>
              </a:rPr>
              <a:t>i</a:t>
            </a:r>
            <a:r>
              <a:rPr lang="de-CH" sz="3200" kern="0" baseline="30000" smtClean="0">
                <a:latin typeface="Calibri" pitchFamily="34" charset="0"/>
              </a:rPr>
              <a:t>)</a:t>
            </a:r>
            <a:r>
              <a:rPr lang="de-CH" sz="3200" kern="0" smtClean="0">
                <a:latin typeface="Calibri" pitchFamily="34" charset="0"/>
              </a:rPr>
              <a:t> ≥ </a:t>
            </a:r>
            <a:r>
              <a:rPr lang="el-GR" sz="3200" kern="0" smtClean="0">
                <a:latin typeface="Calibri" pitchFamily="34" charset="0"/>
              </a:rPr>
              <a:t>Ω</a:t>
            </a:r>
            <a:r>
              <a:rPr lang="en-US" sz="3200" kern="0" smtClean="0">
                <a:latin typeface="Calibri" pitchFamily="34" charset="0"/>
              </a:rPr>
              <a:t>(</a:t>
            </a:r>
            <a:r>
              <a:rPr lang="en-US" sz="3200" smtClean="0">
                <a:latin typeface="Calibri" pitchFamily="34" charset="0"/>
                <a:cs typeface="Times New Roman"/>
              </a:rPr>
              <a:t>√n</a:t>
            </a:r>
            <a:r>
              <a:rPr lang="en-US" sz="3200" kern="0" smtClean="0">
                <a:latin typeface="Calibri" pitchFamily="34" charset="0"/>
              </a:rPr>
              <a:t>)</a:t>
            </a: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but ∑</a:t>
            </a:r>
            <a:r>
              <a:rPr lang="de-CH" sz="3200" kern="0" baseline="-25000" smtClean="0">
                <a:latin typeface="Calibri" pitchFamily="34" charset="0"/>
              </a:rPr>
              <a:t>p</a:t>
            </a:r>
            <a:r>
              <a:rPr lang="de-CH" sz="1000" kern="0" smtClean="0">
                <a:latin typeface="Calibri" pitchFamily="34" charset="0"/>
              </a:rPr>
              <a:t> </a:t>
            </a:r>
            <a:r>
              <a:rPr lang="de-CH" sz="3200" kern="0" smtClean="0">
                <a:latin typeface="Calibri" pitchFamily="34" charset="0"/>
              </a:rPr>
              <a:t>∑</a:t>
            </a:r>
            <a:r>
              <a:rPr lang="de-CH" sz="3200" kern="0" baseline="-25000" smtClean="0">
                <a:latin typeface="Calibri" pitchFamily="34" charset="0"/>
              </a:rPr>
              <a:t>i</a:t>
            </a:r>
            <a:r>
              <a:rPr lang="de-CH" sz="1000" kern="0" smtClean="0">
                <a:latin typeface="Calibri" pitchFamily="34" charset="0"/>
              </a:rPr>
              <a:t> </a:t>
            </a:r>
            <a:r>
              <a:rPr lang="de-CH" sz="3200" kern="0" smtClean="0">
                <a:latin typeface="Calibri" pitchFamily="34" charset="0"/>
              </a:rPr>
              <a:t>2</a:t>
            </a:r>
            <a:r>
              <a:rPr lang="de-CH" sz="3200" kern="0" baseline="30000" smtClean="0">
                <a:latin typeface="Calibri" pitchFamily="34" charset="0"/>
              </a:rPr>
              <a:t>h(p</a:t>
            </a:r>
            <a:r>
              <a:rPr lang="de-CH" sz="2000" kern="0" baseline="20000" smtClean="0">
                <a:latin typeface="Calibri" pitchFamily="34" charset="0"/>
              </a:rPr>
              <a:t>i</a:t>
            </a:r>
            <a:r>
              <a:rPr lang="de-CH" sz="3200" kern="0" baseline="30000" smtClean="0">
                <a:latin typeface="Calibri" pitchFamily="34" charset="0"/>
              </a:rPr>
              <a:t>)</a:t>
            </a:r>
            <a:r>
              <a:rPr lang="de-CH" sz="3200" kern="0" smtClean="0">
                <a:latin typeface="Calibri" pitchFamily="34" charset="0"/>
              </a:rPr>
              <a:t> ≤ </a:t>
            </a:r>
            <a:r>
              <a:rPr lang="en-US" sz="3200" smtClean="0">
                <a:latin typeface="Calibri" pitchFamily="34" charset="0"/>
                <a:cs typeface="Times New Roman"/>
              </a:rPr>
              <a:t>√n</a:t>
            </a:r>
            <a:r>
              <a:rPr lang="en-US" sz="1000" smtClean="0">
                <a:latin typeface="Calibri" pitchFamily="34" charset="0"/>
                <a:cs typeface="Times New Roman"/>
              </a:rPr>
              <a:t> </a:t>
            </a:r>
            <a:r>
              <a:rPr lang="en-US" sz="3200" smtClean="0">
                <a:latin typeface="Calibri" pitchFamily="34" charset="0"/>
                <a:cs typeface="Times New Roman"/>
              </a:rPr>
              <a:t>log</a:t>
            </a:r>
            <a:r>
              <a:rPr lang="en-US" sz="1000" smtClean="0">
                <a:latin typeface="Calibri" pitchFamily="34" charset="0"/>
                <a:cs typeface="Times New Roman"/>
              </a:rPr>
              <a:t> </a:t>
            </a:r>
            <a:r>
              <a:rPr lang="en-US" sz="3200" smtClean="0">
                <a:latin typeface="Calibri" pitchFamily="34" charset="0"/>
                <a:cs typeface="Times New Roman"/>
              </a:rPr>
              <a:t>n</a:t>
            </a: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=&gt; O(log</a:t>
            </a:r>
            <a:r>
              <a:rPr lang="de-CH" sz="1000" kern="0" smtClean="0">
                <a:latin typeface="Calibri" pitchFamily="34" charset="0"/>
              </a:rPr>
              <a:t> </a:t>
            </a:r>
            <a:r>
              <a:rPr lang="de-CH" sz="3200" kern="0" smtClean="0">
                <a:latin typeface="Calibri" pitchFamily="34" charset="0"/>
              </a:rPr>
              <a:t>n) paths, </a:t>
            </a:r>
            <a:r>
              <a:rPr lang="de-CH" sz="3200" kern="0" smtClean="0">
                <a:solidFill>
                  <a:srgbClr val="FF0000"/>
                </a:solidFill>
                <a:latin typeface="Calibri" pitchFamily="34" charset="0"/>
              </a:rPr>
              <a:t>T ≥ </a:t>
            </a:r>
            <a:r>
              <a:rPr lang="el-GR" sz="3200" kern="0" smtClean="0">
                <a:solidFill>
                  <a:srgbClr val="FF0000"/>
                </a:solidFill>
                <a:latin typeface="Calibri" pitchFamily="34" charset="0"/>
              </a:rPr>
              <a:t>Ω</a:t>
            </a:r>
            <a:r>
              <a:rPr lang="en-US" sz="3200" kern="0" smtClean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en-US" sz="3200" smtClean="0">
                <a:solidFill>
                  <a:srgbClr val="FF0000"/>
                </a:solidFill>
                <a:latin typeface="Calibri" pitchFamily="34" charset="0"/>
                <a:cs typeface="Times New Roman"/>
              </a:rPr>
              <a:t>√n/log</a:t>
            </a:r>
            <a:r>
              <a:rPr lang="en-US" sz="3200" baseline="30000" smtClean="0">
                <a:solidFill>
                  <a:srgbClr val="FF0000"/>
                </a:solidFill>
                <a:latin typeface="Calibri" pitchFamily="34" charset="0"/>
                <a:cs typeface="Times New Roman"/>
              </a:rPr>
              <a:t>2</a:t>
            </a:r>
            <a:r>
              <a:rPr lang="en-US" sz="1000" smtClean="0">
                <a:solidFill>
                  <a:srgbClr val="FF0000"/>
                </a:solidFill>
                <a:latin typeface="Calibri" pitchFamily="34" charset="0"/>
                <a:cs typeface="Times New Roman"/>
              </a:rPr>
              <a:t> </a:t>
            </a:r>
            <a:r>
              <a:rPr lang="en-US" sz="3200" smtClean="0">
                <a:solidFill>
                  <a:srgbClr val="FF0000"/>
                </a:solidFill>
                <a:latin typeface="Calibri" pitchFamily="34" charset="0"/>
                <a:cs typeface="Times New Roman"/>
              </a:rPr>
              <a:t>n</a:t>
            </a:r>
            <a:r>
              <a:rPr lang="en-US" sz="3200" kern="0" smtClean="0">
                <a:solidFill>
                  <a:srgbClr val="FF0000"/>
                </a:solidFill>
                <a:latin typeface="Calibri" pitchFamily="34" charset="0"/>
              </a:rPr>
              <a:t>)</a:t>
            </a:r>
            <a:endParaRPr lang="de-CH" sz="3200" kern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6" name="Abgerundete rechteckige Legende 7"/>
          <p:cNvSpPr>
            <a:spLocks noChangeArrowheads="1"/>
          </p:cNvSpPr>
          <p:nvPr/>
        </p:nvSpPr>
        <p:spPr bwMode="auto">
          <a:xfrm>
            <a:off x="5773295" y="1250194"/>
            <a:ext cx="2795149" cy="774650"/>
          </a:xfrm>
          <a:prstGeom prst="wedgeRoundRectCallout">
            <a:avLst>
              <a:gd name="adj1" fmla="val -56150"/>
              <a:gd name="adj2" fmla="val -111089"/>
              <a:gd name="adj3" fmla="val 16667"/>
            </a:avLst>
          </a:prstGeom>
          <a:solidFill>
            <a:schemeClr val="accent5">
              <a:alpha val="79000"/>
            </a:schemeClr>
          </a:solidFill>
          <a:ln w="9525" algn="ctr">
            <a:noFill/>
            <a:round/>
            <a:headEnd/>
            <a:tailEnd/>
          </a:ln>
        </p:spPr>
        <p:txBody>
          <a:bodyPr lIns="82945" tIns="41473" rIns="82945" bIns="41473"/>
          <a:lstStyle/>
          <a:p>
            <a:pPr algn="ctr"/>
            <a:r>
              <a:rPr lang="de-CH" sz="2000" smtClean="0">
                <a:latin typeface="Calibri" pitchFamily="34" charset="0"/>
              </a:rPr>
              <a:t>Peleg and Rubinovich</a:t>
            </a:r>
          </a:p>
          <a:p>
            <a:pPr algn="ctr"/>
            <a:r>
              <a:rPr lang="de-CH" sz="2000" smtClean="0">
                <a:latin typeface="Calibri" pitchFamily="34" charset="0"/>
              </a:rPr>
              <a:t>SIAM J. on Comp.‘00</a:t>
            </a:r>
            <a:endParaRPr lang="en-US" sz="2000">
              <a:latin typeface="Calibri" pitchFamily="34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6568360" y="3525585"/>
            <a:ext cx="2180104" cy="2855743"/>
            <a:chOff x="6352336" y="3525585"/>
            <a:chExt cx="2180104" cy="2855743"/>
          </a:xfrm>
        </p:grpSpPr>
        <p:sp>
          <p:nvSpPr>
            <p:cNvPr id="45" name="Ellipse 11"/>
            <p:cNvSpPr/>
            <p:nvPr/>
          </p:nvSpPr>
          <p:spPr bwMode="auto">
            <a:xfrm>
              <a:off x="7334376" y="3525585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7" name="Ellipse 11"/>
            <p:cNvSpPr/>
            <p:nvPr/>
          </p:nvSpPr>
          <p:spPr bwMode="auto">
            <a:xfrm>
              <a:off x="6722308" y="4065645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8" name="Ellipse 11"/>
            <p:cNvSpPr/>
            <p:nvPr/>
          </p:nvSpPr>
          <p:spPr bwMode="auto">
            <a:xfrm>
              <a:off x="6352336" y="467771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50" name="Ellipse 11"/>
            <p:cNvSpPr/>
            <p:nvPr/>
          </p:nvSpPr>
          <p:spPr bwMode="auto">
            <a:xfrm>
              <a:off x="7082348" y="467771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54" name="Ellipse 11"/>
            <p:cNvSpPr/>
            <p:nvPr/>
          </p:nvSpPr>
          <p:spPr bwMode="auto">
            <a:xfrm>
              <a:off x="8018452" y="4065645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56" name="Ellipse 11"/>
            <p:cNvSpPr/>
            <p:nvPr/>
          </p:nvSpPr>
          <p:spPr bwMode="auto">
            <a:xfrm>
              <a:off x="7648480" y="467771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57" name="Ellipse 11"/>
            <p:cNvSpPr/>
            <p:nvPr/>
          </p:nvSpPr>
          <p:spPr bwMode="auto">
            <a:xfrm>
              <a:off x="8378492" y="467771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59" name="Straight Connector 58"/>
            <p:cNvCxnSpPr>
              <a:stCxn id="47" idx="7"/>
              <a:endCxn id="45" idx="3"/>
            </p:cNvCxnSpPr>
            <p:nvPr/>
          </p:nvCxnSpPr>
          <p:spPr bwMode="auto">
            <a:xfrm flipV="1">
              <a:off x="6822979" y="3627533"/>
              <a:ext cx="528670" cy="45560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>
              <a:stCxn id="48" idx="7"/>
              <a:endCxn id="47" idx="3"/>
            </p:cNvCxnSpPr>
            <p:nvPr/>
          </p:nvCxnSpPr>
          <p:spPr bwMode="auto">
            <a:xfrm flipV="1">
              <a:off x="6453007" y="4167593"/>
              <a:ext cx="286574" cy="52761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stCxn id="50" idx="1"/>
              <a:endCxn id="47" idx="5"/>
            </p:cNvCxnSpPr>
            <p:nvPr/>
          </p:nvCxnSpPr>
          <p:spPr bwMode="auto">
            <a:xfrm flipH="1" flipV="1">
              <a:off x="6822979" y="4167593"/>
              <a:ext cx="276642" cy="5276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54" idx="1"/>
              <a:endCxn id="45" idx="5"/>
            </p:cNvCxnSpPr>
            <p:nvPr/>
          </p:nvCxnSpPr>
          <p:spPr bwMode="auto">
            <a:xfrm flipH="1" flipV="1">
              <a:off x="7435047" y="3627533"/>
              <a:ext cx="600678" cy="45560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56" idx="7"/>
              <a:endCxn id="54" idx="3"/>
            </p:cNvCxnSpPr>
            <p:nvPr/>
          </p:nvCxnSpPr>
          <p:spPr bwMode="auto">
            <a:xfrm flipV="1">
              <a:off x="7749151" y="4167593"/>
              <a:ext cx="286574" cy="5276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>
              <a:stCxn id="57" idx="1"/>
              <a:endCxn id="54" idx="5"/>
            </p:cNvCxnSpPr>
            <p:nvPr/>
          </p:nvCxnSpPr>
          <p:spPr bwMode="auto">
            <a:xfrm flipH="1" flipV="1">
              <a:off x="8119123" y="4167593"/>
              <a:ext cx="276642" cy="52761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2" name="Ellipse 11"/>
            <p:cNvSpPr/>
            <p:nvPr/>
          </p:nvSpPr>
          <p:spPr bwMode="auto">
            <a:xfrm>
              <a:off x="7370380" y="5109761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3" name="Ellipse 11"/>
            <p:cNvSpPr/>
            <p:nvPr/>
          </p:nvSpPr>
          <p:spPr bwMode="auto">
            <a:xfrm>
              <a:off x="6758312" y="5649821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4" name="Ellipse 11"/>
            <p:cNvSpPr/>
            <p:nvPr/>
          </p:nvSpPr>
          <p:spPr bwMode="auto">
            <a:xfrm>
              <a:off x="6388340" y="62618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5" name="Ellipse 11"/>
            <p:cNvSpPr/>
            <p:nvPr/>
          </p:nvSpPr>
          <p:spPr bwMode="auto">
            <a:xfrm>
              <a:off x="7118352" y="62618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6" name="Ellipse 11"/>
            <p:cNvSpPr/>
            <p:nvPr/>
          </p:nvSpPr>
          <p:spPr bwMode="auto">
            <a:xfrm>
              <a:off x="8054456" y="5649821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7" name="Ellipse 11"/>
            <p:cNvSpPr/>
            <p:nvPr/>
          </p:nvSpPr>
          <p:spPr bwMode="auto">
            <a:xfrm>
              <a:off x="7684484" y="62618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8" name="Ellipse 11"/>
            <p:cNvSpPr/>
            <p:nvPr/>
          </p:nvSpPr>
          <p:spPr bwMode="auto">
            <a:xfrm>
              <a:off x="8414496" y="62618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99" name="Straight Connector 98"/>
            <p:cNvCxnSpPr>
              <a:stCxn id="93" idx="7"/>
              <a:endCxn id="92" idx="3"/>
            </p:cNvCxnSpPr>
            <p:nvPr/>
          </p:nvCxnSpPr>
          <p:spPr bwMode="auto">
            <a:xfrm flipV="1">
              <a:off x="6858983" y="5211709"/>
              <a:ext cx="528670" cy="45560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94" idx="7"/>
              <a:endCxn id="93" idx="3"/>
            </p:cNvCxnSpPr>
            <p:nvPr/>
          </p:nvCxnSpPr>
          <p:spPr bwMode="auto">
            <a:xfrm flipV="1">
              <a:off x="6489011" y="5751769"/>
              <a:ext cx="286574" cy="52761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>
              <a:stCxn id="95" idx="1"/>
              <a:endCxn id="93" idx="5"/>
            </p:cNvCxnSpPr>
            <p:nvPr/>
          </p:nvCxnSpPr>
          <p:spPr bwMode="auto">
            <a:xfrm flipH="1" flipV="1">
              <a:off x="6858983" y="5751769"/>
              <a:ext cx="276642" cy="52761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>
              <a:stCxn id="96" idx="1"/>
              <a:endCxn id="92" idx="5"/>
            </p:cNvCxnSpPr>
            <p:nvPr/>
          </p:nvCxnSpPr>
          <p:spPr bwMode="auto">
            <a:xfrm flipH="1" flipV="1">
              <a:off x="7471051" y="5211709"/>
              <a:ext cx="600678" cy="45560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>
              <a:stCxn id="97" idx="7"/>
              <a:endCxn id="96" idx="3"/>
            </p:cNvCxnSpPr>
            <p:nvPr/>
          </p:nvCxnSpPr>
          <p:spPr bwMode="auto">
            <a:xfrm flipV="1">
              <a:off x="7785155" y="5751769"/>
              <a:ext cx="286574" cy="52761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>
              <a:stCxn id="98" idx="1"/>
              <a:endCxn id="96" idx="5"/>
            </p:cNvCxnSpPr>
            <p:nvPr/>
          </p:nvCxnSpPr>
          <p:spPr bwMode="auto">
            <a:xfrm flipH="1" flipV="1">
              <a:off x="8155127" y="5751769"/>
              <a:ext cx="276642" cy="52761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5" name="Group 114"/>
          <p:cNvGrpSpPr/>
          <p:nvPr/>
        </p:nvGrpSpPr>
        <p:grpSpPr>
          <a:xfrm>
            <a:off x="5486411" y="3573016"/>
            <a:ext cx="849785" cy="2753795"/>
            <a:chOff x="5486411" y="3573016"/>
            <a:chExt cx="849785" cy="2753795"/>
          </a:xfrm>
        </p:grpSpPr>
        <p:cxnSp>
          <p:nvCxnSpPr>
            <p:cNvPr id="107" name="Straight Arrow Connector 106"/>
            <p:cNvCxnSpPr/>
            <p:nvPr/>
          </p:nvCxnSpPr>
          <p:spPr bwMode="auto">
            <a:xfrm flipV="1">
              <a:off x="6336196" y="3573016"/>
              <a:ext cx="0" cy="115212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08" name="Straight Arrow Connector 107"/>
            <p:cNvCxnSpPr/>
            <p:nvPr/>
          </p:nvCxnSpPr>
          <p:spPr bwMode="auto">
            <a:xfrm flipV="1">
              <a:off x="6336196" y="5733256"/>
              <a:ext cx="0" cy="59355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5486411" y="3896368"/>
              <a:ext cx="77777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600" smtClean="0">
                  <a:latin typeface="Calibri" pitchFamily="34" charset="0"/>
                </a:rPr>
                <a:t>h(p</a:t>
              </a:r>
              <a:r>
                <a:rPr lang="de-CH" sz="1600" baseline="-25000" smtClean="0">
                  <a:latin typeface="Calibri" pitchFamily="34" charset="0"/>
                </a:rPr>
                <a:t>i</a:t>
              </a:r>
              <a:r>
                <a:rPr lang="de-CH" sz="1600" smtClean="0">
                  <a:latin typeface="Calibri" pitchFamily="34" charset="0"/>
                </a:rPr>
                <a:t>)=2</a:t>
              </a:r>
              <a:endParaRPr lang="de-CH" sz="1600" dirty="0">
                <a:latin typeface="Calibri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486411" y="5625244"/>
              <a:ext cx="763351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600" smtClean="0">
                  <a:latin typeface="Calibri" pitchFamily="34" charset="0"/>
                </a:rPr>
                <a:t>h(p</a:t>
              </a:r>
              <a:r>
                <a:rPr lang="de-CH" sz="1600" baseline="-25000" smtClean="0">
                  <a:latin typeface="Calibri" pitchFamily="34" charset="0"/>
                </a:rPr>
                <a:t>i</a:t>
              </a:r>
              <a:r>
                <a:rPr lang="de-CH" sz="1600" smtClean="0">
                  <a:latin typeface="Calibri" pitchFamily="34" charset="0"/>
                </a:rPr>
                <a:t>)=1</a:t>
              </a:r>
              <a:endParaRPr lang="de-CH" sz="16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MST Lower Bound: Summary</a:t>
            </a:r>
            <a:endParaRPr lang="de-CH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5899" y="1285528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- general technique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- yields lower bounds of roughly </a:t>
            </a:r>
            <a:r>
              <a:rPr lang="el-GR" sz="3200" kern="0" smtClean="0">
                <a:latin typeface="Calibri" pitchFamily="34" charset="0"/>
              </a:rPr>
              <a:t>Ω</a:t>
            </a:r>
            <a:r>
              <a:rPr lang="de-CH" sz="3200" kern="0" smtClean="0">
                <a:latin typeface="Calibri" pitchFamily="34" charset="0"/>
              </a:rPr>
              <a:t>(</a:t>
            </a:r>
            <a:r>
              <a:rPr lang="en-US" sz="3200" smtClean="0">
                <a:latin typeface="Calibri" pitchFamily="34" charset="0"/>
                <a:cs typeface="Times New Roman"/>
              </a:rPr>
              <a:t>√n)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smtClean="0">
                <a:latin typeface="Calibri" pitchFamily="34" charset="0"/>
                <a:cs typeface="Times New Roman"/>
              </a:rPr>
              <a:t>- helped finding many near-matching algorithms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665566" y="3212976"/>
            <a:ext cx="1980220" cy="72008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smtClean="0">
                <a:latin typeface="Calibri" pitchFamily="34" charset="0"/>
              </a:rPr>
              <a:t>Das Sarma et 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STOC</a:t>
            </a:r>
            <a:r>
              <a:rPr lang="de-CH" sz="2000" smtClean="0">
                <a:latin typeface="Calibri" pitchFamily="34" charset="0"/>
              </a:rPr>
              <a:t>`11</a:t>
            </a:r>
            <a:endParaRPr kumimoji="0" lang="de-CH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2807804" y="3212976"/>
            <a:ext cx="1980220" cy="72008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smtClean="0">
                <a:latin typeface="Calibri" pitchFamily="34" charset="0"/>
              </a:rPr>
              <a:t>Das Sarma et 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SPAA</a:t>
            </a:r>
            <a:r>
              <a:rPr lang="de-CH" sz="2000" smtClean="0">
                <a:latin typeface="Calibri" pitchFamily="34" charset="0"/>
              </a:rPr>
              <a:t>`12</a:t>
            </a:r>
            <a:endParaRPr kumimoji="0" lang="de-CH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647564" y="4041068"/>
            <a:ext cx="2448272" cy="72008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smtClean="0">
                <a:latin typeface="Calibri" pitchFamily="34" charset="0"/>
              </a:rPr>
              <a:t>Elkin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ACM Trans. on Alg.`05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3275856" y="4041068"/>
            <a:ext cx="2448272" cy="72008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smtClean="0">
                <a:latin typeface="Calibri" pitchFamily="34" charset="0"/>
              </a:rPr>
              <a:t>Elkin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SIAM J. on Comp.`06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5940152" y="4041068"/>
            <a:ext cx="2448272" cy="72008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smtClean="0">
                <a:latin typeface="Calibri" pitchFamily="34" charset="0"/>
              </a:rPr>
              <a:t>Elkin and Peleg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SIAM J. on Comp.`04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665566" y="4913548"/>
            <a:ext cx="2142238" cy="72008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smtClean="0">
                <a:latin typeface="Calibri" pitchFamily="34" charset="0"/>
              </a:rPr>
              <a:t>Frischknecht et 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SODA`12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5625116" y="5769260"/>
            <a:ext cx="2763308" cy="72008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smtClean="0">
                <a:latin typeface="Calibri" pitchFamily="34" charset="0"/>
              </a:rPr>
              <a:t>Holzer and Wattenhofer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PODC`12</a:t>
            </a:r>
          </a:p>
        </p:txBody>
      </p:sp>
      <p:sp>
        <p:nvSpPr>
          <p:cNvPr id="46" name="Rounded Rectangle 45"/>
          <p:cNvSpPr/>
          <p:nvPr/>
        </p:nvSpPr>
        <p:spPr bwMode="auto">
          <a:xfrm>
            <a:off x="3095836" y="4913548"/>
            <a:ext cx="2394265" cy="72008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smtClean="0">
                <a:latin typeface="Calibri" pitchFamily="34" charset="0"/>
              </a:rPr>
              <a:t>Khan et 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Dist. Computing`12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5760132" y="4913548"/>
            <a:ext cx="2628292" cy="72008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smtClean="0">
                <a:latin typeface="Calibri" pitchFamily="34" charset="0"/>
              </a:rPr>
              <a:t>Khan and Pandurangan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Dist. Computing`08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83568" y="5769260"/>
            <a:ext cx="2142238" cy="72008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smtClean="0">
                <a:latin typeface="Calibri" pitchFamily="34" charset="0"/>
              </a:rPr>
              <a:t>Kutten and Peleg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J. Algorithms`98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3167844" y="5769260"/>
            <a:ext cx="2142238" cy="72008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smtClean="0">
                <a:latin typeface="Calibri" pitchFamily="34" charset="0"/>
              </a:rPr>
              <a:t>L. and Patt-Shamir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STOC`13</a:t>
            </a:r>
          </a:p>
        </p:txBody>
      </p:sp>
      <p:sp>
        <p:nvSpPr>
          <p:cNvPr id="53" name="Rounded Rectangle 52"/>
          <p:cNvSpPr/>
          <p:nvPr/>
        </p:nvSpPr>
        <p:spPr bwMode="auto">
          <a:xfrm>
            <a:off x="4941041" y="3212976"/>
            <a:ext cx="1638182" cy="72008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smtClean="0">
                <a:latin typeface="Calibri" pitchFamily="34" charset="0"/>
              </a:rPr>
              <a:t>L. and Peleg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PODC`12</a:t>
            </a:r>
          </a:p>
        </p:txBody>
      </p:sp>
      <p:sp>
        <p:nvSpPr>
          <p:cNvPr id="55" name="Rounded Rectangle 54"/>
          <p:cNvSpPr/>
          <p:nvPr/>
        </p:nvSpPr>
        <p:spPr bwMode="auto">
          <a:xfrm>
            <a:off x="6750242" y="3212976"/>
            <a:ext cx="1638182" cy="72008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smtClean="0">
                <a:latin typeface="Calibri" pitchFamily="34" charset="0"/>
              </a:rPr>
              <a:t>Peleg et 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ICALP`12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But How About Well-Connected Graphs?</a:t>
            </a:r>
            <a:endParaRPr lang="de-CH">
              <a:latin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793588" y="1592796"/>
          <a:ext cx="521322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75"/>
                <a:gridCol w="1903730"/>
                <a:gridCol w="19053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diameter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upper bound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lower bound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O(log</a:t>
                      </a:r>
                      <a:r>
                        <a:rPr lang="de-CH" sz="2400" baseline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 n)</a:t>
                      </a:r>
                      <a:endParaRPr lang="de-CH" sz="240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O(</a:t>
                      </a:r>
                      <a:r>
                        <a:rPr lang="en-US" sz="2400" smtClean="0">
                          <a:solidFill>
                            <a:schemeClr val="bg2"/>
                          </a:solidFill>
                          <a:latin typeface="Calibri" pitchFamily="34" charset="0"/>
                          <a:cs typeface="Times New Roman"/>
                        </a:rPr>
                        <a:t>n</a:t>
                      </a:r>
                      <a:r>
                        <a:rPr lang="de-CH" sz="2400" baseline="30000" smtClean="0">
                          <a:solidFill>
                            <a:schemeClr val="bg2"/>
                          </a:solidFill>
                          <a:latin typeface="Calibri" pitchFamily="34" charset="0"/>
                          <a:cs typeface="+mn-cs"/>
                        </a:rPr>
                        <a:t>1/2</a:t>
                      </a:r>
                      <a:r>
                        <a:rPr lang="en-US" sz="2400" smtClean="0">
                          <a:solidFill>
                            <a:schemeClr val="bg2"/>
                          </a:solidFill>
                          <a:latin typeface="Calibri" pitchFamily="34" charset="0"/>
                          <a:cs typeface="Times New Roman"/>
                        </a:rPr>
                        <a:t> log* n)</a:t>
                      </a:r>
                      <a:endParaRPr lang="de-CH" sz="240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400" smtClean="0">
                          <a:solidFill>
                            <a:schemeClr val="bg2"/>
                          </a:solidFill>
                          <a:latin typeface="Calibri" pitchFamily="34" charset="0"/>
                          <a:cs typeface="Times New Roman"/>
                        </a:rPr>
                        <a:t>Ω(</a:t>
                      </a:r>
                      <a:r>
                        <a:rPr lang="en-US" sz="2400" smtClean="0">
                          <a:solidFill>
                            <a:schemeClr val="bg2"/>
                          </a:solidFill>
                          <a:latin typeface="Calibri" pitchFamily="34" charset="0"/>
                          <a:cs typeface="Times New Roman"/>
                        </a:rPr>
                        <a:t>n</a:t>
                      </a:r>
                      <a:r>
                        <a:rPr lang="de-CH" sz="2400" baseline="30000" smtClean="0">
                          <a:solidFill>
                            <a:schemeClr val="bg2"/>
                          </a:solidFill>
                          <a:latin typeface="Calibri" pitchFamily="34" charset="0"/>
                          <a:cs typeface="+mn-cs"/>
                        </a:rPr>
                        <a:t>1/2</a:t>
                      </a:r>
                      <a:r>
                        <a:rPr lang="en-US" sz="2400" smtClean="0">
                          <a:solidFill>
                            <a:schemeClr val="bg2"/>
                          </a:solidFill>
                          <a:latin typeface="Calibri" pitchFamily="34" charset="0"/>
                          <a:cs typeface="Times New Roman"/>
                        </a:rPr>
                        <a:t>/log</a:t>
                      </a:r>
                      <a:r>
                        <a:rPr lang="en-US" sz="2400" baseline="30000" smtClean="0">
                          <a:solidFill>
                            <a:schemeClr val="bg2"/>
                          </a:solidFill>
                          <a:latin typeface="Calibri" pitchFamily="34" charset="0"/>
                          <a:cs typeface="Times New Roman"/>
                        </a:rPr>
                        <a:t>2</a:t>
                      </a:r>
                      <a:r>
                        <a:rPr lang="en-US" sz="2400" smtClean="0">
                          <a:solidFill>
                            <a:schemeClr val="bg2"/>
                          </a:solidFill>
                          <a:latin typeface="Calibri" pitchFamily="34" charset="0"/>
                          <a:cs typeface="Times New Roman"/>
                        </a:rPr>
                        <a:t> n)</a:t>
                      </a:r>
                      <a:endParaRPr lang="de-CH" sz="2400" smtClean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4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?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400" smtClean="0">
                          <a:latin typeface="Calibri" pitchFamily="34" charset="0"/>
                          <a:cs typeface="Times New Roman"/>
                        </a:rPr>
                        <a:t>Ω</a:t>
                      </a:r>
                      <a:r>
                        <a:rPr lang="de-CH" sz="2400" smtClean="0">
                          <a:latin typeface="Calibri" pitchFamily="34" charset="0"/>
                          <a:cs typeface="+mn-cs"/>
                        </a:rPr>
                        <a:t>(n</a:t>
                      </a:r>
                      <a:r>
                        <a:rPr lang="de-CH" sz="2400" baseline="30000" smtClean="0">
                          <a:latin typeface="Calibri" pitchFamily="34" charset="0"/>
                          <a:cs typeface="+mn-cs"/>
                        </a:rPr>
                        <a:t>1/3</a:t>
                      </a:r>
                      <a:r>
                        <a:rPr lang="de-CH" sz="2400" smtClean="0">
                          <a:latin typeface="Calibri" pitchFamily="34" charset="0"/>
                          <a:cs typeface="+mn-cs"/>
                        </a:rPr>
                        <a:t>/log</a:t>
                      </a:r>
                      <a:r>
                        <a:rPr lang="de-CH" sz="2400" baseline="0" smtClean="0">
                          <a:latin typeface="Calibri" pitchFamily="34" charset="0"/>
                          <a:cs typeface="+mn-cs"/>
                        </a:rPr>
                        <a:t> n)</a:t>
                      </a:r>
                      <a:endParaRPr lang="de-CH" sz="240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3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?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400" smtClean="0">
                          <a:latin typeface="Calibri" pitchFamily="34" charset="0"/>
                          <a:cs typeface="Times New Roman"/>
                        </a:rPr>
                        <a:t>Ω</a:t>
                      </a:r>
                      <a:r>
                        <a:rPr lang="de-CH" sz="2400" smtClean="0">
                          <a:latin typeface="Calibri" pitchFamily="34" charset="0"/>
                          <a:cs typeface="+mn-cs"/>
                        </a:rPr>
                        <a:t>(n</a:t>
                      </a:r>
                      <a:r>
                        <a:rPr lang="de-CH" sz="2400" baseline="30000" smtClean="0">
                          <a:latin typeface="Calibri" pitchFamily="34" charset="0"/>
                          <a:cs typeface="+mn-cs"/>
                        </a:rPr>
                        <a:t>1/4</a:t>
                      </a:r>
                      <a:r>
                        <a:rPr lang="de-CH" sz="2400" smtClean="0">
                          <a:latin typeface="Calibri" pitchFamily="34" charset="0"/>
                          <a:cs typeface="+mn-cs"/>
                        </a:rPr>
                        <a:t>/log</a:t>
                      </a:r>
                      <a:r>
                        <a:rPr lang="de-CH" sz="2400" baseline="0" smtClean="0">
                          <a:latin typeface="Calibri" pitchFamily="34" charset="0"/>
                          <a:cs typeface="+mn-cs"/>
                        </a:rPr>
                        <a:t> n)</a:t>
                      </a:r>
                      <a:endParaRPr lang="de-CH" sz="240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2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O(log n)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?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1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O(log log n)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?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108012" y="3717032"/>
            <a:ext cx="2915816" cy="2196244"/>
            <a:chOff x="36004" y="3717032"/>
            <a:chExt cx="2915816" cy="2196244"/>
          </a:xfrm>
        </p:grpSpPr>
        <p:grpSp>
          <p:nvGrpSpPr>
            <p:cNvPr id="21" name="Group 20"/>
            <p:cNvGrpSpPr/>
            <p:nvPr/>
          </p:nvGrpSpPr>
          <p:grpSpPr>
            <a:xfrm>
              <a:off x="359532" y="4800600"/>
              <a:ext cx="2295187" cy="929208"/>
              <a:chOff x="548621" y="4335996"/>
              <a:chExt cx="3301492" cy="1506730"/>
            </a:xfrm>
          </p:grpSpPr>
          <p:pic>
            <p:nvPicPr>
              <p:cNvPr id="18" name="Picture 3" descr="http://rosalind.info/media/complete_graph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343383" y="4335996"/>
                <a:ext cx="1506730" cy="1506730"/>
              </a:xfrm>
              <a:prstGeom prst="rect">
                <a:avLst/>
              </a:prstGeom>
              <a:noFill/>
            </p:spPr>
          </p:pic>
          <p:pic>
            <p:nvPicPr>
              <p:cNvPr id="19" name="Picture 3" descr="http://rosalind.info/media/complete_graph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8621" y="4335996"/>
                <a:ext cx="1506730" cy="1506730"/>
              </a:xfrm>
              <a:prstGeom prst="rect">
                <a:avLst/>
              </a:prstGeom>
              <a:noFill/>
            </p:spPr>
          </p:pic>
          <p:cxnSp>
            <p:nvCxnSpPr>
              <p:cNvPr id="20" name="Straight Connector 37"/>
              <p:cNvCxnSpPr/>
              <p:nvPr/>
            </p:nvCxnSpPr>
            <p:spPr bwMode="auto">
              <a:xfrm flipV="1">
                <a:off x="2019347" y="5089361"/>
                <a:ext cx="356409" cy="272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5" name="Straight Arrow Connector 24"/>
            <p:cNvCxnSpPr/>
            <p:nvPr/>
          </p:nvCxnSpPr>
          <p:spPr bwMode="auto">
            <a:xfrm flipH="1">
              <a:off x="1403648" y="3717032"/>
              <a:ext cx="317932" cy="7920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36004" y="4800600"/>
              <a:ext cx="2915816" cy="111267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36004" y="4800600"/>
              <a:ext cx="2915816" cy="111267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4067944" y="4473116"/>
            <a:ext cx="957554" cy="1735469"/>
            <a:chOff x="4226514" y="4473116"/>
            <a:chExt cx="957554" cy="1735469"/>
          </a:xfrm>
        </p:grpSpPr>
        <p:cxnSp>
          <p:nvCxnSpPr>
            <p:cNvPr id="34" name="Straight Arrow Connector 33"/>
            <p:cNvCxnSpPr/>
            <p:nvPr/>
          </p:nvCxnSpPr>
          <p:spPr bwMode="auto">
            <a:xfrm>
              <a:off x="4326076" y="4473116"/>
              <a:ext cx="281928" cy="66262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38" name="Picture 3" descr="http://rosalind.info/media/complete_graph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26514" y="5251031"/>
              <a:ext cx="957554" cy="957554"/>
            </a:xfrm>
            <a:prstGeom prst="rect">
              <a:avLst/>
            </a:prstGeom>
            <a:noFill/>
          </p:spPr>
        </p:pic>
      </p:grpSp>
      <p:sp>
        <p:nvSpPr>
          <p:cNvPr id="54" name="Rounded Rectangle 53"/>
          <p:cNvSpPr/>
          <p:nvPr/>
        </p:nvSpPr>
        <p:spPr bwMode="auto">
          <a:xfrm>
            <a:off x="5935691" y="4775702"/>
            <a:ext cx="2142238" cy="72008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smtClean="0">
                <a:latin typeface="Calibri" pitchFamily="34" charset="0"/>
              </a:rPr>
              <a:t>Lotker et 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Dist. Computing´06</a:t>
            </a:r>
          </a:p>
        </p:txBody>
      </p:sp>
      <p:sp>
        <p:nvSpPr>
          <p:cNvPr id="56" name="Rounded Rectangle 55"/>
          <p:cNvSpPr/>
          <p:nvPr/>
        </p:nvSpPr>
        <p:spPr bwMode="auto">
          <a:xfrm>
            <a:off x="5940152" y="5769260"/>
            <a:ext cx="2142238" cy="72008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smtClean="0">
                <a:latin typeface="Calibri" pitchFamily="34" charset="0"/>
              </a:rPr>
              <a:t>Lotker et 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SIAM J.</a:t>
            </a:r>
            <a:r>
              <a:rPr kumimoji="0" lang="de-CH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on Comp.</a:t>
            </a:r>
            <a:r>
              <a:rPr kumimoji="0" lang="de-C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`05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15"/>
          <p:cNvSpPr/>
          <p:nvPr/>
        </p:nvSpPr>
        <p:spPr bwMode="auto">
          <a:xfrm>
            <a:off x="1187624" y="2963131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Ellipse 15"/>
          <p:cNvSpPr/>
          <p:nvPr/>
        </p:nvSpPr>
        <p:spPr bwMode="auto">
          <a:xfrm>
            <a:off x="2675927" y="2024844"/>
            <a:ext cx="269103" cy="262573"/>
          </a:xfrm>
          <a:prstGeom prst="ellipse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Ellipse 15"/>
          <p:cNvSpPr/>
          <p:nvPr/>
        </p:nvSpPr>
        <p:spPr bwMode="auto">
          <a:xfrm>
            <a:off x="4067944" y="2831844"/>
            <a:ext cx="269103" cy="262573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Ellipse 15"/>
          <p:cNvSpPr/>
          <p:nvPr/>
        </p:nvSpPr>
        <p:spPr bwMode="auto">
          <a:xfrm>
            <a:off x="4202495" y="4423790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Ellipse 15"/>
          <p:cNvSpPr/>
          <p:nvPr/>
        </p:nvSpPr>
        <p:spPr bwMode="auto">
          <a:xfrm>
            <a:off x="2945030" y="3682904"/>
            <a:ext cx="269103" cy="262573"/>
          </a:xfrm>
          <a:prstGeom prst="ellipse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Ellipse 15"/>
          <p:cNvSpPr/>
          <p:nvPr/>
        </p:nvSpPr>
        <p:spPr bwMode="auto">
          <a:xfrm>
            <a:off x="1644824" y="4292504"/>
            <a:ext cx="269103" cy="262573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5" name="Straight Connector 154"/>
          <p:cNvCxnSpPr>
            <a:stCxn id="7" idx="3"/>
            <a:endCxn id="6" idx="7"/>
          </p:cNvCxnSpPr>
          <p:nvPr/>
        </p:nvCxnSpPr>
        <p:spPr bwMode="auto">
          <a:xfrm flipH="1">
            <a:off x="1417318" y="2248964"/>
            <a:ext cx="1298018" cy="7526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" name="Straight Connector 154"/>
          <p:cNvCxnSpPr>
            <a:stCxn id="8" idx="2"/>
            <a:endCxn id="6" idx="6"/>
          </p:cNvCxnSpPr>
          <p:nvPr/>
        </p:nvCxnSpPr>
        <p:spPr bwMode="auto">
          <a:xfrm flipH="1">
            <a:off x="1456727" y="2963131"/>
            <a:ext cx="2611217" cy="1312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7" name="Straight Connector 154"/>
          <p:cNvCxnSpPr>
            <a:stCxn id="6" idx="4"/>
            <a:endCxn id="11" idx="0"/>
          </p:cNvCxnSpPr>
          <p:nvPr/>
        </p:nvCxnSpPr>
        <p:spPr bwMode="auto">
          <a:xfrm>
            <a:off x="1322176" y="3225704"/>
            <a:ext cx="45720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" name="Straight Connector 154"/>
          <p:cNvCxnSpPr>
            <a:stCxn id="7" idx="5"/>
            <a:endCxn id="8" idx="1"/>
          </p:cNvCxnSpPr>
          <p:nvPr/>
        </p:nvCxnSpPr>
        <p:spPr bwMode="auto">
          <a:xfrm>
            <a:off x="2905621" y="2248964"/>
            <a:ext cx="1201732" cy="6213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9" name="Straight Connector 154"/>
          <p:cNvCxnSpPr>
            <a:stCxn id="6" idx="5"/>
            <a:endCxn id="10" idx="2"/>
          </p:cNvCxnSpPr>
          <p:nvPr/>
        </p:nvCxnSpPr>
        <p:spPr bwMode="auto">
          <a:xfrm>
            <a:off x="1417318" y="3187251"/>
            <a:ext cx="1527712" cy="6269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" name="Straight Connector 154"/>
          <p:cNvCxnSpPr>
            <a:stCxn id="10" idx="5"/>
            <a:endCxn id="9" idx="1"/>
          </p:cNvCxnSpPr>
          <p:nvPr/>
        </p:nvCxnSpPr>
        <p:spPr bwMode="auto">
          <a:xfrm>
            <a:off x="3174724" y="3907024"/>
            <a:ext cx="1067180" cy="5552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1" name="Straight Connector 154"/>
          <p:cNvCxnSpPr>
            <a:stCxn id="8" idx="3"/>
            <a:endCxn id="10" idx="7"/>
          </p:cNvCxnSpPr>
          <p:nvPr/>
        </p:nvCxnSpPr>
        <p:spPr bwMode="auto">
          <a:xfrm flipH="1">
            <a:off x="3174724" y="3055964"/>
            <a:ext cx="932629" cy="6653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7" name="Straight Connector 154"/>
          <p:cNvCxnSpPr>
            <a:stCxn id="8" idx="4"/>
            <a:endCxn id="9" idx="0"/>
          </p:cNvCxnSpPr>
          <p:nvPr/>
        </p:nvCxnSpPr>
        <p:spPr bwMode="auto">
          <a:xfrm>
            <a:off x="4202496" y="3094417"/>
            <a:ext cx="134551" cy="13293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5364088" y="4423790"/>
            <a:ext cx="2907940" cy="152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compute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CH" sz="3000" kern="0" noProof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send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CH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receive</a:t>
            </a:r>
            <a:endParaRPr kumimoji="0" lang="en-US" sz="30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Ellipse 15"/>
          <p:cNvSpPr/>
          <p:nvPr/>
        </p:nvSpPr>
        <p:spPr bwMode="auto">
          <a:xfrm>
            <a:off x="5419021" y="1844824"/>
            <a:ext cx="269103" cy="262573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2" name="Ellipse 15"/>
          <p:cNvSpPr/>
          <p:nvPr/>
        </p:nvSpPr>
        <p:spPr bwMode="auto">
          <a:xfrm>
            <a:off x="5419021" y="2302331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3" name="Ellipse 15"/>
          <p:cNvSpPr/>
          <p:nvPr/>
        </p:nvSpPr>
        <p:spPr bwMode="auto">
          <a:xfrm>
            <a:off x="5419021" y="2770383"/>
            <a:ext cx="269103" cy="262573"/>
          </a:xfrm>
          <a:prstGeom prst="ellipse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4" name="Ellipse 15"/>
          <p:cNvSpPr/>
          <p:nvPr/>
        </p:nvSpPr>
        <p:spPr bwMode="auto">
          <a:xfrm>
            <a:off x="5419021" y="3212976"/>
            <a:ext cx="269103" cy="262573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5" name="Ellipse 15"/>
          <p:cNvSpPr/>
          <p:nvPr/>
        </p:nvSpPr>
        <p:spPr bwMode="auto">
          <a:xfrm>
            <a:off x="5419021" y="1402231"/>
            <a:ext cx="269103" cy="262573"/>
          </a:xfrm>
          <a:prstGeom prst="ellipse">
            <a:avLst/>
          </a:prstGeom>
          <a:solidFill>
            <a:srgbClr val="800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5832140" y="1124747"/>
            <a:ext cx="648072" cy="259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1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3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7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16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42</a:t>
            </a:r>
            <a:endParaRPr kumimoji="0" lang="en-US" sz="30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7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28600"/>
            <a:ext cx="8407400" cy="685800"/>
          </a:xfr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The LOCAL Model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But How About Well-Connected Graphs?</a:t>
            </a:r>
            <a:endParaRPr lang="de-CH">
              <a:latin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793588" y="1592796"/>
          <a:ext cx="521322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75"/>
                <a:gridCol w="1903730"/>
                <a:gridCol w="19053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diameter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upper bound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lower bound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O(log</a:t>
                      </a:r>
                      <a:r>
                        <a:rPr lang="de-CH" sz="2400" baseline="0" smtClean="0">
                          <a:latin typeface="Calibri" pitchFamily="34" charset="0"/>
                        </a:rPr>
                        <a:t> n)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O(</a:t>
                      </a:r>
                      <a:r>
                        <a:rPr lang="en-US" sz="2400" smtClean="0">
                          <a:latin typeface="Calibri" pitchFamily="34" charset="0"/>
                          <a:cs typeface="Times New Roman"/>
                        </a:rPr>
                        <a:t>n</a:t>
                      </a:r>
                      <a:r>
                        <a:rPr lang="de-CH" sz="2400" baseline="30000" smtClean="0">
                          <a:latin typeface="Calibri" pitchFamily="34" charset="0"/>
                          <a:cs typeface="+mn-cs"/>
                        </a:rPr>
                        <a:t>1/2</a:t>
                      </a:r>
                      <a:r>
                        <a:rPr lang="en-US" sz="2400" smtClean="0">
                          <a:latin typeface="Calibri" pitchFamily="34" charset="0"/>
                          <a:cs typeface="Times New Roman"/>
                        </a:rPr>
                        <a:t> log* n)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400" smtClean="0">
                          <a:latin typeface="Calibri" pitchFamily="34" charset="0"/>
                          <a:cs typeface="Times New Roman"/>
                        </a:rPr>
                        <a:t>Ω(</a:t>
                      </a:r>
                      <a:r>
                        <a:rPr lang="en-US" sz="2400" smtClean="0">
                          <a:latin typeface="Calibri" pitchFamily="34" charset="0"/>
                          <a:cs typeface="Times New Roman"/>
                        </a:rPr>
                        <a:t>n</a:t>
                      </a:r>
                      <a:r>
                        <a:rPr lang="de-CH" sz="2400" baseline="30000" smtClean="0">
                          <a:latin typeface="Calibri" pitchFamily="34" charset="0"/>
                          <a:cs typeface="+mn-cs"/>
                        </a:rPr>
                        <a:t>1/2</a:t>
                      </a:r>
                      <a:r>
                        <a:rPr lang="en-US" sz="2400" smtClean="0">
                          <a:latin typeface="Calibri" pitchFamily="34" charset="0"/>
                          <a:cs typeface="Times New Roman"/>
                        </a:rPr>
                        <a:t>/log</a:t>
                      </a:r>
                      <a:r>
                        <a:rPr lang="en-US" sz="2400" baseline="30000" smtClean="0">
                          <a:latin typeface="Calibri" pitchFamily="34" charset="0"/>
                          <a:cs typeface="Times New Roman"/>
                        </a:rPr>
                        <a:t>2</a:t>
                      </a:r>
                      <a:r>
                        <a:rPr lang="en-US" sz="2400" smtClean="0">
                          <a:latin typeface="Calibri" pitchFamily="34" charset="0"/>
                          <a:cs typeface="Times New Roman"/>
                        </a:rPr>
                        <a:t> n)</a:t>
                      </a:r>
                      <a:endParaRPr lang="de-CH" sz="240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4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?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400" smtClean="0">
                          <a:latin typeface="Calibri" pitchFamily="34" charset="0"/>
                          <a:cs typeface="Times New Roman"/>
                        </a:rPr>
                        <a:t>Ω</a:t>
                      </a:r>
                      <a:r>
                        <a:rPr lang="de-CH" sz="2400" smtClean="0">
                          <a:latin typeface="Calibri" pitchFamily="34" charset="0"/>
                          <a:cs typeface="+mn-cs"/>
                        </a:rPr>
                        <a:t>(n</a:t>
                      </a:r>
                      <a:r>
                        <a:rPr lang="de-CH" sz="2400" baseline="30000" smtClean="0">
                          <a:latin typeface="Calibri" pitchFamily="34" charset="0"/>
                          <a:cs typeface="+mn-cs"/>
                        </a:rPr>
                        <a:t>1/3</a:t>
                      </a:r>
                      <a:r>
                        <a:rPr lang="de-CH" sz="2400" smtClean="0">
                          <a:latin typeface="Calibri" pitchFamily="34" charset="0"/>
                          <a:cs typeface="+mn-cs"/>
                        </a:rPr>
                        <a:t>/log</a:t>
                      </a:r>
                      <a:r>
                        <a:rPr lang="de-CH" sz="2400" baseline="0" smtClean="0">
                          <a:latin typeface="Calibri" pitchFamily="34" charset="0"/>
                          <a:cs typeface="+mn-cs"/>
                        </a:rPr>
                        <a:t> n)</a:t>
                      </a:r>
                      <a:endParaRPr lang="de-CH" sz="240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3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?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400" smtClean="0">
                          <a:latin typeface="Calibri" pitchFamily="34" charset="0"/>
                          <a:cs typeface="Times New Roman"/>
                        </a:rPr>
                        <a:t>Ω</a:t>
                      </a:r>
                      <a:r>
                        <a:rPr lang="de-CH" sz="2400" smtClean="0">
                          <a:latin typeface="Calibri" pitchFamily="34" charset="0"/>
                          <a:cs typeface="+mn-cs"/>
                        </a:rPr>
                        <a:t>(n</a:t>
                      </a:r>
                      <a:r>
                        <a:rPr lang="de-CH" sz="2400" baseline="30000" smtClean="0">
                          <a:latin typeface="Calibri" pitchFamily="34" charset="0"/>
                          <a:cs typeface="+mn-cs"/>
                        </a:rPr>
                        <a:t>1/4</a:t>
                      </a:r>
                      <a:r>
                        <a:rPr lang="de-CH" sz="2400" smtClean="0">
                          <a:latin typeface="Calibri" pitchFamily="34" charset="0"/>
                          <a:cs typeface="+mn-cs"/>
                        </a:rPr>
                        <a:t>/log</a:t>
                      </a:r>
                      <a:r>
                        <a:rPr lang="de-CH" sz="2400" baseline="0" smtClean="0">
                          <a:latin typeface="Calibri" pitchFamily="34" charset="0"/>
                          <a:cs typeface="+mn-cs"/>
                        </a:rPr>
                        <a:t> n)</a:t>
                      </a:r>
                      <a:endParaRPr lang="de-CH" sz="240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2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O(log n)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?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1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O(log log n)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smtClean="0">
                          <a:latin typeface="Calibri" pitchFamily="34" charset="0"/>
                        </a:rPr>
                        <a:t>?</a:t>
                      </a:r>
                      <a:endParaRPr lang="de-CH" sz="240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231740" y="4653136"/>
            <a:ext cx="4392488" cy="162018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/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b="1" kern="0" smtClean="0">
                <a:latin typeface="Calibri" pitchFamily="34" charset="0"/>
              </a:rPr>
              <a:t>All</a:t>
            </a:r>
            <a:r>
              <a:rPr lang="de-CH" sz="3200" kern="0" smtClean="0">
                <a:latin typeface="Calibri" pitchFamily="34" charset="0"/>
              </a:rPr>
              <a:t> known lower bounds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are based on hardness of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spreading information!</a:t>
            </a:r>
            <a:endParaRPr lang="en-US" sz="3200" kern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4545124"/>
            <a:ext cx="4220846" cy="685800"/>
          </a:xfrm>
        </p:spPr>
        <p:txBody>
          <a:bodyPr/>
          <a:lstStyle/>
          <a:p>
            <a:pPr algn="ctr"/>
            <a:r>
              <a:rPr lang="de-CH" smtClean="0">
                <a:latin typeface="Calibri" pitchFamily="34" charset="0"/>
              </a:rPr>
              <a:t>What happens here?</a:t>
            </a:r>
            <a:endParaRPr lang="en-US">
              <a:latin typeface="Calibri" pitchFamily="34" charset="0"/>
            </a:endParaRPr>
          </a:p>
        </p:txBody>
      </p:sp>
      <p:pic>
        <p:nvPicPr>
          <p:cNvPr id="73" name="Picture 3" descr="http://rosalind.info/media/complete_gra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5756" y="836712"/>
            <a:ext cx="3456384" cy="3456384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2051720" y="4545124"/>
            <a:ext cx="4220846" cy="685800"/>
            <a:chOff x="2159732" y="4545124"/>
            <a:chExt cx="4220846" cy="68580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2159732" y="4545124"/>
              <a:ext cx="4220846" cy="685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flipV="1">
              <a:off x="2159732" y="4545124"/>
              <a:ext cx="4220846" cy="685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4545124"/>
            <a:ext cx="4220846" cy="685800"/>
          </a:xfrm>
        </p:spPr>
        <p:txBody>
          <a:bodyPr/>
          <a:lstStyle/>
          <a:p>
            <a:pPr algn="ctr"/>
            <a:r>
              <a:rPr lang="de-CH" smtClean="0">
                <a:latin typeface="Calibri" pitchFamily="34" charset="0"/>
              </a:rPr>
              <a:t>What happens here?</a:t>
            </a:r>
            <a:endParaRPr lang="en-US">
              <a:latin typeface="Calibri" pitchFamily="34" charset="0"/>
            </a:endParaRPr>
          </a:p>
        </p:txBody>
      </p:sp>
      <p:pic>
        <p:nvPicPr>
          <p:cNvPr id="73" name="Picture 3" descr="http://rosalind.info/media/complete_gra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5756" y="836712"/>
            <a:ext cx="3456384" cy="3456384"/>
          </a:xfrm>
          <a:prstGeom prst="rect">
            <a:avLst/>
          </a:prstGeom>
          <a:noFill/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47664" y="5265204"/>
            <a:ext cx="550861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What happens if there</a:t>
            </a:r>
            <a:r>
              <a:rPr kumimoji="0" lang="de-CH" sz="3600" b="1" i="0" u="none" strike="noStrike" kern="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is no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600" b="1" i="0" u="none" strike="noStrike" kern="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communication bottleneck</a:t>
            </a:r>
            <a:r>
              <a:rPr kumimoji="0" lang="de-CH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?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051720" y="4545124"/>
            <a:ext cx="4220846" cy="685800"/>
            <a:chOff x="2159732" y="4545124"/>
            <a:chExt cx="4220846" cy="685800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2159732" y="4545124"/>
              <a:ext cx="4220846" cy="685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V="1">
              <a:off x="2159732" y="4545124"/>
              <a:ext cx="4220846" cy="685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" name="Cloud Callout 7"/>
          <p:cNvSpPr/>
          <p:nvPr/>
        </p:nvSpPr>
        <p:spPr bwMode="auto">
          <a:xfrm>
            <a:off x="5868144" y="1808820"/>
            <a:ext cx="3096344" cy="2484276"/>
          </a:xfrm>
          <a:prstGeom prst="cloudCallout">
            <a:avLst>
              <a:gd name="adj1" fmla="val -25485"/>
              <a:gd name="adj2" fmla="val 9357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...multi-party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mtClean="0">
                <a:latin typeface="Calibri" pitchFamily="34" charset="0"/>
              </a:rPr>
              <a:t>communication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complexity!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What We Know: MST</a:t>
            </a:r>
            <a:endParaRPr lang="en-US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5899" y="1141512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input: weight of adjacent edges</a:t>
            </a:r>
            <a:endParaRPr lang="en-US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output: least-weight spanning tree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solidFill>
                <a:srgbClr val="FF5050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CH" sz="3200" kern="0" smtClean="0">
                <a:latin typeface="Calibri" pitchFamily="34" charset="0"/>
              </a:rPr>
              <a:t>O(log log n) rounds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CH" sz="3200" kern="0" smtClean="0">
                <a:latin typeface="Calibri" pitchFamily="34" charset="0"/>
              </a:rPr>
              <a:t>no non-trivial lower bound known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4578819" y="4653136"/>
            <a:ext cx="367408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l-GR" sz="2000" smtClean="0"/>
              <a:t>∞</a:t>
            </a:r>
            <a:endParaRPr lang="en-US" sz="2000" dirty="0"/>
          </a:p>
        </p:txBody>
      </p:sp>
      <p:sp>
        <p:nvSpPr>
          <p:cNvPr id="12" name="Ellipse 11"/>
          <p:cNvSpPr/>
          <p:nvPr/>
        </p:nvSpPr>
        <p:spPr bwMode="auto">
          <a:xfrm>
            <a:off x="5080225" y="2528900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4095475" y="4256039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7550400" y="4256039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5822477" y="5253777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6496518" y="2528900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26" name="Gerade Verbindung 25"/>
          <p:cNvCxnSpPr>
            <a:stCxn id="12" idx="6"/>
            <a:endCxn id="22" idx="2"/>
          </p:cNvCxnSpPr>
          <p:nvPr/>
        </p:nvCxnSpPr>
        <p:spPr bwMode="auto">
          <a:xfrm>
            <a:off x="5198169" y="2588619"/>
            <a:ext cx="129834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Gerade Verbindung 26"/>
          <p:cNvCxnSpPr>
            <a:stCxn id="22" idx="5"/>
            <a:endCxn id="14" idx="0"/>
          </p:cNvCxnSpPr>
          <p:nvPr/>
        </p:nvCxnSpPr>
        <p:spPr bwMode="auto">
          <a:xfrm>
            <a:off x="6597189" y="2630848"/>
            <a:ext cx="1012183" cy="162519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Gerade Verbindung 27"/>
          <p:cNvCxnSpPr>
            <a:stCxn id="14" idx="3"/>
            <a:endCxn id="18" idx="7"/>
          </p:cNvCxnSpPr>
          <p:nvPr/>
        </p:nvCxnSpPr>
        <p:spPr bwMode="auto">
          <a:xfrm flipH="1">
            <a:off x="5923148" y="4357987"/>
            <a:ext cx="1644525" cy="91328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321AE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Gerade Verbindung 40"/>
          <p:cNvCxnSpPr>
            <a:stCxn id="13" idx="0"/>
            <a:endCxn id="12" idx="3"/>
          </p:cNvCxnSpPr>
          <p:nvPr/>
        </p:nvCxnSpPr>
        <p:spPr bwMode="auto">
          <a:xfrm flipV="1">
            <a:off x="4154447" y="2630848"/>
            <a:ext cx="943051" cy="162519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321AE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Gerade Verbindung 41"/>
          <p:cNvCxnSpPr>
            <a:stCxn id="13" idx="7"/>
            <a:endCxn id="22" idx="3"/>
          </p:cNvCxnSpPr>
          <p:nvPr/>
        </p:nvCxnSpPr>
        <p:spPr bwMode="auto">
          <a:xfrm flipV="1">
            <a:off x="4196146" y="2630848"/>
            <a:ext cx="2317645" cy="164268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Gerade Verbindung 42"/>
          <p:cNvCxnSpPr>
            <a:stCxn id="13" idx="6"/>
            <a:endCxn id="14" idx="2"/>
          </p:cNvCxnSpPr>
          <p:nvPr/>
        </p:nvCxnSpPr>
        <p:spPr bwMode="auto">
          <a:xfrm>
            <a:off x="4213419" y="4315759"/>
            <a:ext cx="3336981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Gerade Verbindung 43"/>
          <p:cNvCxnSpPr>
            <a:stCxn id="13" idx="5"/>
            <a:endCxn id="18" idx="1"/>
          </p:cNvCxnSpPr>
          <p:nvPr/>
        </p:nvCxnSpPr>
        <p:spPr bwMode="auto">
          <a:xfrm>
            <a:off x="4196146" y="4357987"/>
            <a:ext cx="1643604" cy="91328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Gerade Verbindung 160"/>
          <p:cNvCxnSpPr>
            <a:stCxn id="18" idx="0"/>
            <a:endCxn id="22" idx="4"/>
          </p:cNvCxnSpPr>
          <p:nvPr/>
        </p:nvCxnSpPr>
        <p:spPr bwMode="auto">
          <a:xfrm flipV="1">
            <a:off x="5881449" y="2648339"/>
            <a:ext cx="674041" cy="260543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321AE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Gerade Verbindung 163"/>
          <p:cNvCxnSpPr>
            <a:stCxn id="18" idx="0"/>
            <a:endCxn id="12" idx="4"/>
          </p:cNvCxnSpPr>
          <p:nvPr/>
        </p:nvCxnSpPr>
        <p:spPr bwMode="auto">
          <a:xfrm flipH="1" flipV="1">
            <a:off x="5139197" y="2648339"/>
            <a:ext cx="742251" cy="260543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321AE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Gerade Verbindung 167"/>
          <p:cNvCxnSpPr>
            <a:stCxn id="14" idx="1"/>
            <a:endCxn id="12" idx="5"/>
          </p:cNvCxnSpPr>
          <p:nvPr/>
        </p:nvCxnSpPr>
        <p:spPr bwMode="auto">
          <a:xfrm flipH="1" flipV="1">
            <a:off x="5180896" y="2630848"/>
            <a:ext cx="2386777" cy="164268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3" name="Textfeld 202"/>
          <p:cNvSpPr txBox="1"/>
          <p:nvPr/>
        </p:nvSpPr>
        <p:spPr>
          <a:xfrm>
            <a:off x="4751471" y="4217022"/>
            <a:ext cx="367408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l-GR" sz="2000" smtClean="0"/>
              <a:t>∞</a:t>
            </a:r>
            <a:endParaRPr lang="en-US" sz="2000" dirty="0"/>
          </a:p>
        </p:txBody>
      </p:sp>
      <p:sp>
        <p:nvSpPr>
          <p:cNvPr id="204" name="Textfeld 203"/>
          <p:cNvSpPr txBox="1"/>
          <p:nvPr/>
        </p:nvSpPr>
        <p:spPr>
          <a:xfrm>
            <a:off x="6614462" y="3676962"/>
            <a:ext cx="367408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l-GR" sz="2000" smtClean="0"/>
              <a:t>∞</a:t>
            </a:r>
            <a:endParaRPr lang="en-US" sz="2000" dirty="0"/>
          </a:p>
        </p:txBody>
      </p:sp>
      <p:sp>
        <p:nvSpPr>
          <p:cNvPr id="205" name="Textfeld 204"/>
          <p:cNvSpPr txBox="1"/>
          <p:nvPr/>
        </p:nvSpPr>
        <p:spPr>
          <a:xfrm>
            <a:off x="6822197" y="4685074"/>
            <a:ext cx="31290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>
                <a:solidFill>
                  <a:srgbClr val="321AE4"/>
                </a:solidFill>
              </a:rPr>
              <a:t>1</a:t>
            </a:r>
            <a:endParaRPr lang="en-US" sz="2000" dirty="0">
              <a:solidFill>
                <a:srgbClr val="321AE4"/>
              </a:solidFill>
            </a:endParaRPr>
          </a:p>
        </p:txBody>
      </p:sp>
      <p:sp>
        <p:nvSpPr>
          <p:cNvPr id="206" name="Textfeld 205"/>
          <p:cNvSpPr txBox="1"/>
          <p:nvPr/>
        </p:nvSpPr>
        <p:spPr>
          <a:xfrm>
            <a:off x="4422366" y="2996952"/>
            <a:ext cx="31290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>
                <a:solidFill>
                  <a:srgbClr val="321AE4"/>
                </a:solidFill>
              </a:rPr>
              <a:t>1</a:t>
            </a:r>
            <a:endParaRPr lang="en-US" sz="2000" dirty="0">
              <a:solidFill>
                <a:srgbClr val="321AE4"/>
              </a:solidFill>
            </a:endParaRPr>
          </a:p>
        </p:txBody>
      </p:sp>
      <p:sp>
        <p:nvSpPr>
          <p:cNvPr id="207" name="Textfeld 206"/>
          <p:cNvSpPr txBox="1"/>
          <p:nvPr/>
        </p:nvSpPr>
        <p:spPr>
          <a:xfrm>
            <a:off x="4887672" y="3676962"/>
            <a:ext cx="31290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5</a:t>
            </a:r>
            <a:endParaRPr lang="en-US" sz="2000" dirty="0"/>
          </a:p>
        </p:txBody>
      </p:sp>
      <p:sp>
        <p:nvSpPr>
          <p:cNvPr id="208" name="Textfeld 207"/>
          <p:cNvSpPr txBox="1"/>
          <p:nvPr/>
        </p:nvSpPr>
        <p:spPr>
          <a:xfrm>
            <a:off x="5940421" y="3609020"/>
            <a:ext cx="31290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>
                <a:solidFill>
                  <a:srgbClr val="321AE4"/>
                </a:solidFill>
              </a:rPr>
              <a:t>3</a:t>
            </a:r>
            <a:endParaRPr lang="en-US" sz="2000" dirty="0">
              <a:solidFill>
                <a:srgbClr val="321AE4"/>
              </a:solidFill>
            </a:endParaRPr>
          </a:p>
        </p:txBody>
      </p:sp>
      <p:sp>
        <p:nvSpPr>
          <p:cNvPr id="209" name="Textfeld 208"/>
          <p:cNvSpPr txBox="1"/>
          <p:nvPr/>
        </p:nvSpPr>
        <p:spPr>
          <a:xfrm>
            <a:off x="5478919" y="3609020"/>
            <a:ext cx="31290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>
                <a:solidFill>
                  <a:srgbClr val="321AE4"/>
                </a:solidFill>
              </a:rPr>
              <a:t>3</a:t>
            </a:r>
            <a:endParaRPr lang="en-US" sz="2000" dirty="0">
              <a:solidFill>
                <a:srgbClr val="321AE4"/>
              </a:solidFill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7135103" y="3197007"/>
            <a:ext cx="31290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5</a:t>
            </a:r>
            <a:endParaRPr lang="en-US" sz="2000" dirty="0"/>
          </a:p>
        </p:txBody>
      </p:sp>
      <p:sp>
        <p:nvSpPr>
          <p:cNvPr id="211" name="Textfeld 210"/>
          <p:cNvSpPr txBox="1"/>
          <p:nvPr/>
        </p:nvSpPr>
        <p:spPr>
          <a:xfrm>
            <a:off x="5670069" y="2168860"/>
            <a:ext cx="31290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5</a:t>
            </a:r>
            <a:endParaRPr lang="en-US" sz="2000" dirty="0"/>
          </a:p>
        </p:txBody>
      </p:sp>
      <p:sp>
        <p:nvSpPr>
          <p:cNvPr id="212" name="Abgerundete rechteckige Legende 7"/>
          <p:cNvSpPr>
            <a:spLocks noChangeArrowheads="1"/>
          </p:cNvSpPr>
          <p:nvPr/>
        </p:nvSpPr>
        <p:spPr bwMode="auto">
          <a:xfrm>
            <a:off x="738824" y="3829110"/>
            <a:ext cx="2032976" cy="774650"/>
          </a:xfrm>
          <a:prstGeom prst="wedgeRoundRectCallout">
            <a:avLst>
              <a:gd name="adj1" fmla="val -12077"/>
              <a:gd name="adj2" fmla="val 143026"/>
              <a:gd name="adj3" fmla="val 16667"/>
            </a:avLst>
          </a:prstGeom>
          <a:solidFill>
            <a:schemeClr val="accent5">
              <a:alpha val="79000"/>
            </a:schemeClr>
          </a:solidFill>
          <a:ln w="9525" algn="ctr">
            <a:noFill/>
            <a:round/>
            <a:headEnd/>
            <a:tailEnd/>
          </a:ln>
        </p:spPr>
        <p:txBody>
          <a:bodyPr lIns="82945" tIns="41473" rIns="82945" bIns="41473"/>
          <a:lstStyle/>
          <a:p>
            <a:pPr algn="ctr"/>
            <a:r>
              <a:rPr lang="de-CH" sz="2000" smtClean="0"/>
              <a:t>Lotker et al.,</a:t>
            </a:r>
          </a:p>
          <a:p>
            <a:pPr algn="ctr"/>
            <a:r>
              <a:rPr lang="de-CH" sz="2000" smtClean="0"/>
              <a:t>Distr. Comp.‘06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What We Know: Triangle Detection</a:t>
            </a:r>
            <a:endParaRPr lang="en-US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5899" y="1141512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input: adjacent edges in input graph</a:t>
            </a:r>
            <a:endParaRPr lang="en-US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output: whether input contains triangle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solidFill>
                <a:srgbClr val="FF5050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CH" sz="3200" kern="0" smtClean="0">
                <a:latin typeface="Calibri" pitchFamily="34" charset="0"/>
              </a:rPr>
              <a:t>O(n</a:t>
            </a:r>
            <a:r>
              <a:rPr lang="de-CH" sz="3200" kern="0" baseline="30000" smtClean="0">
                <a:latin typeface="Calibri" pitchFamily="34" charset="0"/>
              </a:rPr>
              <a:t>1/3</a:t>
            </a:r>
            <a:r>
              <a:rPr lang="de-CH" sz="3200" kern="0" smtClean="0">
                <a:latin typeface="Calibri" pitchFamily="34" charset="0"/>
              </a:rPr>
              <a:t>/log n) rounds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CH" sz="3200" kern="0" smtClean="0">
                <a:latin typeface="Calibri" pitchFamily="34" charset="0"/>
              </a:rPr>
              <a:t>no non-trivial lower bound known</a:t>
            </a:r>
          </a:p>
        </p:txBody>
      </p:sp>
      <p:sp>
        <p:nvSpPr>
          <p:cNvPr id="12" name="Ellipse 11"/>
          <p:cNvSpPr/>
          <p:nvPr/>
        </p:nvSpPr>
        <p:spPr bwMode="auto">
          <a:xfrm>
            <a:off x="5080225" y="2528900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4095475" y="4256039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7550400" y="4256039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5822477" y="5253777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6496518" y="2528900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26" name="Gerade Verbindung 25"/>
          <p:cNvCxnSpPr>
            <a:stCxn id="12" idx="6"/>
            <a:endCxn id="22" idx="2"/>
          </p:cNvCxnSpPr>
          <p:nvPr/>
        </p:nvCxnSpPr>
        <p:spPr bwMode="auto">
          <a:xfrm>
            <a:off x="5198169" y="2588619"/>
            <a:ext cx="129834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Gerade Verbindung 26"/>
          <p:cNvCxnSpPr>
            <a:stCxn id="22" idx="5"/>
            <a:endCxn id="14" idx="0"/>
          </p:cNvCxnSpPr>
          <p:nvPr/>
        </p:nvCxnSpPr>
        <p:spPr bwMode="auto">
          <a:xfrm>
            <a:off x="6597189" y="2630848"/>
            <a:ext cx="1012183" cy="162519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Gerade Verbindung 27"/>
          <p:cNvCxnSpPr>
            <a:stCxn id="14" idx="3"/>
            <a:endCxn id="18" idx="7"/>
          </p:cNvCxnSpPr>
          <p:nvPr/>
        </p:nvCxnSpPr>
        <p:spPr bwMode="auto">
          <a:xfrm flipH="1">
            <a:off x="5923148" y="4357987"/>
            <a:ext cx="1644525" cy="91328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Gerade Verbindung 40"/>
          <p:cNvCxnSpPr>
            <a:stCxn id="13" idx="0"/>
            <a:endCxn id="12" idx="3"/>
          </p:cNvCxnSpPr>
          <p:nvPr/>
        </p:nvCxnSpPr>
        <p:spPr bwMode="auto">
          <a:xfrm flipV="1">
            <a:off x="4154447" y="2630848"/>
            <a:ext cx="943051" cy="162519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Gerade Verbindung 41"/>
          <p:cNvCxnSpPr>
            <a:stCxn id="13" idx="7"/>
            <a:endCxn id="22" idx="3"/>
          </p:cNvCxnSpPr>
          <p:nvPr/>
        </p:nvCxnSpPr>
        <p:spPr bwMode="auto">
          <a:xfrm flipV="1">
            <a:off x="4196146" y="2630848"/>
            <a:ext cx="2317645" cy="164268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Gerade Verbindung 42"/>
          <p:cNvCxnSpPr>
            <a:stCxn id="13" idx="6"/>
            <a:endCxn id="14" idx="2"/>
          </p:cNvCxnSpPr>
          <p:nvPr/>
        </p:nvCxnSpPr>
        <p:spPr bwMode="auto">
          <a:xfrm>
            <a:off x="4213419" y="4315759"/>
            <a:ext cx="3336981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Gerade Verbindung 43"/>
          <p:cNvCxnSpPr>
            <a:stCxn id="13" idx="5"/>
            <a:endCxn id="18" idx="1"/>
          </p:cNvCxnSpPr>
          <p:nvPr/>
        </p:nvCxnSpPr>
        <p:spPr bwMode="auto">
          <a:xfrm>
            <a:off x="4196146" y="4357987"/>
            <a:ext cx="1643604" cy="91328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Gerade Verbindung 160"/>
          <p:cNvCxnSpPr>
            <a:stCxn id="18" idx="0"/>
            <a:endCxn id="22" idx="4"/>
          </p:cNvCxnSpPr>
          <p:nvPr/>
        </p:nvCxnSpPr>
        <p:spPr bwMode="auto">
          <a:xfrm flipV="1">
            <a:off x="5881449" y="2648339"/>
            <a:ext cx="674041" cy="260543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Gerade Verbindung 163"/>
          <p:cNvCxnSpPr>
            <a:stCxn id="18" idx="0"/>
            <a:endCxn id="12" idx="4"/>
          </p:cNvCxnSpPr>
          <p:nvPr/>
        </p:nvCxnSpPr>
        <p:spPr bwMode="auto">
          <a:xfrm flipH="1" flipV="1">
            <a:off x="5139197" y="2648339"/>
            <a:ext cx="742251" cy="260543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Gerade Verbindung 167"/>
          <p:cNvCxnSpPr>
            <a:stCxn id="14" idx="1"/>
            <a:endCxn id="12" idx="5"/>
          </p:cNvCxnSpPr>
          <p:nvPr/>
        </p:nvCxnSpPr>
        <p:spPr bwMode="auto">
          <a:xfrm flipH="1" flipV="1">
            <a:off x="5180896" y="2630848"/>
            <a:ext cx="2386777" cy="164268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2" name="Abgerundete rechteckige Legende 7"/>
          <p:cNvSpPr>
            <a:spLocks noChangeArrowheads="1"/>
          </p:cNvSpPr>
          <p:nvPr/>
        </p:nvSpPr>
        <p:spPr bwMode="auto">
          <a:xfrm>
            <a:off x="892773" y="3897052"/>
            <a:ext cx="1554991" cy="828092"/>
          </a:xfrm>
          <a:prstGeom prst="wedgeRoundRectCallout">
            <a:avLst>
              <a:gd name="adj1" fmla="val -54"/>
              <a:gd name="adj2" fmla="val 125449"/>
              <a:gd name="adj3" fmla="val 16667"/>
            </a:avLst>
          </a:prstGeom>
          <a:solidFill>
            <a:schemeClr val="accent5">
              <a:alpha val="79000"/>
            </a:schemeClr>
          </a:solidFill>
          <a:ln w="9525" algn="ctr">
            <a:noFill/>
            <a:round/>
            <a:headEnd/>
            <a:tailEnd/>
          </a:ln>
        </p:spPr>
        <p:txBody>
          <a:bodyPr lIns="82945" tIns="41473" rIns="82945" bIns="41473"/>
          <a:lstStyle/>
          <a:p>
            <a:pPr algn="ctr"/>
            <a:r>
              <a:rPr lang="de-CH" sz="2000" smtClean="0"/>
              <a:t>Dolev et al.</a:t>
            </a:r>
          </a:p>
          <a:p>
            <a:pPr algn="ctr"/>
            <a:r>
              <a:rPr lang="de-CH" sz="2000" smtClean="0"/>
              <a:t>DISC‘12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What We Know: Metric Facility Location</a:t>
            </a:r>
            <a:endParaRPr lang="en-US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5899" y="1141512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input: costs for nodes &amp; edges (metric)</a:t>
            </a:r>
            <a:endParaRPr lang="en-US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output: nodes &amp; edges s.t. selected nodes cover all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goal: mininimize cost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solidFill>
                <a:srgbClr val="FF5050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CH" sz="3200" kern="0" smtClean="0">
                <a:latin typeface="Calibri" pitchFamily="34" charset="0"/>
              </a:rPr>
              <a:t>O(log log n log* n) rounds for O(1)-approx.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CH" sz="3200" kern="0" smtClean="0">
                <a:latin typeface="Calibri" pitchFamily="34" charset="0"/>
              </a:rPr>
              <a:t>no non-trivial lower bound known</a:t>
            </a:r>
          </a:p>
        </p:txBody>
      </p:sp>
      <p:sp>
        <p:nvSpPr>
          <p:cNvPr id="212" name="Abgerundete rechteckige Legende 7"/>
          <p:cNvSpPr>
            <a:spLocks noChangeArrowheads="1"/>
          </p:cNvSpPr>
          <p:nvPr/>
        </p:nvSpPr>
        <p:spPr bwMode="auto">
          <a:xfrm>
            <a:off x="856769" y="3842482"/>
            <a:ext cx="1699007" cy="774650"/>
          </a:xfrm>
          <a:prstGeom prst="wedgeRoundRectCallout">
            <a:avLst>
              <a:gd name="adj1" fmla="val -12079"/>
              <a:gd name="adj2" fmla="val 138390"/>
              <a:gd name="adj3" fmla="val 16667"/>
            </a:avLst>
          </a:prstGeom>
          <a:solidFill>
            <a:schemeClr val="accent5">
              <a:alpha val="79000"/>
            </a:schemeClr>
          </a:solidFill>
          <a:ln w="9525" algn="ctr">
            <a:noFill/>
            <a:round/>
            <a:headEnd/>
            <a:tailEnd/>
          </a:ln>
        </p:spPr>
        <p:txBody>
          <a:bodyPr lIns="82945" tIns="41473" rIns="82945" bIns="41473"/>
          <a:lstStyle/>
          <a:p>
            <a:pPr algn="ctr"/>
            <a:r>
              <a:rPr lang="de-CH" sz="2000" smtClean="0"/>
              <a:t>Berns et al.,</a:t>
            </a:r>
          </a:p>
          <a:p>
            <a:pPr algn="ctr"/>
            <a:r>
              <a:rPr lang="de-CH" sz="2000" smtClean="0"/>
              <a:t>ICALP‘12</a:t>
            </a:r>
            <a:endParaRPr lang="en-US" sz="2000"/>
          </a:p>
        </p:txBody>
      </p:sp>
      <p:sp>
        <p:nvSpPr>
          <p:cNvPr id="20" name="Textfeld 19"/>
          <p:cNvSpPr txBox="1"/>
          <p:nvPr/>
        </p:nvSpPr>
        <p:spPr>
          <a:xfrm>
            <a:off x="4555639" y="4653136"/>
            <a:ext cx="367408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l-GR" sz="2000" smtClean="0"/>
              <a:t>∞</a:t>
            </a:r>
            <a:endParaRPr lang="en-US" sz="2000" dirty="0"/>
          </a:p>
        </p:txBody>
      </p:sp>
      <p:sp>
        <p:nvSpPr>
          <p:cNvPr id="21" name="Ellipse 20"/>
          <p:cNvSpPr/>
          <p:nvPr/>
        </p:nvSpPr>
        <p:spPr bwMode="auto">
          <a:xfrm>
            <a:off x="5057045" y="2528900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4072295" y="4256039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4" name="Ellipse 23"/>
          <p:cNvSpPr/>
          <p:nvPr/>
        </p:nvSpPr>
        <p:spPr bwMode="auto">
          <a:xfrm>
            <a:off x="7527220" y="4256039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5" name="Ellipse 24"/>
          <p:cNvSpPr/>
          <p:nvPr/>
        </p:nvSpPr>
        <p:spPr bwMode="auto">
          <a:xfrm>
            <a:off x="5799297" y="5253777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6473338" y="2528900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30" name="Gerade Verbindung 29"/>
          <p:cNvCxnSpPr>
            <a:stCxn id="21" idx="6"/>
            <a:endCxn id="29" idx="2"/>
          </p:cNvCxnSpPr>
          <p:nvPr/>
        </p:nvCxnSpPr>
        <p:spPr bwMode="auto">
          <a:xfrm>
            <a:off x="5174989" y="2588619"/>
            <a:ext cx="129834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 Verbindung 30"/>
          <p:cNvCxnSpPr>
            <a:stCxn id="29" idx="5"/>
            <a:endCxn id="24" idx="0"/>
          </p:cNvCxnSpPr>
          <p:nvPr/>
        </p:nvCxnSpPr>
        <p:spPr bwMode="auto">
          <a:xfrm>
            <a:off x="6574009" y="2630848"/>
            <a:ext cx="1012183" cy="162519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321AE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Gerade Verbindung 31"/>
          <p:cNvCxnSpPr>
            <a:stCxn id="24" idx="3"/>
            <a:endCxn id="25" idx="7"/>
          </p:cNvCxnSpPr>
          <p:nvPr/>
        </p:nvCxnSpPr>
        <p:spPr bwMode="auto">
          <a:xfrm flipH="1">
            <a:off x="5899968" y="4357987"/>
            <a:ext cx="1644525" cy="91328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321AE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 Verbindung 32"/>
          <p:cNvCxnSpPr>
            <a:stCxn id="23" idx="0"/>
            <a:endCxn id="21" idx="3"/>
          </p:cNvCxnSpPr>
          <p:nvPr/>
        </p:nvCxnSpPr>
        <p:spPr bwMode="auto">
          <a:xfrm flipV="1">
            <a:off x="4131267" y="2630848"/>
            <a:ext cx="943051" cy="162519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321AE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Gerade Verbindung 33"/>
          <p:cNvCxnSpPr>
            <a:stCxn id="23" idx="7"/>
            <a:endCxn id="29" idx="3"/>
          </p:cNvCxnSpPr>
          <p:nvPr/>
        </p:nvCxnSpPr>
        <p:spPr bwMode="auto">
          <a:xfrm flipV="1">
            <a:off x="4172966" y="2630848"/>
            <a:ext cx="2317645" cy="164268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Gerade Verbindung 34"/>
          <p:cNvCxnSpPr>
            <a:stCxn id="23" idx="6"/>
            <a:endCxn id="24" idx="2"/>
          </p:cNvCxnSpPr>
          <p:nvPr/>
        </p:nvCxnSpPr>
        <p:spPr bwMode="auto">
          <a:xfrm>
            <a:off x="4190239" y="4315759"/>
            <a:ext cx="3336981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Gerade Verbindung 35"/>
          <p:cNvCxnSpPr>
            <a:stCxn id="23" idx="5"/>
            <a:endCxn id="25" idx="1"/>
          </p:cNvCxnSpPr>
          <p:nvPr/>
        </p:nvCxnSpPr>
        <p:spPr bwMode="auto">
          <a:xfrm>
            <a:off x="4172966" y="4357987"/>
            <a:ext cx="1643604" cy="91328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Gerade Verbindung 36"/>
          <p:cNvCxnSpPr>
            <a:stCxn id="25" idx="0"/>
            <a:endCxn id="29" idx="4"/>
          </p:cNvCxnSpPr>
          <p:nvPr/>
        </p:nvCxnSpPr>
        <p:spPr bwMode="auto">
          <a:xfrm flipV="1">
            <a:off x="5858269" y="2648339"/>
            <a:ext cx="674041" cy="260543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Gerade Verbindung 37"/>
          <p:cNvCxnSpPr>
            <a:stCxn id="25" idx="0"/>
            <a:endCxn id="21" idx="4"/>
          </p:cNvCxnSpPr>
          <p:nvPr/>
        </p:nvCxnSpPr>
        <p:spPr bwMode="auto">
          <a:xfrm flipH="1" flipV="1">
            <a:off x="5116017" y="2648339"/>
            <a:ext cx="742251" cy="260543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Gerade Verbindung 38"/>
          <p:cNvCxnSpPr>
            <a:stCxn id="24" idx="1"/>
            <a:endCxn id="21" idx="5"/>
          </p:cNvCxnSpPr>
          <p:nvPr/>
        </p:nvCxnSpPr>
        <p:spPr bwMode="auto">
          <a:xfrm flipH="1" flipV="1">
            <a:off x="5157716" y="2630848"/>
            <a:ext cx="2386777" cy="164268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feld 39"/>
          <p:cNvSpPr txBox="1"/>
          <p:nvPr/>
        </p:nvSpPr>
        <p:spPr>
          <a:xfrm>
            <a:off x="4728291" y="4217022"/>
            <a:ext cx="367408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l-GR" sz="2000" smtClean="0"/>
              <a:t>∞</a:t>
            </a:r>
            <a:endParaRPr lang="en-US" sz="2000" dirty="0"/>
          </a:p>
        </p:txBody>
      </p:sp>
      <p:sp>
        <p:nvSpPr>
          <p:cNvPr id="45" name="Textfeld 44"/>
          <p:cNvSpPr txBox="1"/>
          <p:nvPr/>
        </p:nvSpPr>
        <p:spPr>
          <a:xfrm>
            <a:off x="6591282" y="3676962"/>
            <a:ext cx="367408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l-GR" sz="2000" smtClean="0"/>
              <a:t>∞</a:t>
            </a:r>
            <a:endParaRPr lang="en-US" sz="2000" dirty="0"/>
          </a:p>
        </p:txBody>
      </p:sp>
      <p:sp>
        <p:nvSpPr>
          <p:cNvPr id="46" name="Textfeld 45"/>
          <p:cNvSpPr txBox="1"/>
          <p:nvPr/>
        </p:nvSpPr>
        <p:spPr>
          <a:xfrm>
            <a:off x="6799017" y="4685074"/>
            <a:ext cx="31290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>
                <a:solidFill>
                  <a:srgbClr val="321AE4"/>
                </a:solidFill>
              </a:rPr>
              <a:t>1</a:t>
            </a:r>
            <a:endParaRPr lang="en-US" sz="2000" dirty="0">
              <a:solidFill>
                <a:srgbClr val="321AE4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399186" y="2996952"/>
            <a:ext cx="31290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>
                <a:solidFill>
                  <a:srgbClr val="321AE4"/>
                </a:solidFill>
              </a:rPr>
              <a:t>1</a:t>
            </a:r>
            <a:endParaRPr lang="en-US" sz="2000" dirty="0">
              <a:solidFill>
                <a:srgbClr val="321AE4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4864492" y="3676962"/>
            <a:ext cx="31290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5</a:t>
            </a:r>
            <a:endParaRPr lang="en-US" sz="2000" dirty="0"/>
          </a:p>
        </p:txBody>
      </p:sp>
      <p:sp>
        <p:nvSpPr>
          <p:cNvPr id="49" name="Textfeld 48"/>
          <p:cNvSpPr txBox="1"/>
          <p:nvPr/>
        </p:nvSpPr>
        <p:spPr>
          <a:xfrm>
            <a:off x="5917241" y="3609020"/>
            <a:ext cx="31290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3</a:t>
            </a:r>
            <a:endParaRPr lang="en-US" sz="2000" dirty="0"/>
          </a:p>
        </p:txBody>
      </p:sp>
      <p:sp>
        <p:nvSpPr>
          <p:cNvPr id="50" name="Textfeld 49"/>
          <p:cNvSpPr txBox="1"/>
          <p:nvPr/>
        </p:nvSpPr>
        <p:spPr>
          <a:xfrm>
            <a:off x="5455739" y="3609020"/>
            <a:ext cx="31290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3</a:t>
            </a:r>
            <a:endParaRPr lang="en-US" sz="2000" dirty="0"/>
          </a:p>
        </p:txBody>
      </p:sp>
      <p:sp>
        <p:nvSpPr>
          <p:cNvPr id="51" name="Textfeld 50"/>
          <p:cNvSpPr txBox="1"/>
          <p:nvPr/>
        </p:nvSpPr>
        <p:spPr>
          <a:xfrm>
            <a:off x="7111923" y="3197007"/>
            <a:ext cx="31290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2</a:t>
            </a:r>
            <a:endParaRPr lang="en-US" sz="2000" dirty="0"/>
          </a:p>
        </p:txBody>
      </p:sp>
      <p:sp>
        <p:nvSpPr>
          <p:cNvPr id="52" name="Textfeld 51"/>
          <p:cNvSpPr txBox="1"/>
          <p:nvPr/>
        </p:nvSpPr>
        <p:spPr>
          <a:xfrm>
            <a:off x="5646889" y="2168860"/>
            <a:ext cx="31290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5</a:t>
            </a:r>
            <a:endParaRPr lang="en-US" sz="2000" dirty="0"/>
          </a:p>
        </p:txBody>
      </p:sp>
      <p:sp>
        <p:nvSpPr>
          <p:cNvPr id="53" name="Textfeld 52"/>
          <p:cNvSpPr txBox="1"/>
          <p:nvPr/>
        </p:nvSpPr>
        <p:spPr>
          <a:xfrm>
            <a:off x="4644782" y="2276872"/>
            <a:ext cx="300082" cy="369332"/>
          </a:xfrm>
          <a:prstGeom prst="rect">
            <a:avLst/>
          </a:prstGeom>
          <a:noFill/>
          <a:ln w="12700">
            <a:solidFill>
              <a:srgbClr val="321AE4"/>
            </a:solidFill>
          </a:ln>
        </p:spPr>
        <p:txBody>
          <a:bodyPr wrap="none" rtlCol="0">
            <a:spAutoFit/>
          </a:bodyPr>
          <a:lstStyle/>
          <a:p>
            <a:r>
              <a:rPr lang="de-CH" sz="1800" smtClean="0">
                <a:solidFill>
                  <a:srgbClr val="321AE4"/>
                </a:solidFill>
              </a:rPr>
              <a:t>3</a:t>
            </a:r>
            <a:endParaRPr lang="en-US" sz="1800" dirty="0">
              <a:solidFill>
                <a:srgbClr val="321AE4"/>
              </a:solidFill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7764306" y="4115704"/>
            <a:ext cx="300082" cy="369332"/>
          </a:xfrm>
          <a:prstGeom prst="rect">
            <a:avLst/>
          </a:prstGeom>
          <a:noFill/>
          <a:ln w="12700">
            <a:solidFill>
              <a:srgbClr val="321AE4"/>
            </a:solidFill>
          </a:ln>
        </p:spPr>
        <p:txBody>
          <a:bodyPr wrap="none" rtlCol="0">
            <a:spAutoFit/>
          </a:bodyPr>
          <a:lstStyle/>
          <a:p>
            <a:r>
              <a:rPr lang="de-CH" sz="1800" smtClean="0">
                <a:solidFill>
                  <a:srgbClr val="321AE4"/>
                </a:solidFill>
              </a:rPr>
              <a:t>3</a:t>
            </a:r>
            <a:endParaRPr lang="en-US" sz="1800" dirty="0">
              <a:solidFill>
                <a:srgbClr val="321AE4"/>
              </a:solidFill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6661006" y="2240868"/>
            <a:ext cx="30008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CH" sz="1800" smtClean="0"/>
              <a:t>3</a:t>
            </a:r>
            <a:endParaRPr lang="en-US" sz="1800" dirty="0"/>
          </a:p>
        </p:txBody>
      </p:sp>
      <p:sp>
        <p:nvSpPr>
          <p:cNvPr id="56" name="Textfeld 55"/>
          <p:cNvSpPr txBox="1"/>
          <p:nvPr/>
        </p:nvSpPr>
        <p:spPr>
          <a:xfrm>
            <a:off x="5315168" y="5049180"/>
            <a:ext cx="34977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sz="1800" smtClean="0"/>
              <a:t>∞</a:t>
            </a:r>
            <a:endParaRPr lang="en-US" sz="1800" dirty="0"/>
          </a:p>
        </p:txBody>
      </p:sp>
      <p:sp>
        <p:nvSpPr>
          <p:cNvPr id="57" name="Textfeld 56"/>
          <p:cNvSpPr txBox="1"/>
          <p:nvPr/>
        </p:nvSpPr>
        <p:spPr>
          <a:xfrm>
            <a:off x="3684724" y="4115704"/>
            <a:ext cx="30008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CH" sz="1800" smtClean="0"/>
              <a:t>5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What We Know: Sorting</a:t>
            </a:r>
            <a:endParaRPr lang="en-US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5899" y="1141512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input: n keys/node</a:t>
            </a:r>
            <a:endParaRPr lang="en-US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output: indices of keys in global order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solidFill>
                <a:srgbClr val="FF5050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solidFill>
                <a:srgbClr val="FF5050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CH" sz="3200" kern="0" smtClean="0">
                <a:latin typeface="Calibri" pitchFamily="34" charset="0"/>
              </a:rPr>
              <a:t>O(1) rounds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CH" sz="3200" kern="0" smtClean="0">
                <a:latin typeface="Calibri" pitchFamily="34" charset="0"/>
              </a:rPr>
              <a:t>trivially optimal</a:t>
            </a:r>
          </a:p>
        </p:txBody>
      </p:sp>
      <p:sp>
        <p:nvSpPr>
          <p:cNvPr id="212" name="Abgerundete rechteckige Legende 7"/>
          <p:cNvSpPr>
            <a:spLocks noChangeArrowheads="1"/>
          </p:cNvSpPr>
          <p:nvPr/>
        </p:nvSpPr>
        <p:spPr bwMode="auto">
          <a:xfrm>
            <a:off x="1295636" y="4562531"/>
            <a:ext cx="1296144" cy="450645"/>
          </a:xfrm>
          <a:prstGeom prst="wedgeRoundRectCallout">
            <a:avLst>
              <a:gd name="adj1" fmla="val -42813"/>
              <a:gd name="adj2" fmla="val 138645"/>
              <a:gd name="adj3" fmla="val 16667"/>
            </a:avLst>
          </a:prstGeom>
          <a:solidFill>
            <a:schemeClr val="accent5">
              <a:alpha val="79000"/>
            </a:schemeClr>
          </a:solidFill>
          <a:ln w="9525" algn="ctr">
            <a:noFill/>
            <a:round/>
            <a:headEnd/>
            <a:tailEnd/>
          </a:ln>
        </p:spPr>
        <p:txBody>
          <a:bodyPr lIns="82945" tIns="41473" rIns="82945" bIns="41473"/>
          <a:lstStyle/>
          <a:p>
            <a:pPr algn="ctr"/>
            <a:r>
              <a:rPr lang="de-CH" sz="2000" smtClean="0"/>
              <a:t>PODC‘13</a:t>
            </a:r>
            <a:endParaRPr lang="en-US" sz="2000"/>
          </a:p>
        </p:txBody>
      </p:sp>
      <p:sp>
        <p:nvSpPr>
          <p:cNvPr id="47" name="Ellipse 46"/>
          <p:cNvSpPr/>
          <p:nvPr/>
        </p:nvSpPr>
        <p:spPr bwMode="auto">
          <a:xfrm>
            <a:off x="5080225" y="2528900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>
            <a:off x="4095475" y="4256039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9" name="Ellipse 48"/>
          <p:cNvSpPr/>
          <p:nvPr/>
        </p:nvSpPr>
        <p:spPr bwMode="auto">
          <a:xfrm>
            <a:off x="7550400" y="4256039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0" name="Ellipse 49"/>
          <p:cNvSpPr/>
          <p:nvPr/>
        </p:nvSpPr>
        <p:spPr bwMode="auto">
          <a:xfrm>
            <a:off x="5822477" y="5253777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1" name="Ellipse 50"/>
          <p:cNvSpPr/>
          <p:nvPr/>
        </p:nvSpPr>
        <p:spPr bwMode="auto">
          <a:xfrm>
            <a:off x="6496518" y="2528900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52" name="Gerade Verbindung 51"/>
          <p:cNvCxnSpPr>
            <a:stCxn id="47" idx="6"/>
            <a:endCxn id="51" idx="2"/>
          </p:cNvCxnSpPr>
          <p:nvPr/>
        </p:nvCxnSpPr>
        <p:spPr bwMode="auto">
          <a:xfrm>
            <a:off x="5198169" y="2588619"/>
            <a:ext cx="129834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Gerade Verbindung 52"/>
          <p:cNvCxnSpPr>
            <a:stCxn id="51" idx="5"/>
            <a:endCxn id="49" idx="0"/>
          </p:cNvCxnSpPr>
          <p:nvPr/>
        </p:nvCxnSpPr>
        <p:spPr bwMode="auto">
          <a:xfrm>
            <a:off x="6597189" y="2630848"/>
            <a:ext cx="1012183" cy="162519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Gerade Verbindung 53"/>
          <p:cNvCxnSpPr>
            <a:stCxn id="49" idx="3"/>
            <a:endCxn id="50" idx="7"/>
          </p:cNvCxnSpPr>
          <p:nvPr/>
        </p:nvCxnSpPr>
        <p:spPr bwMode="auto">
          <a:xfrm flipH="1">
            <a:off x="5923148" y="4357987"/>
            <a:ext cx="1644525" cy="91328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Gerade Verbindung 54"/>
          <p:cNvCxnSpPr>
            <a:stCxn id="48" idx="0"/>
            <a:endCxn id="47" idx="3"/>
          </p:cNvCxnSpPr>
          <p:nvPr/>
        </p:nvCxnSpPr>
        <p:spPr bwMode="auto">
          <a:xfrm flipV="1">
            <a:off x="4154447" y="2630848"/>
            <a:ext cx="943051" cy="162519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Gerade Verbindung 55"/>
          <p:cNvCxnSpPr>
            <a:stCxn id="48" idx="7"/>
            <a:endCxn id="51" idx="3"/>
          </p:cNvCxnSpPr>
          <p:nvPr/>
        </p:nvCxnSpPr>
        <p:spPr bwMode="auto">
          <a:xfrm flipV="1">
            <a:off x="4196146" y="2630848"/>
            <a:ext cx="2317645" cy="164268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Gerade Verbindung 56"/>
          <p:cNvCxnSpPr>
            <a:stCxn id="48" idx="6"/>
            <a:endCxn id="49" idx="2"/>
          </p:cNvCxnSpPr>
          <p:nvPr/>
        </p:nvCxnSpPr>
        <p:spPr bwMode="auto">
          <a:xfrm>
            <a:off x="4213419" y="4315759"/>
            <a:ext cx="3336981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Gerade Verbindung 78"/>
          <p:cNvCxnSpPr>
            <a:stCxn id="48" idx="5"/>
            <a:endCxn id="50" idx="1"/>
          </p:cNvCxnSpPr>
          <p:nvPr/>
        </p:nvCxnSpPr>
        <p:spPr bwMode="auto">
          <a:xfrm>
            <a:off x="4196146" y="4357987"/>
            <a:ext cx="1643604" cy="91328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Gerade Verbindung 81"/>
          <p:cNvCxnSpPr>
            <a:stCxn id="50" idx="0"/>
            <a:endCxn id="51" idx="4"/>
          </p:cNvCxnSpPr>
          <p:nvPr/>
        </p:nvCxnSpPr>
        <p:spPr bwMode="auto">
          <a:xfrm flipV="1">
            <a:off x="5881449" y="2648339"/>
            <a:ext cx="674041" cy="260543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Gerade Verbindung 82"/>
          <p:cNvCxnSpPr>
            <a:stCxn id="50" idx="0"/>
            <a:endCxn id="47" idx="4"/>
          </p:cNvCxnSpPr>
          <p:nvPr/>
        </p:nvCxnSpPr>
        <p:spPr bwMode="auto">
          <a:xfrm flipH="1" flipV="1">
            <a:off x="5139197" y="2648339"/>
            <a:ext cx="742251" cy="260543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Gerade Verbindung 83"/>
          <p:cNvCxnSpPr>
            <a:stCxn id="49" idx="1"/>
            <a:endCxn id="47" idx="5"/>
          </p:cNvCxnSpPr>
          <p:nvPr/>
        </p:nvCxnSpPr>
        <p:spPr bwMode="auto">
          <a:xfrm flipH="1" flipV="1">
            <a:off x="5180896" y="2630848"/>
            <a:ext cx="2386777" cy="164268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feld 84"/>
          <p:cNvSpPr txBox="1"/>
          <p:nvPr/>
        </p:nvSpPr>
        <p:spPr>
          <a:xfrm>
            <a:off x="7020272" y="2060848"/>
            <a:ext cx="1851789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5, 20, 22, 42, 99</a:t>
            </a:r>
            <a:endParaRPr lang="en-US" sz="2000" dirty="0"/>
          </a:p>
        </p:txBody>
      </p:sp>
      <p:sp>
        <p:nvSpPr>
          <p:cNvPr id="86" name="Textfeld 85"/>
          <p:cNvSpPr txBox="1"/>
          <p:nvPr/>
        </p:nvSpPr>
        <p:spPr>
          <a:xfrm>
            <a:off x="7020272" y="2704854"/>
            <a:ext cx="1915909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2., 5., 6., 15., 25.</a:t>
            </a:r>
            <a:endParaRPr lang="en-US" sz="2000" dirty="0"/>
          </a:p>
        </p:txBody>
      </p:sp>
      <p:cxnSp>
        <p:nvCxnSpPr>
          <p:cNvPr id="87" name="Gerade Verbindung 86"/>
          <p:cNvCxnSpPr/>
          <p:nvPr/>
        </p:nvCxnSpPr>
        <p:spPr bwMode="auto">
          <a:xfrm>
            <a:off x="7859878" y="2460958"/>
            <a:ext cx="0" cy="2438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9" name="Textfeld 88"/>
          <p:cNvSpPr txBox="1"/>
          <p:nvPr/>
        </p:nvSpPr>
        <p:spPr>
          <a:xfrm>
            <a:off x="7812360" y="3753036"/>
            <a:ext cx="37702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...</a:t>
            </a:r>
            <a:endParaRPr lang="en-US" sz="2000" dirty="0"/>
          </a:p>
        </p:txBody>
      </p:sp>
      <p:sp>
        <p:nvSpPr>
          <p:cNvPr id="90" name="Textfeld 89"/>
          <p:cNvSpPr txBox="1"/>
          <p:nvPr/>
        </p:nvSpPr>
        <p:spPr>
          <a:xfrm>
            <a:off x="7812360" y="4414449"/>
            <a:ext cx="37702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...</a:t>
            </a:r>
            <a:endParaRPr lang="en-US" sz="2000" dirty="0"/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8009366" y="4246627"/>
            <a:ext cx="0" cy="2438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2" name="Textfeld 91"/>
          <p:cNvSpPr txBox="1"/>
          <p:nvPr/>
        </p:nvSpPr>
        <p:spPr>
          <a:xfrm>
            <a:off x="6228184" y="4941168"/>
            <a:ext cx="37702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...</a:t>
            </a:r>
            <a:endParaRPr lang="en-US" sz="2000" dirty="0"/>
          </a:p>
        </p:txBody>
      </p:sp>
      <p:sp>
        <p:nvSpPr>
          <p:cNvPr id="93" name="Textfeld 92"/>
          <p:cNvSpPr txBox="1"/>
          <p:nvPr/>
        </p:nvSpPr>
        <p:spPr>
          <a:xfrm>
            <a:off x="6228184" y="5602581"/>
            <a:ext cx="37702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...</a:t>
            </a:r>
            <a:endParaRPr lang="en-US" sz="2000" dirty="0"/>
          </a:p>
        </p:txBody>
      </p:sp>
      <p:cxnSp>
        <p:nvCxnSpPr>
          <p:cNvPr id="94" name="Gerade Verbindung 93"/>
          <p:cNvCxnSpPr/>
          <p:nvPr/>
        </p:nvCxnSpPr>
        <p:spPr bwMode="auto">
          <a:xfrm>
            <a:off x="6425190" y="5434759"/>
            <a:ext cx="0" cy="2438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5" name="Textfeld 94"/>
          <p:cNvSpPr txBox="1"/>
          <p:nvPr/>
        </p:nvSpPr>
        <p:spPr>
          <a:xfrm>
            <a:off x="3582906" y="3753036"/>
            <a:ext cx="37702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...</a:t>
            </a:r>
            <a:endParaRPr lang="en-US" sz="2000" dirty="0"/>
          </a:p>
        </p:txBody>
      </p:sp>
      <p:sp>
        <p:nvSpPr>
          <p:cNvPr id="96" name="Textfeld 95"/>
          <p:cNvSpPr txBox="1"/>
          <p:nvPr/>
        </p:nvSpPr>
        <p:spPr>
          <a:xfrm>
            <a:off x="3582906" y="4414449"/>
            <a:ext cx="37702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...</a:t>
            </a:r>
            <a:endParaRPr lang="en-US" sz="2000" dirty="0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779912" y="4246627"/>
            <a:ext cx="0" cy="2438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8" name="Textfeld 97"/>
          <p:cNvSpPr txBox="1"/>
          <p:nvPr/>
        </p:nvSpPr>
        <p:spPr>
          <a:xfrm>
            <a:off x="4410998" y="2096852"/>
            <a:ext cx="37702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...</a:t>
            </a:r>
            <a:endParaRPr lang="en-US" sz="2000" dirty="0"/>
          </a:p>
        </p:txBody>
      </p:sp>
      <p:sp>
        <p:nvSpPr>
          <p:cNvPr id="99" name="Textfeld 98"/>
          <p:cNvSpPr txBox="1"/>
          <p:nvPr/>
        </p:nvSpPr>
        <p:spPr>
          <a:xfrm>
            <a:off x="4410998" y="2758265"/>
            <a:ext cx="37702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sz="2000" smtClean="0"/>
              <a:t>...</a:t>
            </a:r>
            <a:endParaRPr lang="en-US" sz="2000" dirty="0"/>
          </a:p>
        </p:txBody>
      </p:sp>
      <p:cxnSp>
        <p:nvCxnSpPr>
          <p:cNvPr id="100" name="Gerade Verbindung 99"/>
          <p:cNvCxnSpPr/>
          <p:nvPr/>
        </p:nvCxnSpPr>
        <p:spPr bwMode="auto">
          <a:xfrm>
            <a:off x="4608004" y="2590443"/>
            <a:ext cx="0" cy="2438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What We Know: Routing</a:t>
            </a:r>
            <a:endParaRPr lang="en-US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5899" y="1141512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input: n mess./node, each node dest. of n mess.</a:t>
            </a:r>
            <a:endParaRPr lang="en-US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goal: deliver all messages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solidFill>
                <a:srgbClr val="FF5050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solidFill>
                <a:srgbClr val="FF5050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CH" sz="3200" kern="0" smtClean="0">
                <a:latin typeface="Calibri" pitchFamily="34" charset="0"/>
              </a:rPr>
              <a:t>O(1) rounds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CH" sz="3200" kern="0" smtClean="0">
                <a:latin typeface="Calibri" pitchFamily="34" charset="0"/>
              </a:rPr>
              <a:t>trivially optimal</a:t>
            </a:r>
          </a:p>
        </p:txBody>
      </p:sp>
      <p:sp>
        <p:nvSpPr>
          <p:cNvPr id="21" name="Ellipse 20"/>
          <p:cNvSpPr/>
          <p:nvPr/>
        </p:nvSpPr>
        <p:spPr bwMode="auto">
          <a:xfrm>
            <a:off x="5061909" y="2528900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4077159" y="4256039"/>
            <a:ext cx="117944" cy="11943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4" name="Ellipse 23"/>
          <p:cNvSpPr/>
          <p:nvPr/>
        </p:nvSpPr>
        <p:spPr bwMode="auto">
          <a:xfrm>
            <a:off x="7532084" y="4256039"/>
            <a:ext cx="117944" cy="11943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5" name="Ellipse 24"/>
          <p:cNvSpPr/>
          <p:nvPr/>
        </p:nvSpPr>
        <p:spPr bwMode="auto">
          <a:xfrm>
            <a:off x="5804161" y="5253777"/>
            <a:ext cx="117944" cy="119439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6478202" y="2528900"/>
            <a:ext cx="117944" cy="119439"/>
          </a:xfrm>
          <a:prstGeom prst="ellipse">
            <a:avLst/>
          </a:prstGeom>
          <a:solidFill>
            <a:srgbClr val="321AE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30" name="Gerade Verbindung 29"/>
          <p:cNvCxnSpPr>
            <a:stCxn id="21" idx="6"/>
            <a:endCxn id="29" idx="2"/>
          </p:cNvCxnSpPr>
          <p:nvPr/>
        </p:nvCxnSpPr>
        <p:spPr bwMode="auto">
          <a:xfrm>
            <a:off x="5179853" y="2588619"/>
            <a:ext cx="129834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 Verbindung 30"/>
          <p:cNvCxnSpPr>
            <a:stCxn id="29" idx="5"/>
            <a:endCxn id="24" idx="0"/>
          </p:cNvCxnSpPr>
          <p:nvPr/>
        </p:nvCxnSpPr>
        <p:spPr bwMode="auto">
          <a:xfrm>
            <a:off x="6578873" y="2630848"/>
            <a:ext cx="1012183" cy="162519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Gerade Verbindung 31"/>
          <p:cNvCxnSpPr>
            <a:stCxn id="24" idx="3"/>
            <a:endCxn id="25" idx="7"/>
          </p:cNvCxnSpPr>
          <p:nvPr/>
        </p:nvCxnSpPr>
        <p:spPr bwMode="auto">
          <a:xfrm flipH="1">
            <a:off x="5904832" y="4357987"/>
            <a:ext cx="1644525" cy="91328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 Verbindung 32"/>
          <p:cNvCxnSpPr>
            <a:stCxn id="23" idx="0"/>
            <a:endCxn id="21" idx="3"/>
          </p:cNvCxnSpPr>
          <p:nvPr/>
        </p:nvCxnSpPr>
        <p:spPr bwMode="auto">
          <a:xfrm flipV="1">
            <a:off x="4136131" y="2630848"/>
            <a:ext cx="943051" cy="162519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Gerade Verbindung 33"/>
          <p:cNvCxnSpPr>
            <a:stCxn id="23" idx="7"/>
            <a:endCxn id="29" idx="3"/>
          </p:cNvCxnSpPr>
          <p:nvPr/>
        </p:nvCxnSpPr>
        <p:spPr bwMode="auto">
          <a:xfrm flipV="1">
            <a:off x="4177830" y="2630848"/>
            <a:ext cx="2317645" cy="164268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Gerade Verbindung 34"/>
          <p:cNvCxnSpPr>
            <a:stCxn id="23" idx="6"/>
            <a:endCxn id="24" idx="2"/>
          </p:cNvCxnSpPr>
          <p:nvPr/>
        </p:nvCxnSpPr>
        <p:spPr bwMode="auto">
          <a:xfrm>
            <a:off x="4195103" y="4315759"/>
            <a:ext cx="3336981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Gerade Verbindung 35"/>
          <p:cNvCxnSpPr>
            <a:stCxn id="23" idx="5"/>
            <a:endCxn id="25" idx="1"/>
          </p:cNvCxnSpPr>
          <p:nvPr/>
        </p:nvCxnSpPr>
        <p:spPr bwMode="auto">
          <a:xfrm>
            <a:off x="4177830" y="4357987"/>
            <a:ext cx="1643604" cy="91328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Gerade Verbindung 36"/>
          <p:cNvCxnSpPr>
            <a:stCxn id="25" idx="0"/>
            <a:endCxn id="29" idx="4"/>
          </p:cNvCxnSpPr>
          <p:nvPr/>
        </p:nvCxnSpPr>
        <p:spPr bwMode="auto">
          <a:xfrm flipV="1">
            <a:off x="5863133" y="2648339"/>
            <a:ext cx="674041" cy="260543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Gerade Verbindung 37"/>
          <p:cNvCxnSpPr>
            <a:stCxn id="25" idx="0"/>
            <a:endCxn id="21" idx="4"/>
          </p:cNvCxnSpPr>
          <p:nvPr/>
        </p:nvCxnSpPr>
        <p:spPr bwMode="auto">
          <a:xfrm flipH="1" flipV="1">
            <a:off x="5120881" y="2648339"/>
            <a:ext cx="742251" cy="260543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Gerade Verbindung 38"/>
          <p:cNvCxnSpPr>
            <a:stCxn id="24" idx="1"/>
            <a:endCxn id="21" idx="5"/>
          </p:cNvCxnSpPr>
          <p:nvPr/>
        </p:nvCxnSpPr>
        <p:spPr bwMode="auto">
          <a:xfrm flipH="1" flipV="1">
            <a:off x="5162580" y="2630848"/>
            <a:ext cx="2386777" cy="164268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Ellipse 40"/>
          <p:cNvSpPr/>
          <p:nvPr/>
        </p:nvSpPr>
        <p:spPr bwMode="auto">
          <a:xfrm>
            <a:off x="6065852" y="5373216"/>
            <a:ext cx="117944" cy="11943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Ellipse 41"/>
          <p:cNvSpPr/>
          <p:nvPr/>
        </p:nvSpPr>
        <p:spPr bwMode="auto">
          <a:xfrm>
            <a:off x="7830048" y="4293096"/>
            <a:ext cx="117944" cy="11943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7982448" y="4510387"/>
            <a:ext cx="117944" cy="11943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4" name="Ellipse 43"/>
          <p:cNvSpPr/>
          <p:nvPr/>
        </p:nvSpPr>
        <p:spPr bwMode="auto">
          <a:xfrm>
            <a:off x="6596146" y="2276872"/>
            <a:ext cx="117944" cy="11943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8" name="Ellipse 57"/>
          <p:cNvSpPr/>
          <p:nvPr/>
        </p:nvSpPr>
        <p:spPr bwMode="auto">
          <a:xfrm>
            <a:off x="6748546" y="2429272"/>
            <a:ext cx="117944" cy="11943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9" name="Ellipse 58"/>
          <p:cNvSpPr/>
          <p:nvPr/>
        </p:nvSpPr>
        <p:spPr bwMode="auto">
          <a:xfrm>
            <a:off x="4592792" y="2528900"/>
            <a:ext cx="117944" cy="11943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0" name="Ellipse 59"/>
          <p:cNvSpPr/>
          <p:nvPr/>
        </p:nvSpPr>
        <p:spPr bwMode="auto">
          <a:xfrm>
            <a:off x="4961238" y="2309833"/>
            <a:ext cx="117944" cy="11943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1" name="Ellipse 60"/>
          <p:cNvSpPr/>
          <p:nvPr/>
        </p:nvSpPr>
        <p:spPr bwMode="auto">
          <a:xfrm>
            <a:off x="5863133" y="5492655"/>
            <a:ext cx="117944" cy="11943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2" name="Ellipse 61"/>
          <p:cNvSpPr/>
          <p:nvPr/>
        </p:nvSpPr>
        <p:spPr bwMode="auto">
          <a:xfrm>
            <a:off x="5179853" y="2336591"/>
            <a:ext cx="117944" cy="11943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3" name="Ellipse 62"/>
          <p:cNvSpPr/>
          <p:nvPr/>
        </p:nvSpPr>
        <p:spPr bwMode="auto">
          <a:xfrm>
            <a:off x="4723772" y="2336591"/>
            <a:ext cx="117944" cy="11943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4" name="Ellipse 63"/>
          <p:cNvSpPr/>
          <p:nvPr/>
        </p:nvSpPr>
        <p:spPr bwMode="auto">
          <a:xfrm>
            <a:off x="6074505" y="5612094"/>
            <a:ext cx="117944" cy="119439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5" name="Ellipse 64"/>
          <p:cNvSpPr/>
          <p:nvPr/>
        </p:nvSpPr>
        <p:spPr bwMode="auto">
          <a:xfrm>
            <a:off x="3905612" y="4136600"/>
            <a:ext cx="117944" cy="119439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6" name="Ellipse 65"/>
          <p:cNvSpPr/>
          <p:nvPr/>
        </p:nvSpPr>
        <p:spPr bwMode="auto">
          <a:xfrm>
            <a:off x="6866490" y="2250113"/>
            <a:ext cx="117944" cy="119439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7" name="Ellipse 66"/>
          <p:cNvSpPr/>
          <p:nvPr/>
        </p:nvSpPr>
        <p:spPr bwMode="auto">
          <a:xfrm>
            <a:off x="7722036" y="4545124"/>
            <a:ext cx="117944" cy="119439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4843294" y="2548711"/>
            <a:ext cx="117944" cy="119439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7722036" y="4077072"/>
            <a:ext cx="117944" cy="119439"/>
          </a:xfrm>
          <a:prstGeom prst="ellipse">
            <a:avLst/>
          </a:prstGeom>
          <a:solidFill>
            <a:srgbClr val="321AE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3715660" y="4273530"/>
            <a:ext cx="117944" cy="119439"/>
          </a:xfrm>
          <a:prstGeom prst="ellipse">
            <a:avLst/>
          </a:prstGeom>
          <a:solidFill>
            <a:srgbClr val="321AE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1" name="Ellipse 70"/>
          <p:cNvSpPr/>
          <p:nvPr/>
        </p:nvSpPr>
        <p:spPr bwMode="auto">
          <a:xfrm>
            <a:off x="4059886" y="4557413"/>
            <a:ext cx="117944" cy="119439"/>
          </a:xfrm>
          <a:prstGeom prst="ellipse">
            <a:avLst/>
          </a:prstGeom>
          <a:solidFill>
            <a:srgbClr val="321AE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2" name="Ellipse 71"/>
          <p:cNvSpPr/>
          <p:nvPr/>
        </p:nvSpPr>
        <p:spPr bwMode="auto">
          <a:xfrm>
            <a:off x="3905612" y="4390948"/>
            <a:ext cx="117944" cy="119439"/>
          </a:xfrm>
          <a:prstGeom prst="ellipse">
            <a:avLst/>
          </a:prstGeom>
          <a:solidFill>
            <a:srgbClr val="321AE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5587868" y="5409220"/>
            <a:ext cx="117944" cy="119439"/>
          </a:xfrm>
          <a:prstGeom prst="ellipse">
            <a:avLst/>
          </a:prstGeom>
          <a:solidFill>
            <a:srgbClr val="321AE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7947992" y="4077072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6377531" y="2190393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6" name="Ellipse 75"/>
          <p:cNvSpPr/>
          <p:nvPr/>
        </p:nvSpPr>
        <p:spPr bwMode="auto">
          <a:xfrm>
            <a:off x="6984434" y="2469180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7" name="Ellipse 76"/>
          <p:cNvSpPr/>
          <p:nvPr/>
        </p:nvSpPr>
        <p:spPr bwMode="auto">
          <a:xfrm>
            <a:off x="5730481" y="5671813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8" name="Ellipse 77"/>
          <p:cNvSpPr/>
          <p:nvPr/>
        </p:nvSpPr>
        <p:spPr bwMode="auto">
          <a:xfrm>
            <a:off x="3787668" y="4617132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7" name="Abgerundete rechteckige Legende 7"/>
          <p:cNvSpPr>
            <a:spLocks noChangeArrowheads="1"/>
          </p:cNvSpPr>
          <p:nvPr/>
        </p:nvSpPr>
        <p:spPr bwMode="auto">
          <a:xfrm>
            <a:off x="1295636" y="4562531"/>
            <a:ext cx="1296144" cy="450645"/>
          </a:xfrm>
          <a:prstGeom prst="wedgeRoundRectCallout">
            <a:avLst>
              <a:gd name="adj1" fmla="val -42813"/>
              <a:gd name="adj2" fmla="val 138645"/>
              <a:gd name="adj3" fmla="val 16667"/>
            </a:avLst>
          </a:prstGeom>
          <a:solidFill>
            <a:schemeClr val="accent5">
              <a:alpha val="79000"/>
            </a:schemeClr>
          </a:solidFill>
          <a:ln w="9525" algn="ctr">
            <a:noFill/>
            <a:round/>
            <a:headEnd/>
            <a:tailEnd/>
          </a:ln>
        </p:spPr>
        <p:txBody>
          <a:bodyPr lIns="82945" tIns="41473" rIns="82945" bIns="41473"/>
          <a:lstStyle/>
          <a:p>
            <a:pPr algn="ctr"/>
            <a:r>
              <a:rPr lang="de-CH" sz="2000" smtClean="0"/>
              <a:t>PODC‘13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Routing: Known Source/Destination Pairs</a:t>
            </a:r>
            <a:endParaRPr lang="en-US">
              <a:latin typeface="Calibri" pitchFamily="34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1223628" y="3140968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6" name="Ellipse 75"/>
          <p:cNvSpPr/>
          <p:nvPr/>
        </p:nvSpPr>
        <p:spPr bwMode="auto">
          <a:xfrm>
            <a:off x="1223628" y="3874198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7" name="Ellipse 76"/>
          <p:cNvSpPr/>
          <p:nvPr/>
        </p:nvSpPr>
        <p:spPr bwMode="auto">
          <a:xfrm>
            <a:off x="1223628" y="4641709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5220072" y="3165545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06" name="Ellipse 105"/>
          <p:cNvSpPr/>
          <p:nvPr/>
        </p:nvSpPr>
        <p:spPr bwMode="auto">
          <a:xfrm>
            <a:off x="5220072" y="3897052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07" name="Ellipse 106"/>
          <p:cNvSpPr/>
          <p:nvPr/>
        </p:nvSpPr>
        <p:spPr bwMode="auto">
          <a:xfrm>
            <a:off x="5220072" y="4641709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220" name="Gerade Verbindung 219"/>
          <p:cNvCxnSpPr>
            <a:stCxn id="344" idx="2"/>
            <a:endCxn id="105" idx="6"/>
          </p:cNvCxnSpPr>
          <p:nvPr/>
        </p:nvCxnSpPr>
        <p:spPr bwMode="auto">
          <a:xfrm flipH="1" flipV="1">
            <a:off x="5338016" y="3225265"/>
            <a:ext cx="1204272" cy="148759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321AE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Gerade Verbindung 220"/>
          <p:cNvCxnSpPr>
            <a:stCxn id="344" idx="2"/>
            <a:endCxn id="107" idx="6"/>
          </p:cNvCxnSpPr>
          <p:nvPr/>
        </p:nvCxnSpPr>
        <p:spPr bwMode="auto">
          <a:xfrm flipH="1" flipV="1">
            <a:off x="5338016" y="4701429"/>
            <a:ext cx="1204272" cy="11427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321AE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Gerade Verbindung 221"/>
          <p:cNvCxnSpPr>
            <a:stCxn id="344" idx="2"/>
            <a:endCxn id="106" idx="6"/>
          </p:cNvCxnSpPr>
          <p:nvPr/>
        </p:nvCxnSpPr>
        <p:spPr bwMode="auto">
          <a:xfrm flipH="1" flipV="1">
            <a:off x="5338016" y="3956772"/>
            <a:ext cx="1204272" cy="756084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321AE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1" name="Gerade Verbindung 250"/>
          <p:cNvCxnSpPr>
            <a:stCxn id="343" idx="2"/>
            <a:endCxn id="105" idx="6"/>
          </p:cNvCxnSpPr>
          <p:nvPr/>
        </p:nvCxnSpPr>
        <p:spPr bwMode="auto">
          <a:xfrm flipH="1" flipV="1">
            <a:off x="5338016" y="3225265"/>
            <a:ext cx="1204272" cy="742934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Gerade Verbindung 251"/>
          <p:cNvCxnSpPr>
            <a:stCxn id="343" idx="2"/>
            <a:endCxn id="107" idx="6"/>
          </p:cNvCxnSpPr>
          <p:nvPr/>
        </p:nvCxnSpPr>
        <p:spPr bwMode="auto">
          <a:xfrm flipH="1">
            <a:off x="5338016" y="3968199"/>
            <a:ext cx="1204272" cy="73323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Gerade Verbindung 252"/>
          <p:cNvCxnSpPr>
            <a:stCxn id="343" idx="2"/>
            <a:endCxn id="106" idx="6"/>
          </p:cNvCxnSpPr>
          <p:nvPr/>
        </p:nvCxnSpPr>
        <p:spPr bwMode="auto">
          <a:xfrm flipH="1" flipV="1">
            <a:off x="5338016" y="3956772"/>
            <a:ext cx="1204272" cy="11427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8" name="Gerade Verbindung 277"/>
          <p:cNvCxnSpPr>
            <a:stCxn id="311" idx="2"/>
            <a:endCxn id="75" idx="6"/>
          </p:cNvCxnSpPr>
          <p:nvPr/>
        </p:nvCxnSpPr>
        <p:spPr bwMode="auto">
          <a:xfrm flipH="1">
            <a:off x="1341572" y="3200688"/>
            <a:ext cx="167232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Gerade Verbindung 279"/>
          <p:cNvCxnSpPr>
            <a:stCxn id="342" idx="2"/>
            <a:endCxn id="105" idx="6"/>
          </p:cNvCxnSpPr>
          <p:nvPr/>
        </p:nvCxnSpPr>
        <p:spPr bwMode="auto">
          <a:xfrm flipH="1" flipV="1">
            <a:off x="5338016" y="3225265"/>
            <a:ext cx="1204272" cy="11427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1" name="Ellipse 310"/>
          <p:cNvSpPr/>
          <p:nvPr/>
        </p:nvSpPr>
        <p:spPr bwMode="auto">
          <a:xfrm>
            <a:off x="3013896" y="3140968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12" name="Ellipse 311"/>
          <p:cNvSpPr/>
          <p:nvPr/>
        </p:nvSpPr>
        <p:spPr bwMode="auto">
          <a:xfrm>
            <a:off x="2987824" y="3874198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13" name="Ellipse 312"/>
          <p:cNvSpPr/>
          <p:nvPr/>
        </p:nvSpPr>
        <p:spPr bwMode="auto">
          <a:xfrm>
            <a:off x="2987824" y="4641709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316" name="Gerade Verbindung 315"/>
          <p:cNvCxnSpPr>
            <a:stCxn id="312" idx="2"/>
            <a:endCxn id="75" idx="6"/>
          </p:cNvCxnSpPr>
          <p:nvPr/>
        </p:nvCxnSpPr>
        <p:spPr bwMode="auto">
          <a:xfrm flipH="1" flipV="1">
            <a:off x="1341572" y="3200688"/>
            <a:ext cx="1646252" cy="73323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0" name="Bogen 319"/>
          <p:cNvSpPr/>
          <p:nvPr/>
        </p:nvSpPr>
        <p:spPr bwMode="auto">
          <a:xfrm>
            <a:off x="1285704" y="3068960"/>
            <a:ext cx="1810132" cy="396044"/>
          </a:xfrm>
          <a:prstGeom prst="arc">
            <a:avLst>
              <a:gd name="adj1" fmla="val 11083433"/>
              <a:gd name="adj2" fmla="val 21261944"/>
            </a:avLst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321" name="Gerade Verbindung 320"/>
          <p:cNvCxnSpPr>
            <a:stCxn id="311" idx="2"/>
            <a:endCxn id="76" idx="6"/>
          </p:cNvCxnSpPr>
          <p:nvPr/>
        </p:nvCxnSpPr>
        <p:spPr bwMode="auto">
          <a:xfrm flipH="1">
            <a:off x="1341572" y="3200688"/>
            <a:ext cx="1672324" cy="73323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4" name="Gerade Verbindung 323"/>
          <p:cNvCxnSpPr>
            <a:stCxn id="312" idx="2"/>
            <a:endCxn id="76" idx="6"/>
          </p:cNvCxnSpPr>
          <p:nvPr/>
        </p:nvCxnSpPr>
        <p:spPr bwMode="auto">
          <a:xfrm flipH="1">
            <a:off x="1341572" y="3933918"/>
            <a:ext cx="164625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7" name="Gerade Verbindung 326"/>
          <p:cNvCxnSpPr>
            <a:stCxn id="313" idx="2"/>
            <a:endCxn id="76" idx="6"/>
          </p:cNvCxnSpPr>
          <p:nvPr/>
        </p:nvCxnSpPr>
        <p:spPr bwMode="auto">
          <a:xfrm flipH="1" flipV="1">
            <a:off x="1341572" y="3933918"/>
            <a:ext cx="1646252" cy="76751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2" name="Gerade Verbindung 331"/>
          <p:cNvCxnSpPr>
            <a:stCxn id="313" idx="2"/>
            <a:endCxn id="77" idx="6"/>
          </p:cNvCxnSpPr>
          <p:nvPr/>
        </p:nvCxnSpPr>
        <p:spPr bwMode="auto">
          <a:xfrm flipH="1">
            <a:off x="1341572" y="4701429"/>
            <a:ext cx="164625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5" name="Gerade Verbindung 334"/>
          <p:cNvCxnSpPr>
            <a:stCxn id="312" idx="2"/>
            <a:endCxn id="77" idx="6"/>
          </p:cNvCxnSpPr>
          <p:nvPr/>
        </p:nvCxnSpPr>
        <p:spPr bwMode="auto">
          <a:xfrm flipH="1">
            <a:off x="1341572" y="3933918"/>
            <a:ext cx="1646252" cy="76751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8" name="Bogen 337"/>
          <p:cNvSpPr/>
          <p:nvPr/>
        </p:nvSpPr>
        <p:spPr bwMode="auto">
          <a:xfrm flipV="1">
            <a:off x="1295636" y="4437112"/>
            <a:ext cx="1764196" cy="396044"/>
          </a:xfrm>
          <a:prstGeom prst="arc">
            <a:avLst>
              <a:gd name="adj1" fmla="val 11062948"/>
              <a:gd name="adj2" fmla="val 21271548"/>
            </a:avLst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9" name="Rectangle 2"/>
          <p:cNvSpPr txBox="1">
            <a:spLocks noChangeArrowheads="1"/>
          </p:cNvSpPr>
          <p:nvPr/>
        </p:nvSpPr>
        <p:spPr bwMode="auto">
          <a:xfrm>
            <a:off x="539552" y="5166717"/>
            <a:ext cx="1458888" cy="53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“sources”</a:t>
            </a:r>
            <a:endParaRPr lang="en-US" sz="2400" smtClean="0">
              <a:latin typeface="Calibri" pitchFamily="34" charset="0"/>
            </a:endParaRPr>
          </a:p>
        </p:txBody>
      </p:sp>
      <p:sp>
        <p:nvSpPr>
          <p:cNvPr id="340" name="Rectangle 2"/>
          <p:cNvSpPr txBox="1">
            <a:spLocks noChangeArrowheads="1"/>
          </p:cNvSpPr>
          <p:nvPr/>
        </p:nvSpPr>
        <p:spPr bwMode="auto">
          <a:xfrm>
            <a:off x="2051720" y="5193196"/>
            <a:ext cx="2016224" cy="53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“destinations”</a:t>
            </a:r>
            <a:endParaRPr lang="en-US" sz="2400" smtClean="0">
              <a:latin typeface="Calibri" pitchFamily="34" charset="0"/>
            </a:endParaRPr>
          </a:p>
        </p:txBody>
      </p:sp>
      <p:sp>
        <p:nvSpPr>
          <p:cNvPr id="341" name="Rectangle 3"/>
          <p:cNvSpPr txBox="1">
            <a:spLocks noChangeArrowheads="1"/>
          </p:cNvSpPr>
          <p:nvPr/>
        </p:nvSpPr>
        <p:spPr>
          <a:xfrm>
            <a:off x="215899" y="1141512"/>
            <a:ext cx="8623301" cy="1243372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input: n messages/node (each to receive n mess.)</a:t>
            </a:r>
            <a:endParaRPr lang="en-US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source/destination pairs common knowledge</a:t>
            </a:r>
          </a:p>
        </p:txBody>
      </p:sp>
      <p:sp>
        <p:nvSpPr>
          <p:cNvPr id="342" name="Ellipse 341"/>
          <p:cNvSpPr/>
          <p:nvPr/>
        </p:nvSpPr>
        <p:spPr bwMode="auto">
          <a:xfrm>
            <a:off x="6542288" y="3176972"/>
            <a:ext cx="117944" cy="11943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43" name="Ellipse 342"/>
          <p:cNvSpPr/>
          <p:nvPr/>
        </p:nvSpPr>
        <p:spPr bwMode="auto">
          <a:xfrm>
            <a:off x="6542288" y="3908479"/>
            <a:ext cx="117944" cy="119439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44" name="Ellipse 343"/>
          <p:cNvSpPr/>
          <p:nvPr/>
        </p:nvSpPr>
        <p:spPr bwMode="auto">
          <a:xfrm>
            <a:off x="6542288" y="4653136"/>
            <a:ext cx="117944" cy="119439"/>
          </a:xfrm>
          <a:prstGeom prst="ellipse">
            <a:avLst/>
          </a:prstGeom>
          <a:solidFill>
            <a:srgbClr val="321AE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48" name="Ellipse 347"/>
          <p:cNvSpPr/>
          <p:nvPr/>
        </p:nvSpPr>
        <p:spPr bwMode="auto">
          <a:xfrm>
            <a:off x="7874436" y="3188399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49" name="Ellipse 348"/>
          <p:cNvSpPr/>
          <p:nvPr/>
        </p:nvSpPr>
        <p:spPr bwMode="auto">
          <a:xfrm>
            <a:off x="7874436" y="3919906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50" name="Ellipse 349"/>
          <p:cNvSpPr/>
          <p:nvPr/>
        </p:nvSpPr>
        <p:spPr bwMode="auto">
          <a:xfrm>
            <a:off x="7874436" y="4664563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353" name="Gerade Verbindung 352"/>
          <p:cNvCxnSpPr>
            <a:stCxn id="342" idx="2"/>
            <a:endCxn id="106" idx="6"/>
          </p:cNvCxnSpPr>
          <p:nvPr/>
        </p:nvCxnSpPr>
        <p:spPr bwMode="auto">
          <a:xfrm flipH="1">
            <a:off x="5338016" y="3236692"/>
            <a:ext cx="1204272" cy="72008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Gerade Verbindung 355"/>
          <p:cNvCxnSpPr>
            <a:stCxn id="342" idx="2"/>
            <a:endCxn id="107" idx="6"/>
          </p:cNvCxnSpPr>
          <p:nvPr/>
        </p:nvCxnSpPr>
        <p:spPr bwMode="auto">
          <a:xfrm flipH="1">
            <a:off x="5338016" y="3236692"/>
            <a:ext cx="1204272" cy="1464737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2" name="Gerade Verbindung 371"/>
          <p:cNvCxnSpPr>
            <a:stCxn id="344" idx="6"/>
            <a:endCxn id="348" idx="2"/>
          </p:cNvCxnSpPr>
          <p:nvPr/>
        </p:nvCxnSpPr>
        <p:spPr bwMode="auto">
          <a:xfrm flipV="1">
            <a:off x="6660232" y="3248119"/>
            <a:ext cx="1214204" cy="1464737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321AE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3" name="Gerade Verbindung 372"/>
          <p:cNvCxnSpPr>
            <a:stCxn id="344" idx="6"/>
            <a:endCxn id="350" idx="2"/>
          </p:cNvCxnSpPr>
          <p:nvPr/>
        </p:nvCxnSpPr>
        <p:spPr bwMode="auto">
          <a:xfrm>
            <a:off x="6660232" y="4712856"/>
            <a:ext cx="1214204" cy="11427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321AE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4" name="Gerade Verbindung 373"/>
          <p:cNvCxnSpPr>
            <a:stCxn id="344" idx="6"/>
            <a:endCxn id="349" idx="2"/>
          </p:cNvCxnSpPr>
          <p:nvPr/>
        </p:nvCxnSpPr>
        <p:spPr bwMode="auto">
          <a:xfrm flipV="1">
            <a:off x="6660232" y="3979626"/>
            <a:ext cx="1214204" cy="73323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321AE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5" name="Gerade Verbindung 374"/>
          <p:cNvCxnSpPr>
            <a:stCxn id="343" idx="6"/>
            <a:endCxn id="348" idx="2"/>
          </p:cNvCxnSpPr>
          <p:nvPr/>
        </p:nvCxnSpPr>
        <p:spPr bwMode="auto">
          <a:xfrm flipV="1">
            <a:off x="6660232" y="3248119"/>
            <a:ext cx="1214204" cy="72008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6" name="Gerade Verbindung 375"/>
          <p:cNvCxnSpPr>
            <a:stCxn id="343" idx="6"/>
            <a:endCxn id="350" idx="2"/>
          </p:cNvCxnSpPr>
          <p:nvPr/>
        </p:nvCxnSpPr>
        <p:spPr bwMode="auto">
          <a:xfrm>
            <a:off x="6660232" y="3968199"/>
            <a:ext cx="1214204" cy="756084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7" name="Gerade Verbindung 376"/>
          <p:cNvCxnSpPr>
            <a:stCxn id="343" idx="6"/>
            <a:endCxn id="349" idx="2"/>
          </p:cNvCxnSpPr>
          <p:nvPr/>
        </p:nvCxnSpPr>
        <p:spPr bwMode="auto">
          <a:xfrm>
            <a:off x="6660232" y="3968199"/>
            <a:ext cx="1214204" cy="11427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8" name="Gerade Verbindung 377"/>
          <p:cNvCxnSpPr>
            <a:stCxn id="342" idx="6"/>
            <a:endCxn id="348" idx="2"/>
          </p:cNvCxnSpPr>
          <p:nvPr/>
        </p:nvCxnSpPr>
        <p:spPr bwMode="auto">
          <a:xfrm>
            <a:off x="6660232" y="3236692"/>
            <a:ext cx="1214204" cy="11427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9" name="Gerade Verbindung 378"/>
          <p:cNvCxnSpPr>
            <a:stCxn id="342" idx="6"/>
            <a:endCxn id="349" idx="2"/>
          </p:cNvCxnSpPr>
          <p:nvPr/>
        </p:nvCxnSpPr>
        <p:spPr bwMode="auto">
          <a:xfrm>
            <a:off x="6660232" y="3236692"/>
            <a:ext cx="1214204" cy="742934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0" name="Gerade Verbindung 379"/>
          <p:cNvCxnSpPr>
            <a:stCxn id="342" idx="6"/>
            <a:endCxn id="350" idx="2"/>
          </p:cNvCxnSpPr>
          <p:nvPr/>
        </p:nvCxnSpPr>
        <p:spPr bwMode="auto">
          <a:xfrm>
            <a:off x="6660232" y="3236692"/>
            <a:ext cx="1214204" cy="148759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0" name="Gerade Verbindung mit Pfeil 399"/>
          <p:cNvCxnSpPr/>
          <p:nvPr/>
        </p:nvCxnSpPr>
        <p:spPr bwMode="auto">
          <a:xfrm>
            <a:off x="3851920" y="3956772"/>
            <a:ext cx="648072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5" name="Rectangle 2"/>
          <p:cNvSpPr txBox="1">
            <a:spLocks noChangeArrowheads="1"/>
          </p:cNvSpPr>
          <p:nvPr/>
        </p:nvSpPr>
        <p:spPr bwMode="auto">
          <a:xfrm>
            <a:off x="5508104" y="5193196"/>
            <a:ext cx="2016224" cy="53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2 rounds</a:t>
            </a:r>
            <a:endParaRPr lang="en-US" sz="240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1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1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1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" dur="1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1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1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" dur="1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1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5" dur="1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8" dur="1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1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1" dur="1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107" grpId="0" animBg="1"/>
      <p:bldP spid="342" grpId="0" animBg="1"/>
      <p:bldP spid="343" grpId="0" animBg="1"/>
      <p:bldP spid="344" grpId="0" animBg="1"/>
      <p:bldP spid="348" grpId="0" animBg="1"/>
      <p:bldP spid="349" grpId="0" animBg="1"/>
      <p:bldP spid="350" grpId="0" animBg="1"/>
      <p:bldP spid="40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Routing within Subsets (Known Pairs) </a:t>
            </a:r>
            <a:endParaRPr lang="en-US">
              <a:latin typeface="Calibri" pitchFamily="34" charset="0"/>
            </a:endParaRPr>
          </a:p>
        </p:txBody>
      </p:sp>
      <p:sp>
        <p:nvSpPr>
          <p:cNvPr id="310" name="Rectangle 2"/>
          <p:cNvSpPr txBox="1">
            <a:spLocks noChangeArrowheads="1"/>
          </p:cNvSpPr>
          <p:nvPr/>
        </p:nvSpPr>
        <p:spPr bwMode="auto">
          <a:xfrm>
            <a:off x="6264188" y="2996952"/>
            <a:ext cx="2575012" cy="179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kern="0" noProof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send/receive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kern="0" noProof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n messages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within subsets</a:t>
            </a:r>
            <a:endParaRPr lang="de-CH" smtClean="0">
              <a:latin typeface="Calibri" pitchFamily="34" charset="0"/>
            </a:endParaRPr>
          </a:p>
        </p:txBody>
      </p:sp>
      <p:grpSp>
        <p:nvGrpSpPr>
          <p:cNvPr id="44" name="Gruppieren 43"/>
          <p:cNvGrpSpPr/>
          <p:nvPr/>
        </p:nvGrpSpPr>
        <p:grpSpPr>
          <a:xfrm>
            <a:off x="373614" y="1304764"/>
            <a:ext cx="5504462" cy="5148572"/>
            <a:chOff x="373614" y="1304764"/>
            <a:chExt cx="5504462" cy="5148572"/>
          </a:xfrm>
        </p:grpSpPr>
        <p:sp>
          <p:nvSpPr>
            <p:cNvPr id="85" name="Textfeld 84"/>
            <p:cNvSpPr txBox="1"/>
            <p:nvPr/>
          </p:nvSpPr>
          <p:spPr>
            <a:xfrm>
              <a:off x="373614" y="1920513"/>
              <a:ext cx="453970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2000" smtClean="0"/>
                <a:t>√n</a:t>
              </a:r>
              <a:endParaRPr lang="en-US" sz="6000" dirty="0"/>
            </a:p>
          </p:txBody>
        </p:sp>
        <p:sp>
          <p:nvSpPr>
            <p:cNvPr id="45" name="Ellipse 44"/>
            <p:cNvSpPr/>
            <p:nvPr/>
          </p:nvSpPr>
          <p:spPr bwMode="auto">
            <a:xfrm>
              <a:off x="3491880" y="3478154"/>
              <a:ext cx="117944" cy="119439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6" name="Ellipse 45"/>
            <p:cNvSpPr/>
            <p:nvPr/>
          </p:nvSpPr>
          <p:spPr bwMode="auto">
            <a:xfrm>
              <a:off x="3491880" y="3874198"/>
              <a:ext cx="117944" cy="119439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58" name="Ellipse 57"/>
            <p:cNvSpPr/>
            <p:nvPr/>
          </p:nvSpPr>
          <p:spPr bwMode="auto">
            <a:xfrm>
              <a:off x="3491880" y="4281669"/>
              <a:ext cx="117944" cy="119439"/>
            </a:xfrm>
            <a:prstGeom prst="ellipse">
              <a:avLst/>
            </a:prstGeom>
            <a:solidFill>
              <a:srgbClr val="FF99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60" name="Ellipse 59"/>
            <p:cNvSpPr/>
            <p:nvPr/>
          </p:nvSpPr>
          <p:spPr bwMode="auto">
            <a:xfrm>
              <a:off x="3491880" y="1664804"/>
              <a:ext cx="117944" cy="119439"/>
            </a:xfrm>
            <a:prstGeom prst="ellipse">
              <a:avLst/>
            </a:prstGeom>
            <a:solidFill>
              <a:srgbClr val="321AE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61" name="Ellipse 60"/>
            <p:cNvSpPr/>
            <p:nvPr/>
          </p:nvSpPr>
          <p:spPr bwMode="auto">
            <a:xfrm>
              <a:off x="3491880" y="2060848"/>
              <a:ext cx="117944" cy="119439"/>
            </a:xfrm>
            <a:prstGeom prst="ellipse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62" name="Ellipse 61"/>
            <p:cNvSpPr/>
            <p:nvPr/>
          </p:nvSpPr>
          <p:spPr bwMode="auto">
            <a:xfrm>
              <a:off x="3491880" y="2468319"/>
              <a:ext cx="117944" cy="119439"/>
            </a:xfrm>
            <a:prstGeom prst="ellipse">
              <a:avLst/>
            </a:prstGeom>
            <a:solidFill>
              <a:srgbClr val="00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63" name="Ellipse 62"/>
            <p:cNvSpPr/>
            <p:nvPr/>
          </p:nvSpPr>
          <p:spPr bwMode="auto">
            <a:xfrm>
              <a:off x="3491880" y="5361789"/>
              <a:ext cx="117944" cy="119439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64" name="Ellipse 63"/>
            <p:cNvSpPr/>
            <p:nvPr/>
          </p:nvSpPr>
          <p:spPr bwMode="auto">
            <a:xfrm>
              <a:off x="3491880" y="5757833"/>
              <a:ext cx="117944" cy="11943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65" name="Ellipse 64"/>
            <p:cNvSpPr/>
            <p:nvPr/>
          </p:nvSpPr>
          <p:spPr bwMode="auto">
            <a:xfrm>
              <a:off x="3491880" y="6165304"/>
              <a:ext cx="117944" cy="119439"/>
            </a:xfrm>
            <a:prstGeom prst="ellipse">
              <a:avLst/>
            </a:prstGeom>
            <a:solidFill>
              <a:srgbClr val="F85EC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75" name="Ellipse 74"/>
            <p:cNvSpPr/>
            <p:nvPr/>
          </p:nvSpPr>
          <p:spPr bwMode="auto">
            <a:xfrm>
              <a:off x="1223628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76" name="Ellipse 75"/>
            <p:cNvSpPr/>
            <p:nvPr/>
          </p:nvSpPr>
          <p:spPr bwMode="auto">
            <a:xfrm>
              <a:off x="1223628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77" name="Ellipse 76"/>
            <p:cNvSpPr/>
            <p:nvPr/>
          </p:nvSpPr>
          <p:spPr bwMode="auto">
            <a:xfrm>
              <a:off x="1223628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78" name="Ellipse 77"/>
            <p:cNvSpPr/>
            <p:nvPr/>
          </p:nvSpPr>
          <p:spPr bwMode="auto">
            <a:xfrm>
              <a:off x="1223628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88" name="Ellipse 87"/>
            <p:cNvSpPr/>
            <p:nvPr/>
          </p:nvSpPr>
          <p:spPr bwMode="auto">
            <a:xfrm>
              <a:off x="1223628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01" name="Ellipse 100"/>
            <p:cNvSpPr/>
            <p:nvPr/>
          </p:nvSpPr>
          <p:spPr bwMode="auto">
            <a:xfrm>
              <a:off x="1223628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02" name="Ellipse 101"/>
            <p:cNvSpPr/>
            <p:nvPr/>
          </p:nvSpPr>
          <p:spPr bwMode="auto">
            <a:xfrm>
              <a:off x="1223628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03" name="Ellipse 102"/>
            <p:cNvSpPr/>
            <p:nvPr/>
          </p:nvSpPr>
          <p:spPr bwMode="auto">
            <a:xfrm>
              <a:off x="1223628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04" name="Ellipse 103"/>
            <p:cNvSpPr/>
            <p:nvPr/>
          </p:nvSpPr>
          <p:spPr bwMode="auto">
            <a:xfrm>
              <a:off x="1223628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05" name="Ellipse 104"/>
            <p:cNvSpPr/>
            <p:nvPr/>
          </p:nvSpPr>
          <p:spPr bwMode="auto">
            <a:xfrm>
              <a:off x="5760132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06" name="Ellipse 105"/>
            <p:cNvSpPr/>
            <p:nvPr/>
          </p:nvSpPr>
          <p:spPr bwMode="auto">
            <a:xfrm>
              <a:off x="5760132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07" name="Ellipse 106"/>
            <p:cNvSpPr/>
            <p:nvPr/>
          </p:nvSpPr>
          <p:spPr bwMode="auto">
            <a:xfrm>
              <a:off x="5760132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08" name="Ellipse 107"/>
            <p:cNvSpPr/>
            <p:nvPr/>
          </p:nvSpPr>
          <p:spPr bwMode="auto">
            <a:xfrm>
              <a:off x="5760132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09" name="Ellipse 108"/>
            <p:cNvSpPr/>
            <p:nvPr/>
          </p:nvSpPr>
          <p:spPr bwMode="auto">
            <a:xfrm>
              <a:off x="5760132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10" name="Ellipse 109"/>
            <p:cNvSpPr/>
            <p:nvPr/>
          </p:nvSpPr>
          <p:spPr bwMode="auto">
            <a:xfrm>
              <a:off x="5760132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11" name="Ellipse 110"/>
            <p:cNvSpPr/>
            <p:nvPr/>
          </p:nvSpPr>
          <p:spPr bwMode="auto">
            <a:xfrm>
              <a:off x="5760132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12" name="Ellipse 111"/>
            <p:cNvSpPr/>
            <p:nvPr/>
          </p:nvSpPr>
          <p:spPr bwMode="auto">
            <a:xfrm>
              <a:off x="5760132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13" name="Ellipse 112"/>
            <p:cNvSpPr/>
            <p:nvPr/>
          </p:nvSpPr>
          <p:spPr bwMode="auto">
            <a:xfrm>
              <a:off x="5760132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5" name="Rechteck 304"/>
            <p:cNvSpPr/>
            <p:nvPr/>
          </p:nvSpPr>
          <p:spPr>
            <a:xfrm>
              <a:off x="719964" y="1304764"/>
              <a:ext cx="503664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sz="8800" smtClean="0">
                  <a:latin typeface="Segoe UI Light" pitchFamily="34" charset="0"/>
                </a:rPr>
                <a:t>{</a:t>
              </a:r>
              <a:endParaRPr lang="en-US" sz="8800">
                <a:latin typeface="Segoe UI Light" pitchFamily="34" charset="0"/>
              </a:endParaRPr>
            </a:p>
          </p:txBody>
        </p:sp>
        <p:sp>
          <p:nvSpPr>
            <p:cNvPr id="306" name="Textfeld 305"/>
            <p:cNvSpPr txBox="1"/>
            <p:nvPr/>
          </p:nvSpPr>
          <p:spPr>
            <a:xfrm>
              <a:off x="395536" y="3720713"/>
              <a:ext cx="453970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2000" smtClean="0"/>
                <a:t>√n</a:t>
              </a:r>
              <a:endParaRPr lang="en-US" sz="6000" dirty="0"/>
            </a:p>
          </p:txBody>
        </p:sp>
        <p:sp>
          <p:nvSpPr>
            <p:cNvPr id="307" name="Rechteck 306"/>
            <p:cNvSpPr/>
            <p:nvPr/>
          </p:nvSpPr>
          <p:spPr>
            <a:xfrm>
              <a:off x="741886" y="3104964"/>
              <a:ext cx="503664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sz="8800" smtClean="0">
                  <a:latin typeface="Segoe UI Light" pitchFamily="34" charset="0"/>
                </a:rPr>
                <a:t>{</a:t>
              </a:r>
              <a:endParaRPr lang="en-US" sz="8800">
                <a:latin typeface="Segoe UI Light" pitchFamily="34" charset="0"/>
              </a:endParaRPr>
            </a:p>
          </p:txBody>
        </p:sp>
        <p:sp>
          <p:nvSpPr>
            <p:cNvPr id="308" name="Textfeld 307"/>
            <p:cNvSpPr txBox="1"/>
            <p:nvPr/>
          </p:nvSpPr>
          <p:spPr>
            <a:xfrm>
              <a:off x="409618" y="5622535"/>
              <a:ext cx="453970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2000" smtClean="0"/>
                <a:t>√n</a:t>
              </a:r>
              <a:endParaRPr lang="en-US" sz="6000" dirty="0"/>
            </a:p>
          </p:txBody>
        </p:sp>
        <p:sp>
          <p:nvSpPr>
            <p:cNvPr id="309" name="Rechteck 308"/>
            <p:cNvSpPr/>
            <p:nvPr/>
          </p:nvSpPr>
          <p:spPr>
            <a:xfrm>
              <a:off x="755968" y="5006786"/>
              <a:ext cx="503664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sz="8800" smtClean="0">
                  <a:latin typeface="Segoe UI Light" pitchFamily="34" charset="0"/>
                </a:rPr>
                <a:t>{</a:t>
              </a:r>
              <a:endParaRPr lang="en-US" sz="8800">
                <a:latin typeface="Segoe UI Light" pitchFamily="34" charset="0"/>
              </a:endParaRPr>
            </a:p>
          </p:txBody>
        </p:sp>
        <p:cxnSp>
          <p:nvCxnSpPr>
            <p:cNvPr id="91" name="Gerade Verbindung mit Pfeil 90"/>
            <p:cNvCxnSpPr/>
            <p:nvPr/>
          </p:nvCxnSpPr>
          <p:spPr bwMode="auto">
            <a:xfrm flipV="1">
              <a:off x="194370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4" name="Gerade Verbindung mit Pfeil 93"/>
            <p:cNvCxnSpPr/>
            <p:nvPr/>
          </p:nvCxnSpPr>
          <p:spPr bwMode="auto">
            <a:xfrm>
              <a:off x="1943708" y="393305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Gerade Verbindung mit Pfeil 95"/>
            <p:cNvCxnSpPr/>
            <p:nvPr/>
          </p:nvCxnSpPr>
          <p:spPr bwMode="auto">
            <a:xfrm>
              <a:off x="194370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8" name="Gerade Verbindung mit Pfeil 97"/>
            <p:cNvCxnSpPr/>
            <p:nvPr/>
          </p:nvCxnSpPr>
          <p:spPr bwMode="auto">
            <a:xfrm>
              <a:off x="428396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9" name="Gerade Verbindung mit Pfeil 98"/>
            <p:cNvCxnSpPr/>
            <p:nvPr/>
          </p:nvCxnSpPr>
          <p:spPr bwMode="auto">
            <a:xfrm>
              <a:off x="4283968" y="394620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0" name="Gerade Verbindung mit Pfeil 99"/>
            <p:cNvCxnSpPr/>
            <p:nvPr/>
          </p:nvCxnSpPr>
          <p:spPr bwMode="auto">
            <a:xfrm flipV="1">
              <a:off x="428396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15"/>
          <p:cNvSpPr/>
          <p:nvPr/>
        </p:nvSpPr>
        <p:spPr bwMode="auto">
          <a:xfrm>
            <a:off x="1187624" y="2963131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Ellipse 15"/>
          <p:cNvSpPr/>
          <p:nvPr/>
        </p:nvSpPr>
        <p:spPr bwMode="auto">
          <a:xfrm>
            <a:off x="2675927" y="2024844"/>
            <a:ext cx="269103" cy="262573"/>
          </a:xfrm>
          <a:prstGeom prst="ellipse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Ellipse 15"/>
          <p:cNvSpPr/>
          <p:nvPr/>
        </p:nvSpPr>
        <p:spPr bwMode="auto">
          <a:xfrm>
            <a:off x="4067944" y="2831844"/>
            <a:ext cx="269103" cy="262573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Ellipse 15"/>
          <p:cNvSpPr/>
          <p:nvPr/>
        </p:nvSpPr>
        <p:spPr bwMode="auto">
          <a:xfrm>
            <a:off x="4202495" y="4423790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Ellipse 15"/>
          <p:cNvSpPr/>
          <p:nvPr/>
        </p:nvSpPr>
        <p:spPr bwMode="auto">
          <a:xfrm>
            <a:off x="2945030" y="3682904"/>
            <a:ext cx="269103" cy="262573"/>
          </a:xfrm>
          <a:prstGeom prst="ellipse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Ellipse 15"/>
          <p:cNvSpPr/>
          <p:nvPr/>
        </p:nvSpPr>
        <p:spPr bwMode="auto">
          <a:xfrm>
            <a:off x="1644824" y="4292504"/>
            <a:ext cx="269103" cy="262573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5" name="Straight Connector 154"/>
          <p:cNvCxnSpPr>
            <a:stCxn id="7" idx="3"/>
            <a:endCxn id="6" idx="7"/>
          </p:cNvCxnSpPr>
          <p:nvPr/>
        </p:nvCxnSpPr>
        <p:spPr bwMode="auto">
          <a:xfrm flipH="1">
            <a:off x="1417318" y="2248964"/>
            <a:ext cx="1298018" cy="7526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" name="Straight Connector 154"/>
          <p:cNvCxnSpPr>
            <a:stCxn id="8" idx="2"/>
            <a:endCxn id="6" idx="6"/>
          </p:cNvCxnSpPr>
          <p:nvPr/>
        </p:nvCxnSpPr>
        <p:spPr bwMode="auto">
          <a:xfrm flipH="1">
            <a:off x="1456727" y="2963131"/>
            <a:ext cx="2611217" cy="1312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7" name="Straight Connector 154"/>
          <p:cNvCxnSpPr>
            <a:stCxn id="6" idx="4"/>
            <a:endCxn id="11" idx="0"/>
          </p:cNvCxnSpPr>
          <p:nvPr/>
        </p:nvCxnSpPr>
        <p:spPr bwMode="auto">
          <a:xfrm>
            <a:off x="1322176" y="3225704"/>
            <a:ext cx="45720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" name="Straight Connector 154"/>
          <p:cNvCxnSpPr>
            <a:stCxn id="7" idx="5"/>
            <a:endCxn id="8" idx="1"/>
          </p:cNvCxnSpPr>
          <p:nvPr/>
        </p:nvCxnSpPr>
        <p:spPr bwMode="auto">
          <a:xfrm>
            <a:off x="2905621" y="2248964"/>
            <a:ext cx="1201732" cy="6213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9" name="Straight Connector 154"/>
          <p:cNvCxnSpPr>
            <a:stCxn id="6" idx="5"/>
            <a:endCxn id="10" idx="2"/>
          </p:cNvCxnSpPr>
          <p:nvPr/>
        </p:nvCxnSpPr>
        <p:spPr bwMode="auto">
          <a:xfrm>
            <a:off x="1417318" y="3187251"/>
            <a:ext cx="1527712" cy="6269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" name="Straight Connector 154"/>
          <p:cNvCxnSpPr>
            <a:stCxn id="10" idx="5"/>
            <a:endCxn id="9" idx="1"/>
          </p:cNvCxnSpPr>
          <p:nvPr/>
        </p:nvCxnSpPr>
        <p:spPr bwMode="auto">
          <a:xfrm>
            <a:off x="3174724" y="3907024"/>
            <a:ext cx="1067180" cy="5552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1" name="Straight Connector 154"/>
          <p:cNvCxnSpPr>
            <a:stCxn id="8" idx="3"/>
            <a:endCxn id="10" idx="7"/>
          </p:cNvCxnSpPr>
          <p:nvPr/>
        </p:nvCxnSpPr>
        <p:spPr bwMode="auto">
          <a:xfrm flipH="1">
            <a:off x="3174724" y="3055964"/>
            <a:ext cx="932629" cy="6653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7" name="Straight Connector 154"/>
          <p:cNvCxnSpPr>
            <a:stCxn id="8" idx="4"/>
            <a:endCxn id="9" idx="0"/>
          </p:cNvCxnSpPr>
          <p:nvPr/>
        </p:nvCxnSpPr>
        <p:spPr bwMode="auto">
          <a:xfrm>
            <a:off x="4202496" y="3094417"/>
            <a:ext cx="134551" cy="13293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5364088" y="4423790"/>
            <a:ext cx="2907940" cy="152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compute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CH" sz="3000" kern="0" noProof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send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CH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receive</a:t>
            </a:r>
            <a:endParaRPr kumimoji="0" lang="en-US" sz="30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Ellipse 15"/>
          <p:cNvSpPr/>
          <p:nvPr/>
        </p:nvSpPr>
        <p:spPr bwMode="auto">
          <a:xfrm>
            <a:off x="5419021" y="1844824"/>
            <a:ext cx="269103" cy="262573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2" name="Ellipse 15"/>
          <p:cNvSpPr/>
          <p:nvPr/>
        </p:nvSpPr>
        <p:spPr bwMode="auto">
          <a:xfrm>
            <a:off x="5419021" y="2302331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3" name="Ellipse 15"/>
          <p:cNvSpPr/>
          <p:nvPr/>
        </p:nvSpPr>
        <p:spPr bwMode="auto">
          <a:xfrm>
            <a:off x="5419021" y="2770383"/>
            <a:ext cx="269103" cy="262573"/>
          </a:xfrm>
          <a:prstGeom prst="ellipse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4" name="Ellipse 15"/>
          <p:cNvSpPr/>
          <p:nvPr/>
        </p:nvSpPr>
        <p:spPr bwMode="auto">
          <a:xfrm>
            <a:off x="5419021" y="3212976"/>
            <a:ext cx="269103" cy="262573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5" name="Ellipse 15"/>
          <p:cNvSpPr/>
          <p:nvPr/>
        </p:nvSpPr>
        <p:spPr bwMode="auto">
          <a:xfrm>
            <a:off x="5419021" y="1402231"/>
            <a:ext cx="269103" cy="262573"/>
          </a:xfrm>
          <a:prstGeom prst="ellipse">
            <a:avLst/>
          </a:prstGeom>
          <a:solidFill>
            <a:srgbClr val="800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5832140" y="1124747"/>
            <a:ext cx="648072" cy="259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1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3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7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16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42</a:t>
            </a:r>
            <a:endParaRPr kumimoji="0" lang="en-US" sz="30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7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28600"/>
            <a:ext cx="8407400" cy="685800"/>
          </a:xfr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The LOCAL Model</a:t>
            </a:r>
            <a:endParaRPr lang="en-US">
              <a:latin typeface="Calibri" pitchFamily="34" charset="0"/>
            </a:endParaRPr>
          </a:p>
        </p:txBody>
      </p:sp>
      <p:sp>
        <p:nvSpPr>
          <p:cNvPr id="24" name="Ovale Legende 23"/>
          <p:cNvSpPr/>
          <p:nvPr/>
        </p:nvSpPr>
        <p:spPr bwMode="auto">
          <a:xfrm>
            <a:off x="2915816" y="1268760"/>
            <a:ext cx="690866" cy="576064"/>
          </a:xfrm>
          <a:prstGeom prst="wedgeEllipseCallout">
            <a:avLst>
              <a:gd name="adj1" fmla="val -44753"/>
              <a:gd name="adj2" fmla="val 6632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16</a:t>
            </a:r>
          </a:p>
        </p:txBody>
      </p:sp>
      <p:sp>
        <p:nvSpPr>
          <p:cNvPr id="25" name="Ovale Legende 24"/>
          <p:cNvSpPr/>
          <p:nvPr/>
        </p:nvSpPr>
        <p:spPr bwMode="auto">
          <a:xfrm>
            <a:off x="2512982" y="4221088"/>
            <a:ext cx="690866" cy="576064"/>
          </a:xfrm>
          <a:prstGeom prst="wedgeEllipseCallout">
            <a:avLst>
              <a:gd name="adj1" fmla="val 19033"/>
              <a:gd name="adj2" fmla="val -7710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16</a:t>
            </a:r>
          </a:p>
        </p:txBody>
      </p:sp>
      <p:sp>
        <p:nvSpPr>
          <p:cNvPr id="26" name="Ovale Legende 25"/>
          <p:cNvSpPr/>
          <p:nvPr/>
        </p:nvSpPr>
        <p:spPr bwMode="auto">
          <a:xfrm>
            <a:off x="4319972" y="2096852"/>
            <a:ext cx="690866" cy="576064"/>
          </a:xfrm>
          <a:prstGeom prst="wedgeEllipseCallout">
            <a:avLst>
              <a:gd name="adj1" fmla="val -44753"/>
              <a:gd name="adj2" fmla="val 6632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</a:t>
            </a:r>
          </a:p>
        </p:txBody>
      </p:sp>
      <p:sp>
        <p:nvSpPr>
          <p:cNvPr id="27" name="Ovale Legende 26"/>
          <p:cNvSpPr/>
          <p:nvPr/>
        </p:nvSpPr>
        <p:spPr bwMode="auto">
          <a:xfrm>
            <a:off x="953958" y="2107397"/>
            <a:ext cx="690866" cy="576064"/>
          </a:xfrm>
          <a:prstGeom prst="wedgeEllipseCallout">
            <a:avLst>
              <a:gd name="adj1" fmla="val -103"/>
              <a:gd name="adj2" fmla="val 8353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7</a:t>
            </a:r>
          </a:p>
        </p:txBody>
      </p:sp>
      <p:sp>
        <p:nvSpPr>
          <p:cNvPr id="28" name="Ovale Legende 27"/>
          <p:cNvSpPr/>
          <p:nvPr/>
        </p:nvSpPr>
        <p:spPr bwMode="auto">
          <a:xfrm>
            <a:off x="726452" y="3847726"/>
            <a:ext cx="690866" cy="576064"/>
          </a:xfrm>
          <a:prstGeom prst="wedgeEllipseCallout">
            <a:avLst>
              <a:gd name="adj1" fmla="val 68467"/>
              <a:gd name="adj2" fmla="val 3763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42</a:t>
            </a:r>
          </a:p>
        </p:txBody>
      </p:sp>
      <p:sp>
        <p:nvSpPr>
          <p:cNvPr id="29" name="Ovale Legende 28"/>
          <p:cNvSpPr/>
          <p:nvPr/>
        </p:nvSpPr>
        <p:spPr bwMode="auto">
          <a:xfrm>
            <a:off x="4427984" y="3645024"/>
            <a:ext cx="690866" cy="576064"/>
          </a:xfrm>
          <a:prstGeom prst="wedgeEllipseCallout">
            <a:avLst>
              <a:gd name="adj1" fmla="val -41564"/>
              <a:gd name="adj2" fmla="val 7206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Routing within Subsets (Unknown Pairs)</a:t>
            </a:r>
            <a:endParaRPr lang="en-US">
              <a:latin typeface="Calibri" pitchFamily="34" charset="0"/>
            </a:endParaRPr>
          </a:p>
        </p:txBody>
      </p:sp>
      <p:sp>
        <p:nvSpPr>
          <p:cNvPr id="92" name="Rectangle 3"/>
          <p:cNvSpPr txBox="1">
            <a:spLocks noChangeArrowheads="1"/>
          </p:cNvSpPr>
          <p:nvPr/>
        </p:nvSpPr>
        <p:spPr>
          <a:xfrm>
            <a:off x="215899" y="1141512"/>
            <a:ext cx="8623301" cy="5023792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Within each subset: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1. Broadcast #mess. for each destination 	2 rounds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2. Compute communication pattern 		local comp.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3. Move messages					2 rounds</a:t>
            </a:r>
            <a:endParaRPr lang="en-US" kern="0" smtClean="0">
              <a:latin typeface="Calibri" pitchFamily="34" charset="0"/>
            </a:endParaRPr>
          </a:p>
        </p:txBody>
      </p:sp>
      <p:grpSp>
        <p:nvGrpSpPr>
          <p:cNvPr id="161" name="Gruppieren 160"/>
          <p:cNvGrpSpPr/>
          <p:nvPr/>
        </p:nvGrpSpPr>
        <p:grpSpPr>
          <a:xfrm>
            <a:off x="3913824" y="4413512"/>
            <a:ext cx="1270244" cy="1211732"/>
            <a:chOff x="6798462" y="1831459"/>
            <a:chExt cx="1373938" cy="1309509"/>
          </a:xfrm>
        </p:grpSpPr>
        <p:sp>
          <p:nvSpPr>
            <p:cNvPr id="93" name="Ellipse 92"/>
            <p:cNvSpPr/>
            <p:nvPr/>
          </p:nvSpPr>
          <p:spPr bwMode="auto">
            <a:xfrm>
              <a:off x="6798462" y="1884908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4" name="Ellipse 93"/>
            <p:cNvSpPr/>
            <p:nvPr/>
          </p:nvSpPr>
          <p:spPr bwMode="auto">
            <a:xfrm>
              <a:off x="6798462" y="2429163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5" name="Ellipse 94"/>
            <p:cNvSpPr/>
            <p:nvPr/>
          </p:nvSpPr>
          <p:spPr bwMode="auto">
            <a:xfrm>
              <a:off x="6798462" y="2998863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96" name="Gerade Verbindung 95"/>
            <p:cNvCxnSpPr>
              <a:stCxn id="97" idx="2"/>
              <a:endCxn id="93" idx="6"/>
            </p:cNvCxnSpPr>
            <p:nvPr/>
          </p:nvCxnSpPr>
          <p:spPr bwMode="auto">
            <a:xfrm flipH="1">
              <a:off x="6883383" y="1929237"/>
              <a:ext cx="1204096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Ellipse 96"/>
            <p:cNvSpPr/>
            <p:nvPr/>
          </p:nvSpPr>
          <p:spPr bwMode="auto">
            <a:xfrm>
              <a:off x="8087479" y="1884908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8" name="Ellipse 97"/>
            <p:cNvSpPr/>
            <p:nvPr/>
          </p:nvSpPr>
          <p:spPr bwMode="auto">
            <a:xfrm>
              <a:off x="8068707" y="2429163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9" name="Ellipse 98"/>
            <p:cNvSpPr/>
            <p:nvPr/>
          </p:nvSpPr>
          <p:spPr bwMode="auto">
            <a:xfrm>
              <a:off x="8068707" y="2998863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100" name="Gerade Verbindung 99"/>
            <p:cNvCxnSpPr>
              <a:stCxn id="98" idx="2"/>
              <a:endCxn id="93" idx="6"/>
            </p:cNvCxnSpPr>
            <p:nvPr/>
          </p:nvCxnSpPr>
          <p:spPr bwMode="auto">
            <a:xfrm flipH="1" flipV="1">
              <a:off x="6883383" y="1929237"/>
              <a:ext cx="1185323" cy="544254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4" name="Bogen 113"/>
            <p:cNvSpPr/>
            <p:nvPr/>
          </p:nvSpPr>
          <p:spPr bwMode="auto">
            <a:xfrm>
              <a:off x="6843158" y="1831459"/>
              <a:ext cx="1303319" cy="293971"/>
            </a:xfrm>
            <a:prstGeom prst="arc">
              <a:avLst>
                <a:gd name="adj1" fmla="val 11083433"/>
                <a:gd name="adj2" fmla="val 21261944"/>
              </a:avLst>
            </a:prstGeom>
            <a:noFill/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115" name="Gerade Verbindung 114"/>
            <p:cNvCxnSpPr>
              <a:stCxn id="97" idx="2"/>
              <a:endCxn id="94" idx="6"/>
            </p:cNvCxnSpPr>
            <p:nvPr/>
          </p:nvCxnSpPr>
          <p:spPr bwMode="auto">
            <a:xfrm flipH="1">
              <a:off x="6883383" y="1929237"/>
              <a:ext cx="1204096" cy="544254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Gerade Verbindung 115"/>
            <p:cNvCxnSpPr>
              <a:stCxn id="98" idx="2"/>
              <a:endCxn id="94" idx="6"/>
            </p:cNvCxnSpPr>
            <p:nvPr/>
          </p:nvCxnSpPr>
          <p:spPr bwMode="auto">
            <a:xfrm flipH="1">
              <a:off x="6883383" y="2473491"/>
              <a:ext cx="1185323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Gerade Verbindung 116"/>
            <p:cNvCxnSpPr>
              <a:stCxn id="99" idx="2"/>
              <a:endCxn id="94" idx="6"/>
            </p:cNvCxnSpPr>
            <p:nvPr/>
          </p:nvCxnSpPr>
          <p:spPr bwMode="auto">
            <a:xfrm flipH="1" flipV="1">
              <a:off x="6883383" y="2473491"/>
              <a:ext cx="1185323" cy="5697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Gerade Verbindung 117"/>
            <p:cNvCxnSpPr>
              <a:stCxn id="99" idx="2"/>
              <a:endCxn id="95" idx="6"/>
            </p:cNvCxnSpPr>
            <p:nvPr/>
          </p:nvCxnSpPr>
          <p:spPr bwMode="auto">
            <a:xfrm flipH="1">
              <a:off x="6883383" y="3043191"/>
              <a:ext cx="1185323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Gerade Verbindung 118"/>
            <p:cNvCxnSpPr>
              <a:stCxn id="98" idx="2"/>
              <a:endCxn id="95" idx="6"/>
            </p:cNvCxnSpPr>
            <p:nvPr/>
          </p:nvCxnSpPr>
          <p:spPr bwMode="auto">
            <a:xfrm flipH="1">
              <a:off x="6883383" y="2473491"/>
              <a:ext cx="1185323" cy="5697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Bogen 119"/>
            <p:cNvSpPr/>
            <p:nvPr/>
          </p:nvSpPr>
          <p:spPr bwMode="auto">
            <a:xfrm flipV="1">
              <a:off x="6850309" y="2846997"/>
              <a:ext cx="1270245" cy="293971"/>
            </a:xfrm>
            <a:prstGeom prst="arc">
              <a:avLst>
                <a:gd name="adj1" fmla="val 11062948"/>
                <a:gd name="adj2" fmla="val 21271548"/>
              </a:avLst>
            </a:prstGeom>
            <a:noFill/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grpSp>
        <p:nvGrpSpPr>
          <p:cNvPr id="162" name="Gruppieren 161"/>
          <p:cNvGrpSpPr/>
          <p:nvPr/>
        </p:nvGrpSpPr>
        <p:grpSpPr>
          <a:xfrm>
            <a:off x="179512" y="3429000"/>
            <a:ext cx="3060340" cy="2878133"/>
            <a:chOff x="118722" y="1211987"/>
            <a:chExt cx="5759354" cy="5241317"/>
          </a:xfrm>
        </p:grpSpPr>
        <p:sp>
          <p:nvSpPr>
            <p:cNvPr id="163" name="Textfeld 162"/>
            <p:cNvSpPr txBox="1"/>
            <p:nvPr/>
          </p:nvSpPr>
          <p:spPr>
            <a:xfrm>
              <a:off x="118722" y="1886787"/>
              <a:ext cx="685692" cy="57552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600" smtClean="0"/>
                <a:t>√n</a:t>
              </a:r>
              <a:endParaRPr lang="en-US" sz="1600" dirty="0"/>
            </a:p>
          </p:txBody>
        </p:sp>
        <p:sp>
          <p:nvSpPr>
            <p:cNvPr id="167" name="Ellipse 166"/>
            <p:cNvSpPr/>
            <p:nvPr/>
          </p:nvSpPr>
          <p:spPr bwMode="auto">
            <a:xfrm>
              <a:off x="3491880" y="3478154"/>
              <a:ext cx="117944" cy="119439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8" name="Ellipse 167"/>
            <p:cNvSpPr/>
            <p:nvPr/>
          </p:nvSpPr>
          <p:spPr bwMode="auto">
            <a:xfrm>
              <a:off x="3491880" y="3874198"/>
              <a:ext cx="117944" cy="119439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9" name="Ellipse 168"/>
            <p:cNvSpPr/>
            <p:nvPr/>
          </p:nvSpPr>
          <p:spPr bwMode="auto">
            <a:xfrm>
              <a:off x="3491880" y="4281669"/>
              <a:ext cx="117944" cy="119439"/>
            </a:xfrm>
            <a:prstGeom prst="ellipse">
              <a:avLst/>
            </a:prstGeom>
            <a:solidFill>
              <a:srgbClr val="FF99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0" name="Ellipse 169"/>
            <p:cNvSpPr/>
            <p:nvPr/>
          </p:nvSpPr>
          <p:spPr bwMode="auto">
            <a:xfrm>
              <a:off x="3491880" y="1664804"/>
              <a:ext cx="117944" cy="119439"/>
            </a:xfrm>
            <a:prstGeom prst="ellipse">
              <a:avLst/>
            </a:prstGeom>
            <a:solidFill>
              <a:srgbClr val="321AE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1" name="Ellipse 170"/>
            <p:cNvSpPr/>
            <p:nvPr/>
          </p:nvSpPr>
          <p:spPr bwMode="auto">
            <a:xfrm>
              <a:off x="3491880" y="2060848"/>
              <a:ext cx="117944" cy="119439"/>
            </a:xfrm>
            <a:prstGeom prst="ellipse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2" name="Ellipse 171"/>
            <p:cNvSpPr/>
            <p:nvPr/>
          </p:nvSpPr>
          <p:spPr bwMode="auto">
            <a:xfrm>
              <a:off x="3491880" y="2468319"/>
              <a:ext cx="117944" cy="119439"/>
            </a:xfrm>
            <a:prstGeom prst="ellipse">
              <a:avLst/>
            </a:prstGeom>
            <a:solidFill>
              <a:srgbClr val="00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6" name="Ellipse 175"/>
            <p:cNvSpPr/>
            <p:nvPr/>
          </p:nvSpPr>
          <p:spPr bwMode="auto">
            <a:xfrm>
              <a:off x="3491880" y="5361789"/>
              <a:ext cx="117944" cy="119439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7" name="Ellipse 176"/>
            <p:cNvSpPr/>
            <p:nvPr/>
          </p:nvSpPr>
          <p:spPr bwMode="auto">
            <a:xfrm>
              <a:off x="3491880" y="5757833"/>
              <a:ext cx="117944" cy="11943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8" name="Ellipse 177"/>
            <p:cNvSpPr/>
            <p:nvPr/>
          </p:nvSpPr>
          <p:spPr bwMode="auto">
            <a:xfrm>
              <a:off x="3491880" y="6165304"/>
              <a:ext cx="117944" cy="119439"/>
            </a:xfrm>
            <a:prstGeom prst="ellipse">
              <a:avLst/>
            </a:prstGeom>
            <a:solidFill>
              <a:srgbClr val="F85EC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9" name="Ellipse 178"/>
            <p:cNvSpPr/>
            <p:nvPr/>
          </p:nvSpPr>
          <p:spPr bwMode="auto">
            <a:xfrm>
              <a:off x="1223628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0" name="Ellipse 179"/>
            <p:cNvSpPr/>
            <p:nvPr/>
          </p:nvSpPr>
          <p:spPr bwMode="auto">
            <a:xfrm>
              <a:off x="1223628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1" name="Ellipse 180"/>
            <p:cNvSpPr/>
            <p:nvPr/>
          </p:nvSpPr>
          <p:spPr bwMode="auto">
            <a:xfrm>
              <a:off x="1223628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2" name="Ellipse 181"/>
            <p:cNvSpPr/>
            <p:nvPr/>
          </p:nvSpPr>
          <p:spPr bwMode="auto">
            <a:xfrm>
              <a:off x="1223628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6" name="Ellipse 185"/>
            <p:cNvSpPr/>
            <p:nvPr/>
          </p:nvSpPr>
          <p:spPr bwMode="auto">
            <a:xfrm>
              <a:off x="1223628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7" name="Ellipse 186"/>
            <p:cNvSpPr/>
            <p:nvPr/>
          </p:nvSpPr>
          <p:spPr bwMode="auto">
            <a:xfrm>
              <a:off x="1223628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8" name="Ellipse 187"/>
            <p:cNvSpPr/>
            <p:nvPr/>
          </p:nvSpPr>
          <p:spPr bwMode="auto">
            <a:xfrm>
              <a:off x="1223628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9" name="Ellipse 188"/>
            <p:cNvSpPr/>
            <p:nvPr/>
          </p:nvSpPr>
          <p:spPr bwMode="auto">
            <a:xfrm>
              <a:off x="1223628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0" name="Ellipse 189"/>
            <p:cNvSpPr/>
            <p:nvPr/>
          </p:nvSpPr>
          <p:spPr bwMode="auto">
            <a:xfrm>
              <a:off x="1223628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1" name="Ellipse 190"/>
            <p:cNvSpPr/>
            <p:nvPr/>
          </p:nvSpPr>
          <p:spPr bwMode="auto">
            <a:xfrm>
              <a:off x="5760132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2" name="Ellipse 191"/>
            <p:cNvSpPr/>
            <p:nvPr/>
          </p:nvSpPr>
          <p:spPr bwMode="auto">
            <a:xfrm>
              <a:off x="5760132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3" name="Ellipse 192"/>
            <p:cNvSpPr/>
            <p:nvPr/>
          </p:nvSpPr>
          <p:spPr bwMode="auto">
            <a:xfrm>
              <a:off x="5760132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4" name="Ellipse 193"/>
            <p:cNvSpPr/>
            <p:nvPr/>
          </p:nvSpPr>
          <p:spPr bwMode="auto">
            <a:xfrm>
              <a:off x="5760132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5" name="Ellipse 194"/>
            <p:cNvSpPr/>
            <p:nvPr/>
          </p:nvSpPr>
          <p:spPr bwMode="auto">
            <a:xfrm>
              <a:off x="5760132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9" name="Ellipse 198"/>
            <p:cNvSpPr/>
            <p:nvPr/>
          </p:nvSpPr>
          <p:spPr bwMode="auto">
            <a:xfrm>
              <a:off x="5760132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00" name="Ellipse 199"/>
            <p:cNvSpPr/>
            <p:nvPr/>
          </p:nvSpPr>
          <p:spPr bwMode="auto">
            <a:xfrm>
              <a:off x="5760132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01" name="Ellipse 200"/>
            <p:cNvSpPr/>
            <p:nvPr/>
          </p:nvSpPr>
          <p:spPr bwMode="auto">
            <a:xfrm>
              <a:off x="5760132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02" name="Ellipse 201"/>
            <p:cNvSpPr/>
            <p:nvPr/>
          </p:nvSpPr>
          <p:spPr bwMode="auto">
            <a:xfrm>
              <a:off x="5760132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03" name="Rechteck 202"/>
            <p:cNvSpPr/>
            <p:nvPr/>
          </p:nvSpPr>
          <p:spPr>
            <a:xfrm>
              <a:off x="593022" y="1211987"/>
              <a:ext cx="652673" cy="15696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sz="5400" smtClean="0">
                  <a:latin typeface="Segoe UI Light" pitchFamily="34" charset="0"/>
                </a:rPr>
                <a:t>{</a:t>
              </a:r>
              <a:endParaRPr lang="en-US" sz="5400">
                <a:latin typeface="Segoe UI Light" pitchFamily="34" charset="0"/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118722" y="3661723"/>
              <a:ext cx="685692" cy="57552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600" smtClean="0"/>
                <a:t>√n</a:t>
              </a:r>
              <a:endParaRPr lang="en-US" sz="1600" dirty="0"/>
            </a:p>
          </p:txBody>
        </p:sp>
        <p:sp>
          <p:nvSpPr>
            <p:cNvPr id="208" name="Rechteck 207"/>
            <p:cNvSpPr/>
            <p:nvPr/>
          </p:nvSpPr>
          <p:spPr>
            <a:xfrm>
              <a:off x="593022" y="2982276"/>
              <a:ext cx="652673" cy="15696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sz="5400" smtClean="0">
                  <a:latin typeface="Segoe UI Light" pitchFamily="34" charset="0"/>
                </a:rPr>
                <a:t>{</a:t>
              </a:r>
              <a:endParaRPr lang="en-US" sz="5400">
                <a:latin typeface="Segoe UI Light" pitchFamily="34" charset="0"/>
              </a:endParaRPr>
            </a:p>
          </p:txBody>
        </p:sp>
        <p:sp>
          <p:nvSpPr>
            <p:cNvPr id="209" name="Textfeld 208"/>
            <p:cNvSpPr txBox="1"/>
            <p:nvPr/>
          </p:nvSpPr>
          <p:spPr>
            <a:xfrm>
              <a:off x="118722" y="5559069"/>
              <a:ext cx="685692" cy="57552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600" smtClean="0"/>
                <a:t>√n</a:t>
              </a:r>
              <a:endParaRPr lang="en-US" sz="1600" dirty="0"/>
            </a:p>
          </p:txBody>
        </p:sp>
        <p:sp>
          <p:nvSpPr>
            <p:cNvPr id="210" name="Rechteck 209"/>
            <p:cNvSpPr/>
            <p:nvPr/>
          </p:nvSpPr>
          <p:spPr>
            <a:xfrm>
              <a:off x="617920" y="4883697"/>
              <a:ext cx="652673" cy="15696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sz="5400" smtClean="0">
                  <a:latin typeface="Segoe UI Light" pitchFamily="34" charset="0"/>
                </a:rPr>
                <a:t>{</a:t>
              </a:r>
              <a:endParaRPr lang="en-US" sz="5400">
                <a:latin typeface="Segoe UI Light" pitchFamily="34" charset="0"/>
              </a:endParaRPr>
            </a:p>
          </p:txBody>
        </p:sp>
        <p:cxnSp>
          <p:nvCxnSpPr>
            <p:cNvPr id="211" name="Gerade Verbindung mit Pfeil 210"/>
            <p:cNvCxnSpPr/>
            <p:nvPr/>
          </p:nvCxnSpPr>
          <p:spPr bwMode="auto">
            <a:xfrm flipV="1">
              <a:off x="194370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2" name="Gerade Verbindung mit Pfeil 211"/>
            <p:cNvCxnSpPr/>
            <p:nvPr/>
          </p:nvCxnSpPr>
          <p:spPr bwMode="auto">
            <a:xfrm>
              <a:off x="1943708" y="393305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3" name="Gerade Verbindung mit Pfeil 212"/>
            <p:cNvCxnSpPr/>
            <p:nvPr/>
          </p:nvCxnSpPr>
          <p:spPr bwMode="auto">
            <a:xfrm>
              <a:off x="194370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4" name="Gerade Verbindung mit Pfeil 213"/>
            <p:cNvCxnSpPr/>
            <p:nvPr/>
          </p:nvCxnSpPr>
          <p:spPr bwMode="auto">
            <a:xfrm>
              <a:off x="428396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5" name="Gerade Verbindung mit Pfeil 214"/>
            <p:cNvCxnSpPr/>
            <p:nvPr/>
          </p:nvCxnSpPr>
          <p:spPr bwMode="auto">
            <a:xfrm>
              <a:off x="4283968" y="394620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6" name="Gerade Verbindung mit Pfeil 215"/>
            <p:cNvCxnSpPr/>
            <p:nvPr/>
          </p:nvCxnSpPr>
          <p:spPr bwMode="auto">
            <a:xfrm flipV="1">
              <a:off x="428396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75" name="Gruppieren 274"/>
          <p:cNvGrpSpPr/>
          <p:nvPr/>
        </p:nvGrpSpPr>
        <p:grpSpPr>
          <a:xfrm>
            <a:off x="5580112" y="3429000"/>
            <a:ext cx="3060340" cy="2878133"/>
            <a:chOff x="118722" y="1211987"/>
            <a:chExt cx="5759354" cy="5241317"/>
          </a:xfrm>
        </p:grpSpPr>
        <p:sp>
          <p:nvSpPr>
            <p:cNvPr id="276" name="Textfeld 275"/>
            <p:cNvSpPr txBox="1"/>
            <p:nvPr/>
          </p:nvSpPr>
          <p:spPr>
            <a:xfrm>
              <a:off x="118722" y="1886787"/>
              <a:ext cx="685692" cy="57552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600" smtClean="0"/>
                <a:t>√n</a:t>
              </a:r>
              <a:endParaRPr lang="en-US" sz="1600" dirty="0"/>
            </a:p>
          </p:txBody>
        </p:sp>
        <p:sp>
          <p:nvSpPr>
            <p:cNvPr id="277" name="Ellipse 276"/>
            <p:cNvSpPr/>
            <p:nvPr/>
          </p:nvSpPr>
          <p:spPr bwMode="auto">
            <a:xfrm>
              <a:off x="3491880" y="3478154"/>
              <a:ext cx="117944" cy="119439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7" name="Ellipse 286"/>
            <p:cNvSpPr/>
            <p:nvPr/>
          </p:nvSpPr>
          <p:spPr bwMode="auto">
            <a:xfrm>
              <a:off x="3491880" y="3874198"/>
              <a:ext cx="117944" cy="119439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8" name="Ellipse 287"/>
            <p:cNvSpPr/>
            <p:nvPr/>
          </p:nvSpPr>
          <p:spPr bwMode="auto">
            <a:xfrm>
              <a:off x="3491880" y="4281669"/>
              <a:ext cx="117944" cy="119439"/>
            </a:xfrm>
            <a:prstGeom prst="ellipse">
              <a:avLst/>
            </a:prstGeom>
            <a:solidFill>
              <a:srgbClr val="FF99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9" name="Ellipse 288"/>
            <p:cNvSpPr/>
            <p:nvPr/>
          </p:nvSpPr>
          <p:spPr bwMode="auto">
            <a:xfrm>
              <a:off x="3491880" y="1664804"/>
              <a:ext cx="117944" cy="119439"/>
            </a:xfrm>
            <a:prstGeom prst="ellipse">
              <a:avLst/>
            </a:prstGeom>
            <a:solidFill>
              <a:srgbClr val="321AE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90" name="Ellipse 289"/>
            <p:cNvSpPr/>
            <p:nvPr/>
          </p:nvSpPr>
          <p:spPr bwMode="auto">
            <a:xfrm>
              <a:off x="3491880" y="2060848"/>
              <a:ext cx="117944" cy="119439"/>
            </a:xfrm>
            <a:prstGeom prst="ellipse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91" name="Ellipse 290"/>
            <p:cNvSpPr/>
            <p:nvPr/>
          </p:nvSpPr>
          <p:spPr bwMode="auto">
            <a:xfrm>
              <a:off x="3491880" y="2468319"/>
              <a:ext cx="117944" cy="119439"/>
            </a:xfrm>
            <a:prstGeom prst="ellipse">
              <a:avLst/>
            </a:prstGeom>
            <a:solidFill>
              <a:srgbClr val="00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92" name="Ellipse 291"/>
            <p:cNvSpPr/>
            <p:nvPr/>
          </p:nvSpPr>
          <p:spPr bwMode="auto">
            <a:xfrm>
              <a:off x="3491880" y="5361789"/>
              <a:ext cx="117944" cy="119439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93" name="Ellipse 292"/>
            <p:cNvSpPr/>
            <p:nvPr/>
          </p:nvSpPr>
          <p:spPr bwMode="auto">
            <a:xfrm>
              <a:off x="3491880" y="5757833"/>
              <a:ext cx="117944" cy="11943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94" name="Ellipse 293"/>
            <p:cNvSpPr/>
            <p:nvPr/>
          </p:nvSpPr>
          <p:spPr bwMode="auto">
            <a:xfrm>
              <a:off x="3491880" y="6165304"/>
              <a:ext cx="117944" cy="119439"/>
            </a:xfrm>
            <a:prstGeom prst="ellipse">
              <a:avLst/>
            </a:prstGeom>
            <a:solidFill>
              <a:srgbClr val="F85EC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95" name="Ellipse 294"/>
            <p:cNvSpPr/>
            <p:nvPr/>
          </p:nvSpPr>
          <p:spPr bwMode="auto">
            <a:xfrm>
              <a:off x="1223628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96" name="Ellipse 295"/>
            <p:cNvSpPr/>
            <p:nvPr/>
          </p:nvSpPr>
          <p:spPr bwMode="auto">
            <a:xfrm>
              <a:off x="1223628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97" name="Ellipse 296"/>
            <p:cNvSpPr/>
            <p:nvPr/>
          </p:nvSpPr>
          <p:spPr bwMode="auto">
            <a:xfrm>
              <a:off x="1223628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98" name="Ellipse 297"/>
            <p:cNvSpPr/>
            <p:nvPr/>
          </p:nvSpPr>
          <p:spPr bwMode="auto">
            <a:xfrm>
              <a:off x="1223628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99" name="Ellipse 298"/>
            <p:cNvSpPr/>
            <p:nvPr/>
          </p:nvSpPr>
          <p:spPr bwMode="auto">
            <a:xfrm>
              <a:off x="1223628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0" name="Ellipse 299"/>
            <p:cNvSpPr/>
            <p:nvPr/>
          </p:nvSpPr>
          <p:spPr bwMode="auto">
            <a:xfrm>
              <a:off x="1223628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1" name="Ellipse 300"/>
            <p:cNvSpPr/>
            <p:nvPr/>
          </p:nvSpPr>
          <p:spPr bwMode="auto">
            <a:xfrm>
              <a:off x="1223628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2" name="Ellipse 301"/>
            <p:cNvSpPr/>
            <p:nvPr/>
          </p:nvSpPr>
          <p:spPr bwMode="auto">
            <a:xfrm>
              <a:off x="1223628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3" name="Ellipse 302"/>
            <p:cNvSpPr/>
            <p:nvPr/>
          </p:nvSpPr>
          <p:spPr bwMode="auto">
            <a:xfrm>
              <a:off x="1223628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4" name="Ellipse 303"/>
            <p:cNvSpPr/>
            <p:nvPr/>
          </p:nvSpPr>
          <p:spPr bwMode="auto">
            <a:xfrm>
              <a:off x="5760132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10" name="Ellipse 309"/>
            <p:cNvSpPr/>
            <p:nvPr/>
          </p:nvSpPr>
          <p:spPr bwMode="auto">
            <a:xfrm>
              <a:off x="5760132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11" name="Ellipse 310"/>
            <p:cNvSpPr/>
            <p:nvPr/>
          </p:nvSpPr>
          <p:spPr bwMode="auto">
            <a:xfrm>
              <a:off x="5760132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12" name="Ellipse 311"/>
            <p:cNvSpPr/>
            <p:nvPr/>
          </p:nvSpPr>
          <p:spPr bwMode="auto">
            <a:xfrm>
              <a:off x="5760132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13" name="Ellipse 312"/>
            <p:cNvSpPr/>
            <p:nvPr/>
          </p:nvSpPr>
          <p:spPr bwMode="auto">
            <a:xfrm>
              <a:off x="5760132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14" name="Ellipse 313"/>
            <p:cNvSpPr/>
            <p:nvPr/>
          </p:nvSpPr>
          <p:spPr bwMode="auto">
            <a:xfrm>
              <a:off x="5760132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15" name="Ellipse 314"/>
            <p:cNvSpPr/>
            <p:nvPr/>
          </p:nvSpPr>
          <p:spPr bwMode="auto">
            <a:xfrm>
              <a:off x="5760132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16" name="Ellipse 315"/>
            <p:cNvSpPr/>
            <p:nvPr/>
          </p:nvSpPr>
          <p:spPr bwMode="auto">
            <a:xfrm>
              <a:off x="5760132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17" name="Ellipse 316"/>
            <p:cNvSpPr/>
            <p:nvPr/>
          </p:nvSpPr>
          <p:spPr bwMode="auto">
            <a:xfrm>
              <a:off x="5760132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18" name="Rechteck 317"/>
            <p:cNvSpPr/>
            <p:nvPr/>
          </p:nvSpPr>
          <p:spPr>
            <a:xfrm>
              <a:off x="593022" y="1211987"/>
              <a:ext cx="652673" cy="15696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sz="5400" smtClean="0">
                  <a:latin typeface="Segoe UI Light" pitchFamily="34" charset="0"/>
                </a:rPr>
                <a:t>{</a:t>
              </a:r>
              <a:endParaRPr lang="en-US" sz="5400">
                <a:latin typeface="Segoe UI Light" pitchFamily="34" charset="0"/>
              </a:endParaRPr>
            </a:p>
          </p:txBody>
        </p:sp>
        <p:sp>
          <p:nvSpPr>
            <p:cNvPr id="319" name="Textfeld 318"/>
            <p:cNvSpPr txBox="1"/>
            <p:nvPr/>
          </p:nvSpPr>
          <p:spPr>
            <a:xfrm>
              <a:off x="118722" y="3661723"/>
              <a:ext cx="685692" cy="57552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600" smtClean="0"/>
                <a:t>√n</a:t>
              </a:r>
              <a:endParaRPr lang="en-US" sz="1600" dirty="0"/>
            </a:p>
          </p:txBody>
        </p:sp>
        <p:sp>
          <p:nvSpPr>
            <p:cNvPr id="320" name="Rechteck 319"/>
            <p:cNvSpPr/>
            <p:nvPr/>
          </p:nvSpPr>
          <p:spPr>
            <a:xfrm>
              <a:off x="593022" y="2982276"/>
              <a:ext cx="652673" cy="15696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sz="5400" smtClean="0">
                  <a:latin typeface="Segoe UI Light" pitchFamily="34" charset="0"/>
                </a:rPr>
                <a:t>{</a:t>
              </a:r>
              <a:endParaRPr lang="en-US" sz="5400">
                <a:latin typeface="Segoe UI Light" pitchFamily="34" charset="0"/>
              </a:endParaRPr>
            </a:p>
          </p:txBody>
        </p:sp>
        <p:sp>
          <p:nvSpPr>
            <p:cNvPr id="321" name="Textfeld 320"/>
            <p:cNvSpPr txBox="1"/>
            <p:nvPr/>
          </p:nvSpPr>
          <p:spPr>
            <a:xfrm>
              <a:off x="118722" y="5559069"/>
              <a:ext cx="685692" cy="57552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1600" smtClean="0"/>
                <a:t>√n</a:t>
              </a:r>
              <a:endParaRPr lang="en-US" sz="1600" dirty="0"/>
            </a:p>
          </p:txBody>
        </p:sp>
        <p:sp>
          <p:nvSpPr>
            <p:cNvPr id="322" name="Rechteck 321"/>
            <p:cNvSpPr/>
            <p:nvPr/>
          </p:nvSpPr>
          <p:spPr>
            <a:xfrm>
              <a:off x="617920" y="4883697"/>
              <a:ext cx="652673" cy="15696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sz="5400" smtClean="0">
                  <a:latin typeface="Segoe UI Light" pitchFamily="34" charset="0"/>
                </a:rPr>
                <a:t>{</a:t>
              </a:r>
              <a:endParaRPr lang="en-US" sz="5400">
                <a:latin typeface="Segoe UI Light" pitchFamily="34" charset="0"/>
              </a:endParaRPr>
            </a:p>
          </p:txBody>
        </p:sp>
        <p:cxnSp>
          <p:nvCxnSpPr>
            <p:cNvPr id="323" name="Gerade Verbindung mit Pfeil 322"/>
            <p:cNvCxnSpPr/>
            <p:nvPr/>
          </p:nvCxnSpPr>
          <p:spPr bwMode="auto">
            <a:xfrm flipV="1">
              <a:off x="194370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4" name="Gerade Verbindung mit Pfeil 323"/>
            <p:cNvCxnSpPr/>
            <p:nvPr/>
          </p:nvCxnSpPr>
          <p:spPr bwMode="auto">
            <a:xfrm>
              <a:off x="1943708" y="393305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5" name="Gerade Verbindung mit Pfeil 324"/>
            <p:cNvCxnSpPr/>
            <p:nvPr/>
          </p:nvCxnSpPr>
          <p:spPr bwMode="auto">
            <a:xfrm>
              <a:off x="194370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6" name="Gerade Verbindung mit Pfeil 325"/>
            <p:cNvCxnSpPr/>
            <p:nvPr/>
          </p:nvCxnSpPr>
          <p:spPr bwMode="auto">
            <a:xfrm>
              <a:off x="428396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7" name="Gerade Verbindung mit Pfeil 326"/>
            <p:cNvCxnSpPr/>
            <p:nvPr/>
          </p:nvCxnSpPr>
          <p:spPr bwMode="auto">
            <a:xfrm>
              <a:off x="4283968" y="394620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8" name="Gerade Verbindung mit Pfeil 327"/>
            <p:cNvCxnSpPr/>
            <p:nvPr/>
          </p:nvCxnSpPr>
          <p:spPr bwMode="auto">
            <a:xfrm flipV="1">
              <a:off x="428396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Routing: Known Source/Destination Sets </a:t>
            </a:r>
            <a:endParaRPr lang="en-US">
              <a:latin typeface="Calibri" pitchFamily="34" charset="0"/>
            </a:endParaRPr>
          </a:p>
        </p:txBody>
      </p:sp>
      <p:sp>
        <p:nvSpPr>
          <p:cNvPr id="92" name="Rectangle 3"/>
          <p:cNvSpPr txBox="1">
            <a:spLocks noChangeArrowheads="1"/>
          </p:cNvSpPr>
          <p:nvPr/>
        </p:nvSpPr>
        <p:spPr>
          <a:xfrm>
            <a:off x="215899" y="1141512"/>
            <a:ext cx="8623301" cy="502379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1. Compute pattern on set level		local comp.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2. Redistribute messages	within sets	 	4 rounds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3. Move messages	between sets 		1 round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4. Redistribute messages	within sets	 	4 rounds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5. Move messages between sets	 	1 round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6. Deliver messages within sets			4 rounds</a:t>
            </a:r>
            <a:endParaRPr lang="en-US" kern="0" smtClean="0">
              <a:latin typeface="Calibri" pitchFamily="34" charset="0"/>
            </a:endParaRPr>
          </a:p>
        </p:txBody>
      </p:sp>
      <p:grpSp>
        <p:nvGrpSpPr>
          <p:cNvPr id="3" name="Gruppieren 161"/>
          <p:cNvGrpSpPr/>
          <p:nvPr/>
        </p:nvGrpSpPr>
        <p:grpSpPr>
          <a:xfrm>
            <a:off x="1547664" y="4689140"/>
            <a:ext cx="1193569" cy="1355409"/>
            <a:chOff x="1223628" y="1664804"/>
            <a:chExt cx="4654448" cy="4619939"/>
          </a:xfrm>
        </p:grpSpPr>
        <p:sp>
          <p:nvSpPr>
            <p:cNvPr id="167" name="Ellipse 166"/>
            <p:cNvSpPr/>
            <p:nvPr/>
          </p:nvSpPr>
          <p:spPr bwMode="auto">
            <a:xfrm>
              <a:off x="3491880" y="3478154"/>
              <a:ext cx="117944" cy="119439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8" name="Ellipse 167"/>
            <p:cNvSpPr/>
            <p:nvPr/>
          </p:nvSpPr>
          <p:spPr bwMode="auto">
            <a:xfrm>
              <a:off x="3491880" y="3874198"/>
              <a:ext cx="117944" cy="119439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9" name="Ellipse 168"/>
            <p:cNvSpPr/>
            <p:nvPr/>
          </p:nvSpPr>
          <p:spPr bwMode="auto">
            <a:xfrm>
              <a:off x="3491880" y="4281669"/>
              <a:ext cx="117944" cy="119439"/>
            </a:xfrm>
            <a:prstGeom prst="ellipse">
              <a:avLst/>
            </a:prstGeom>
            <a:solidFill>
              <a:srgbClr val="FF99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0" name="Ellipse 169"/>
            <p:cNvSpPr/>
            <p:nvPr/>
          </p:nvSpPr>
          <p:spPr bwMode="auto">
            <a:xfrm>
              <a:off x="3491880" y="1664804"/>
              <a:ext cx="117944" cy="119439"/>
            </a:xfrm>
            <a:prstGeom prst="ellipse">
              <a:avLst/>
            </a:prstGeom>
            <a:solidFill>
              <a:srgbClr val="321AE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1" name="Ellipse 170"/>
            <p:cNvSpPr/>
            <p:nvPr/>
          </p:nvSpPr>
          <p:spPr bwMode="auto">
            <a:xfrm>
              <a:off x="3491880" y="2060848"/>
              <a:ext cx="117944" cy="119439"/>
            </a:xfrm>
            <a:prstGeom prst="ellipse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2" name="Ellipse 171"/>
            <p:cNvSpPr/>
            <p:nvPr/>
          </p:nvSpPr>
          <p:spPr bwMode="auto">
            <a:xfrm>
              <a:off x="3491880" y="2468319"/>
              <a:ext cx="117944" cy="119439"/>
            </a:xfrm>
            <a:prstGeom prst="ellipse">
              <a:avLst/>
            </a:prstGeom>
            <a:solidFill>
              <a:srgbClr val="00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6" name="Ellipse 175"/>
            <p:cNvSpPr/>
            <p:nvPr/>
          </p:nvSpPr>
          <p:spPr bwMode="auto">
            <a:xfrm>
              <a:off x="3491880" y="5361789"/>
              <a:ext cx="117944" cy="119439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7" name="Ellipse 176"/>
            <p:cNvSpPr/>
            <p:nvPr/>
          </p:nvSpPr>
          <p:spPr bwMode="auto">
            <a:xfrm>
              <a:off x="3491880" y="5757833"/>
              <a:ext cx="117944" cy="11943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8" name="Ellipse 177"/>
            <p:cNvSpPr/>
            <p:nvPr/>
          </p:nvSpPr>
          <p:spPr bwMode="auto">
            <a:xfrm>
              <a:off x="3491880" y="6165304"/>
              <a:ext cx="117944" cy="119439"/>
            </a:xfrm>
            <a:prstGeom prst="ellipse">
              <a:avLst/>
            </a:prstGeom>
            <a:solidFill>
              <a:srgbClr val="F85EC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9" name="Ellipse 178"/>
            <p:cNvSpPr/>
            <p:nvPr/>
          </p:nvSpPr>
          <p:spPr bwMode="auto">
            <a:xfrm>
              <a:off x="1223628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0" name="Ellipse 179"/>
            <p:cNvSpPr/>
            <p:nvPr/>
          </p:nvSpPr>
          <p:spPr bwMode="auto">
            <a:xfrm>
              <a:off x="1223628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1" name="Ellipse 180"/>
            <p:cNvSpPr/>
            <p:nvPr/>
          </p:nvSpPr>
          <p:spPr bwMode="auto">
            <a:xfrm>
              <a:off x="1223628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2" name="Ellipse 181"/>
            <p:cNvSpPr/>
            <p:nvPr/>
          </p:nvSpPr>
          <p:spPr bwMode="auto">
            <a:xfrm>
              <a:off x="1223628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6" name="Ellipse 185"/>
            <p:cNvSpPr/>
            <p:nvPr/>
          </p:nvSpPr>
          <p:spPr bwMode="auto">
            <a:xfrm>
              <a:off x="1223628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7" name="Ellipse 186"/>
            <p:cNvSpPr/>
            <p:nvPr/>
          </p:nvSpPr>
          <p:spPr bwMode="auto">
            <a:xfrm>
              <a:off x="1223628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8" name="Ellipse 187"/>
            <p:cNvSpPr/>
            <p:nvPr/>
          </p:nvSpPr>
          <p:spPr bwMode="auto">
            <a:xfrm>
              <a:off x="1223628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9" name="Ellipse 188"/>
            <p:cNvSpPr/>
            <p:nvPr/>
          </p:nvSpPr>
          <p:spPr bwMode="auto">
            <a:xfrm>
              <a:off x="1223628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0" name="Ellipse 189"/>
            <p:cNvSpPr/>
            <p:nvPr/>
          </p:nvSpPr>
          <p:spPr bwMode="auto">
            <a:xfrm>
              <a:off x="1223628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1" name="Ellipse 190"/>
            <p:cNvSpPr/>
            <p:nvPr/>
          </p:nvSpPr>
          <p:spPr bwMode="auto">
            <a:xfrm>
              <a:off x="5760132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2" name="Ellipse 191"/>
            <p:cNvSpPr/>
            <p:nvPr/>
          </p:nvSpPr>
          <p:spPr bwMode="auto">
            <a:xfrm>
              <a:off x="5760132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3" name="Ellipse 192"/>
            <p:cNvSpPr/>
            <p:nvPr/>
          </p:nvSpPr>
          <p:spPr bwMode="auto">
            <a:xfrm>
              <a:off x="5760132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4" name="Ellipse 193"/>
            <p:cNvSpPr/>
            <p:nvPr/>
          </p:nvSpPr>
          <p:spPr bwMode="auto">
            <a:xfrm>
              <a:off x="5760132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5" name="Ellipse 194"/>
            <p:cNvSpPr/>
            <p:nvPr/>
          </p:nvSpPr>
          <p:spPr bwMode="auto">
            <a:xfrm>
              <a:off x="5760132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9" name="Ellipse 198"/>
            <p:cNvSpPr/>
            <p:nvPr/>
          </p:nvSpPr>
          <p:spPr bwMode="auto">
            <a:xfrm>
              <a:off x="5760132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00" name="Ellipse 199"/>
            <p:cNvSpPr/>
            <p:nvPr/>
          </p:nvSpPr>
          <p:spPr bwMode="auto">
            <a:xfrm>
              <a:off x="5760132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01" name="Ellipse 200"/>
            <p:cNvSpPr/>
            <p:nvPr/>
          </p:nvSpPr>
          <p:spPr bwMode="auto">
            <a:xfrm>
              <a:off x="5760132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02" name="Ellipse 201"/>
            <p:cNvSpPr/>
            <p:nvPr/>
          </p:nvSpPr>
          <p:spPr bwMode="auto">
            <a:xfrm>
              <a:off x="5760132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211" name="Gerade Verbindung mit Pfeil 210"/>
            <p:cNvCxnSpPr/>
            <p:nvPr/>
          </p:nvCxnSpPr>
          <p:spPr bwMode="auto">
            <a:xfrm flipV="1">
              <a:off x="194370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2" name="Gerade Verbindung mit Pfeil 211"/>
            <p:cNvCxnSpPr/>
            <p:nvPr/>
          </p:nvCxnSpPr>
          <p:spPr bwMode="auto">
            <a:xfrm>
              <a:off x="1943708" y="393305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3" name="Gerade Verbindung mit Pfeil 212"/>
            <p:cNvCxnSpPr/>
            <p:nvPr/>
          </p:nvCxnSpPr>
          <p:spPr bwMode="auto">
            <a:xfrm>
              <a:off x="194370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4" name="Gerade Verbindung mit Pfeil 213"/>
            <p:cNvCxnSpPr/>
            <p:nvPr/>
          </p:nvCxnSpPr>
          <p:spPr bwMode="auto">
            <a:xfrm>
              <a:off x="428396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5" name="Gerade Verbindung mit Pfeil 214"/>
            <p:cNvCxnSpPr/>
            <p:nvPr/>
          </p:nvCxnSpPr>
          <p:spPr bwMode="auto">
            <a:xfrm>
              <a:off x="4283968" y="394620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6" name="Gerade Verbindung mit Pfeil 215"/>
            <p:cNvCxnSpPr/>
            <p:nvPr/>
          </p:nvCxnSpPr>
          <p:spPr bwMode="auto">
            <a:xfrm flipV="1">
              <a:off x="428396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27" name="Gruppieren 161"/>
          <p:cNvGrpSpPr/>
          <p:nvPr/>
        </p:nvGrpSpPr>
        <p:grpSpPr>
          <a:xfrm>
            <a:off x="4535996" y="4697851"/>
            <a:ext cx="1193569" cy="1355409"/>
            <a:chOff x="1223628" y="1664804"/>
            <a:chExt cx="4654448" cy="4619939"/>
          </a:xfrm>
        </p:grpSpPr>
        <p:sp>
          <p:nvSpPr>
            <p:cNvPr id="229" name="Ellipse 228"/>
            <p:cNvSpPr/>
            <p:nvPr/>
          </p:nvSpPr>
          <p:spPr bwMode="auto">
            <a:xfrm>
              <a:off x="3491880" y="3478154"/>
              <a:ext cx="117944" cy="119439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0" name="Ellipse 229"/>
            <p:cNvSpPr/>
            <p:nvPr/>
          </p:nvSpPr>
          <p:spPr bwMode="auto">
            <a:xfrm>
              <a:off x="3491880" y="3874198"/>
              <a:ext cx="117944" cy="119439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1" name="Ellipse 230"/>
            <p:cNvSpPr/>
            <p:nvPr/>
          </p:nvSpPr>
          <p:spPr bwMode="auto">
            <a:xfrm>
              <a:off x="3491880" y="4281669"/>
              <a:ext cx="117944" cy="119439"/>
            </a:xfrm>
            <a:prstGeom prst="ellipse">
              <a:avLst/>
            </a:prstGeom>
            <a:solidFill>
              <a:srgbClr val="FF99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2" name="Ellipse 231"/>
            <p:cNvSpPr/>
            <p:nvPr/>
          </p:nvSpPr>
          <p:spPr bwMode="auto">
            <a:xfrm>
              <a:off x="3491880" y="1664804"/>
              <a:ext cx="117944" cy="119439"/>
            </a:xfrm>
            <a:prstGeom prst="ellipse">
              <a:avLst/>
            </a:prstGeom>
            <a:solidFill>
              <a:srgbClr val="321AE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3" name="Ellipse 232"/>
            <p:cNvSpPr/>
            <p:nvPr/>
          </p:nvSpPr>
          <p:spPr bwMode="auto">
            <a:xfrm>
              <a:off x="3491880" y="2060848"/>
              <a:ext cx="117944" cy="119439"/>
            </a:xfrm>
            <a:prstGeom prst="ellipse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4" name="Ellipse 233"/>
            <p:cNvSpPr/>
            <p:nvPr/>
          </p:nvSpPr>
          <p:spPr bwMode="auto">
            <a:xfrm>
              <a:off x="3491880" y="2468319"/>
              <a:ext cx="117944" cy="119439"/>
            </a:xfrm>
            <a:prstGeom prst="ellipse">
              <a:avLst/>
            </a:prstGeom>
            <a:solidFill>
              <a:srgbClr val="00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5" name="Ellipse 234"/>
            <p:cNvSpPr/>
            <p:nvPr/>
          </p:nvSpPr>
          <p:spPr bwMode="auto">
            <a:xfrm>
              <a:off x="3491880" y="5361789"/>
              <a:ext cx="117944" cy="119439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6" name="Ellipse 235"/>
            <p:cNvSpPr/>
            <p:nvPr/>
          </p:nvSpPr>
          <p:spPr bwMode="auto">
            <a:xfrm>
              <a:off x="3491880" y="5757833"/>
              <a:ext cx="117944" cy="11943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7" name="Ellipse 236"/>
            <p:cNvSpPr/>
            <p:nvPr/>
          </p:nvSpPr>
          <p:spPr bwMode="auto">
            <a:xfrm>
              <a:off x="3491880" y="6165304"/>
              <a:ext cx="117944" cy="119439"/>
            </a:xfrm>
            <a:prstGeom prst="ellipse">
              <a:avLst/>
            </a:prstGeom>
            <a:solidFill>
              <a:srgbClr val="F85EC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8" name="Ellipse 237"/>
            <p:cNvSpPr/>
            <p:nvPr/>
          </p:nvSpPr>
          <p:spPr bwMode="auto">
            <a:xfrm>
              <a:off x="1223628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9" name="Ellipse 238"/>
            <p:cNvSpPr/>
            <p:nvPr/>
          </p:nvSpPr>
          <p:spPr bwMode="auto">
            <a:xfrm>
              <a:off x="1223628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0" name="Ellipse 239"/>
            <p:cNvSpPr/>
            <p:nvPr/>
          </p:nvSpPr>
          <p:spPr bwMode="auto">
            <a:xfrm>
              <a:off x="1223628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1" name="Ellipse 240"/>
            <p:cNvSpPr/>
            <p:nvPr/>
          </p:nvSpPr>
          <p:spPr bwMode="auto">
            <a:xfrm>
              <a:off x="1223628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2" name="Ellipse 241"/>
            <p:cNvSpPr/>
            <p:nvPr/>
          </p:nvSpPr>
          <p:spPr bwMode="auto">
            <a:xfrm>
              <a:off x="1223628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3" name="Ellipse 242"/>
            <p:cNvSpPr/>
            <p:nvPr/>
          </p:nvSpPr>
          <p:spPr bwMode="auto">
            <a:xfrm>
              <a:off x="1223628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4" name="Ellipse 243"/>
            <p:cNvSpPr/>
            <p:nvPr/>
          </p:nvSpPr>
          <p:spPr bwMode="auto">
            <a:xfrm>
              <a:off x="1223628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5" name="Ellipse 244"/>
            <p:cNvSpPr/>
            <p:nvPr/>
          </p:nvSpPr>
          <p:spPr bwMode="auto">
            <a:xfrm>
              <a:off x="1223628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6" name="Ellipse 245"/>
            <p:cNvSpPr/>
            <p:nvPr/>
          </p:nvSpPr>
          <p:spPr bwMode="auto">
            <a:xfrm>
              <a:off x="1223628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7" name="Ellipse 246"/>
            <p:cNvSpPr/>
            <p:nvPr/>
          </p:nvSpPr>
          <p:spPr bwMode="auto">
            <a:xfrm>
              <a:off x="5760132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8" name="Ellipse 247"/>
            <p:cNvSpPr/>
            <p:nvPr/>
          </p:nvSpPr>
          <p:spPr bwMode="auto">
            <a:xfrm>
              <a:off x="5760132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9" name="Ellipse 248"/>
            <p:cNvSpPr/>
            <p:nvPr/>
          </p:nvSpPr>
          <p:spPr bwMode="auto">
            <a:xfrm>
              <a:off x="5760132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50" name="Ellipse 249"/>
            <p:cNvSpPr/>
            <p:nvPr/>
          </p:nvSpPr>
          <p:spPr bwMode="auto">
            <a:xfrm>
              <a:off x="5760132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51" name="Ellipse 250"/>
            <p:cNvSpPr/>
            <p:nvPr/>
          </p:nvSpPr>
          <p:spPr bwMode="auto">
            <a:xfrm>
              <a:off x="5760132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52" name="Ellipse 251"/>
            <p:cNvSpPr/>
            <p:nvPr/>
          </p:nvSpPr>
          <p:spPr bwMode="auto">
            <a:xfrm>
              <a:off x="5760132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53" name="Ellipse 252"/>
            <p:cNvSpPr/>
            <p:nvPr/>
          </p:nvSpPr>
          <p:spPr bwMode="auto">
            <a:xfrm>
              <a:off x="5760132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54" name="Ellipse 253"/>
            <p:cNvSpPr/>
            <p:nvPr/>
          </p:nvSpPr>
          <p:spPr bwMode="auto">
            <a:xfrm>
              <a:off x="5760132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55" name="Ellipse 254"/>
            <p:cNvSpPr/>
            <p:nvPr/>
          </p:nvSpPr>
          <p:spPr bwMode="auto">
            <a:xfrm>
              <a:off x="5760132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261" name="Gerade Verbindung mit Pfeil 260"/>
            <p:cNvCxnSpPr/>
            <p:nvPr/>
          </p:nvCxnSpPr>
          <p:spPr bwMode="auto">
            <a:xfrm flipV="1">
              <a:off x="194370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2" name="Gerade Verbindung mit Pfeil 261"/>
            <p:cNvCxnSpPr/>
            <p:nvPr/>
          </p:nvCxnSpPr>
          <p:spPr bwMode="auto">
            <a:xfrm>
              <a:off x="1943708" y="393305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3" name="Gerade Verbindung mit Pfeil 262"/>
            <p:cNvCxnSpPr/>
            <p:nvPr/>
          </p:nvCxnSpPr>
          <p:spPr bwMode="auto">
            <a:xfrm>
              <a:off x="194370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4" name="Gerade Verbindung mit Pfeil 263"/>
            <p:cNvCxnSpPr/>
            <p:nvPr/>
          </p:nvCxnSpPr>
          <p:spPr bwMode="auto">
            <a:xfrm>
              <a:off x="428396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5" name="Gerade Verbindung mit Pfeil 264"/>
            <p:cNvCxnSpPr/>
            <p:nvPr/>
          </p:nvCxnSpPr>
          <p:spPr bwMode="auto">
            <a:xfrm>
              <a:off x="4283968" y="394620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6" name="Gerade Verbindung mit Pfeil 265"/>
            <p:cNvCxnSpPr/>
            <p:nvPr/>
          </p:nvCxnSpPr>
          <p:spPr bwMode="auto">
            <a:xfrm flipV="1">
              <a:off x="428396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67" name="Gruppieren 161"/>
          <p:cNvGrpSpPr/>
          <p:nvPr/>
        </p:nvGrpSpPr>
        <p:grpSpPr>
          <a:xfrm>
            <a:off x="7488324" y="4697851"/>
            <a:ext cx="1193569" cy="1355409"/>
            <a:chOff x="1223628" y="1664804"/>
            <a:chExt cx="4654448" cy="4619939"/>
          </a:xfrm>
        </p:grpSpPr>
        <p:sp>
          <p:nvSpPr>
            <p:cNvPr id="269" name="Ellipse 268"/>
            <p:cNvSpPr/>
            <p:nvPr/>
          </p:nvSpPr>
          <p:spPr bwMode="auto">
            <a:xfrm>
              <a:off x="3491880" y="3478154"/>
              <a:ext cx="117944" cy="119439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0" name="Ellipse 269"/>
            <p:cNvSpPr/>
            <p:nvPr/>
          </p:nvSpPr>
          <p:spPr bwMode="auto">
            <a:xfrm>
              <a:off x="3491880" y="3874198"/>
              <a:ext cx="117944" cy="119439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1" name="Ellipse 270"/>
            <p:cNvSpPr/>
            <p:nvPr/>
          </p:nvSpPr>
          <p:spPr bwMode="auto">
            <a:xfrm>
              <a:off x="3491880" y="4281669"/>
              <a:ext cx="117944" cy="119439"/>
            </a:xfrm>
            <a:prstGeom prst="ellipse">
              <a:avLst/>
            </a:prstGeom>
            <a:solidFill>
              <a:srgbClr val="FF99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2" name="Ellipse 271"/>
            <p:cNvSpPr/>
            <p:nvPr/>
          </p:nvSpPr>
          <p:spPr bwMode="auto">
            <a:xfrm>
              <a:off x="3491880" y="1664804"/>
              <a:ext cx="117944" cy="119439"/>
            </a:xfrm>
            <a:prstGeom prst="ellipse">
              <a:avLst/>
            </a:prstGeom>
            <a:solidFill>
              <a:srgbClr val="321AE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3" name="Ellipse 272"/>
            <p:cNvSpPr/>
            <p:nvPr/>
          </p:nvSpPr>
          <p:spPr bwMode="auto">
            <a:xfrm>
              <a:off x="3491880" y="2060848"/>
              <a:ext cx="117944" cy="119439"/>
            </a:xfrm>
            <a:prstGeom prst="ellipse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4" name="Ellipse 273"/>
            <p:cNvSpPr/>
            <p:nvPr/>
          </p:nvSpPr>
          <p:spPr bwMode="auto">
            <a:xfrm>
              <a:off x="3491880" y="2468319"/>
              <a:ext cx="117944" cy="119439"/>
            </a:xfrm>
            <a:prstGeom prst="ellipse">
              <a:avLst/>
            </a:prstGeom>
            <a:solidFill>
              <a:srgbClr val="00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5" name="Ellipse 274"/>
            <p:cNvSpPr/>
            <p:nvPr/>
          </p:nvSpPr>
          <p:spPr bwMode="auto">
            <a:xfrm>
              <a:off x="3491880" y="5361789"/>
              <a:ext cx="117944" cy="119439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8" name="Ellipse 277"/>
            <p:cNvSpPr/>
            <p:nvPr/>
          </p:nvSpPr>
          <p:spPr bwMode="auto">
            <a:xfrm>
              <a:off x="3491880" y="5757833"/>
              <a:ext cx="117944" cy="11943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9" name="Ellipse 278"/>
            <p:cNvSpPr/>
            <p:nvPr/>
          </p:nvSpPr>
          <p:spPr bwMode="auto">
            <a:xfrm>
              <a:off x="3491880" y="6165304"/>
              <a:ext cx="117944" cy="119439"/>
            </a:xfrm>
            <a:prstGeom prst="ellipse">
              <a:avLst/>
            </a:prstGeom>
            <a:solidFill>
              <a:srgbClr val="F85EC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0" name="Ellipse 279"/>
            <p:cNvSpPr/>
            <p:nvPr/>
          </p:nvSpPr>
          <p:spPr bwMode="auto">
            <a:xfrm>
              <a:off x="1223628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1" name="Ellipse 280"/>
            <p:cNvSpPr/>
            <p:nvPr/>
          </p:nvSpPr>
          <p:spPr bwMode="auto">
            <a:xfrm>
              <a:off x="1223628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2" name="Ellipse 281"/>
            <p:cNvSpPr/>
            <p:nvPr/>
          </p:nvSpPr>
          <p:spPr bwMode="auto">
            <a:xfrm>
              <a:off x="1223628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3" name="Ellipse 282"/>
            <p:cNvSpPr/>
            <p:nvPr/>
          </p:nvSpPr>
          <p:spPr bwMode="auto">
            <a:xfrm>
              <a:off x="1223628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4" name="Ellipse 283"/>
            <p:cNvSpPr/>
            <p:nvPr/>
          </p:nvSpPr>
          <p:spPr bwMode="auto">
            <a:xfrm>
              <a:off x="1223628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5" name="Ellipse 284"/>
            <p:cNvSpPr/>
            <p:nvPr/>
          </p:nvSpPr>
          <p:spPr bwMode="auto">
            <a:xfrm>
              <a:off x="1223628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6" name="Ellipse 285"/>
            <p:cNvSpPr/>
            <p:nvPr/>
          </p:nvSpPr>
          <p:spPr bwMode="auto">
            <a:xfrm>
              <a:off x="1223628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5" name="Ellipse 304"/>
            <p:cNvSpPr/>
            <p:nvPr/>
          </p:nvSpPr>
          <p:spPr bwMode="auto">
            <a:xfrm>
              <a:off x="1223628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6" name="Ellipse 305"/>
            <p:cNvSpPr/>
            <p:nvPr/>
          </p:nvSpPr>
          <p:spPr bwMode="auto">
            <a:xfrm>
              <a:off x="1223628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7" name="Ellipse 306"/>
            <p:cNvSpPr/>
            <p:nvPr/>
          </p:nvSpPr>
          <p:spPr bwMode="auto">
            <a:xfrm>
              <a:off x="5760132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8" name="Ellipse 307"/>
            <p:cNvSpPr/>
            <p:nvPr/>
          </p:nvSpPr>
          <p:spPr bwMode="auto">
            <a:xfrm>
              <a:off x="5760132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9" name="Ellipse 308"/>
            <p:cNvSpPr/>
            <p:nvPr/>
          </p:nvSpPr>
          <p:spPr bwMode="auto">
            <a:xfrm>
              <a:off x="5760132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29" name="Ellipse 328"/>
            <p:cNvSpPr/>
            <p:nvPr/>
          </p:nvSpPr>
          <p:spPr bwMode="auto">
            <a:xfrm>
              <a:off x="5760132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0" name="Ellipse 329"/>
            <p:cNvSpPr/>
            <p:nvPr/>
          </p:nvSpPr>
          <p:spPr bwMode="auto">
            <a:xfrm>
              <a:off x="5760132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1" name="Ellipse 330"/>
            <p:cNvSpPr/>
            <p:nvPr/>
          </p:nvSpPr>
          <p:spPr bwMode="auto">
            <a:xfrm>
              <a:off x="5760132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2" name="Ellipse 331"/>
            <p:cNvSpPr/>
            <p:nvPr/>
          </p:nvSpPr>
          <p:spPr bwMode="auto">
            <a:xfrm>
              <a:off x="5760132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3" name="Ellipse 332"/>
            <p:cNvSpPr/>
            <p:nvPr/>
          </p:nvSpPr>
          <p:spPr bwMode="auto">
            <a:xfrm>
              <a:off x="5760132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4" name="Ellipse 333"/>
            <p:cNvSpPr/>
            <p:nvPr/>
          </p:nvSpPr>
          <p:spPr bwMode="auto">
            <a:xfrm>
              <a:off x="5760132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340" name="Gerade Verbindung mit Pfeil 339"/>
            <p:cNvCxnSpPr/>
            <p:nvPr/>
          </p:nvCxnSpPr>
          <p:spPr bwMode="auto">
            <a:xfrm flipV="1">
              <a:off x="194370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1" name="Gerade Verbindung mit Pfeil 340"/>
            <p:cNvCxnSpPr/>
            <p:nvPr/>
          </p:nvCxnSpPr>
          <p:spPr bwMode="auto">
            <a:xfrm>
              <a:off x="1943708" y="393305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2" name="Gerade Verbindung mit Pfeil 341"/>
            <p:cNvCxnSpPr/>
            <p:nvPr/>
          </p:nvCxnSpPr>
          <p:spPr bwMode="auto">
            <a:xfrm>
              <a:off x="194370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3" name="Gerade Verbindung mit Pfeil 342"/>
            <p:cNvCxnSpPr/>
            <p:nvPr/>
          </p:nvCxnSpPr>
          <p:spPr bwMode="auto">
            <a:xfrm>
              <a:off x="428396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4" name="Gerade Verbindung mit Pfeil 343"/>
            <p:cNvCxnSpPr/>
            <p:nvPr/>
          </p:nvCxnSpPr>
          <p:spPr bwMode="auto">
            <a:xfrm>
              <a:off x="4283968" y="394620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5" name="Gerade Verbindung mit Pfeil 344"/>
            <p:cNvCxnSpPr/>
            <p:nvPr/>
          </p:nvCxnSpPr>
          <p:spPr bwMode="auto">
            <a:xfrm flipV="1">
              <a:off x="428396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46" name="Gruppieren 345"/>
          <p:cNvGrpSpPr/>
          <p:nvPr/>
        </p:nvGrpSpPr>
        <p:grpSpPr>
          <a:xfrm>
            <a:off x="360131" y="4953027"/>
            <a:ext cx="791489" cy="840182"/>
            <a:chOff x="6798462" y="1831459"/>
            <a:chExt cx="1373938" cy="1309509"/>
          </a:xfrm>
        </p:grpSpPr>
        <p:sp>
          <p:nvSpPr>
            <p:cNvPr id="347" name="Ellipse 346"/>
            <p:cNvSpPr/>
            <p:nvPr/>
          </p:nvSpPr>
          <p:spPr bwMode="auto">
            <a:xfrm>
              <a:off x="6798462" y="1884908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48" name="Ellipse 347"/>
            <p:cNvSpPr/>
            <p:nvPr/>
          </p:nvSpPr>
          <p:spPr bwMode="auto">
            <a:xfrm>
              <a:off x="6798462" y="2429163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49" name="Ellipse 348"/>
            <p:cNvSpPr/>
            <p:nvPr/>
          </p:nvSpPr>
          <p:spPr bwMode="auto">
            <a:xfrm>
              <a:off x="6798462" y="2998863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350" name="Gerade Verbindung 349"/>
            <p:cNvCxnSpPr>
              <a:stCxn id="351" idx="2"/>
              <a:endCxn id="347" idx="6"/>
            </p:cNvCxnSpPr>
            <p:nvPr/>
          </p:nvCxnSpPr>
          <p:spPr bwMode="auto">
            <a:xfrm flipH="1">
              <a:off x="6883383" y="1929237"/>
              <a:ext cx="1204096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1" name="Ellipse 350"/>
            <p:cNvSpPr/>
            <p:nvPr/>
          </p:nvSpPr>
          <p:spPr bwMode="auto">
            <a:xfrm>
              <a:off x="8087479" y="1884908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52" name="Ellipse 351"/>
            <p:cNvSpPr/>
            <p:nvPr/>
          </p:nvSpPr>
          <p:spPr bwMode="auto">
            <a:xfrm>
              <a:off x="8068707" y="2429163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53" name="Ellipse 352"/>
            <p:cNvSpPr/>
            <p:nvPr/>
          </p:nvSpPr>
          <p:spPr bwMode="auto">
            <a:xfrm>
              <a:off x="8068707" y="2998863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354" name="Gerade Verbindung 353"/>
            <p:cNvCxnSpPr>
              <a:stCxn id="352" idx="2"/>
              <a:endCxn id="347" idx="6"/>
            </p:cNvCxnSpPr>
            <p:nvPr/>
          </p:nvCxnSpPr>
          <p:spPr bwMode="auto">
            <a:xfrm flipH="1" flipV="1">
              <a:off x="6883383" y="1929237"/>
              <a:ext cx="1185323" cy="544254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5" name="Bogen 354"/>
            <p:cNvSpPr/>
            <p:nvPr/>
          </p:nvSpPr>
          <p:spPr bwMode="auto">
            <a:xfrm>
              <a:off x="6843158" y="1831459"/>
              <a:ext cx="1303319" cy="293971"/>
            </a:xfrm>
            <a:prstGeom prst="arc">
              <a:avLst>
                <a:gd name="adj1" fmla="val 11083433"/>
                <a:gd name="adj2" fmla="val 21261944"/>
              </a:avLst>
            </a:prstGeom>
            <a:noFill/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356" name="Gerade Verbindung 355"/>
            <p:cNvCxnSpPr>
              <a:stCxn id="351" idx="2"/>
              <a:endCxn id="348" idx="6"/>
            </p:cNvCxnSpPr>
            <p:nvPr/>
          </p:nvCxnSpPr>
          <p:spPr bwMode="auto">
            <a:xfrm flipH="1">
              <a:off x="6883383" y="1929237"/>
              <a:ext cx="1204096" cy="544254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7" name="Gerade Verbindung 356"/>
            <p:cNvCxnSpPr>
              <a:stCxn id="352" idx="2"/>
              <a:endCxn id="348" idx="6"/>
            </p:cNvCxnSpPr>
            <p:nvPr/>
          </p:nvCxnSpPr>
          <p:spPr bwMode="auto">
            <a:xfrm flipH="1">
              <a:off x="6883383" y="2473491"/>
              <a:ext cx="1185323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8" name="Gerade Verbindung 357"/>
            <p:cNvCxnSpPr>
              <a:stCxn id="353" idx="2"/>
              <a:endCxn id="348" idx="6"/>
            </p:cNvCxnSpPr>
            <p:nvPr/>
          </p:nvCxnSpPr>
          <p:spPr bwMode="auto">
            <a:xfrm flipH="1" flipV="1">
              <a:off x="6883383" y="2473491"/>
              <a:ext cx="1185323" cy="5697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9" name="Gerade Verbindung 358"/>
            <p:cNvCxnSpPr>
              <a:stCxn id="353" idx="2"/>
              <a:endCxn id="349" idx="6"/>
            </p:cNvCxnSpPr>
            <p:nvPr/>
          </p:nvCxnSpPr>
          <p:spPr bwMode="auto">
            <a:xfrm flipH="1">
              <a:off x="6883383" y="3043191"/>
              <a:ext cx="1185323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0" name="Gerade Verbindung 359"/>
            <p:cNvCxnSpPr>
              <a:stCxn id="352" idx="2"/>
              <a:endCxn id="349" idx="6"/>
            </p:cNvCxnSpPr>
            <p:nvPr/>
          </p:nvCxnSpPr>
          <p:spPr bwMode="auto">
            <a:xfrm flipH="1">
              <a:off x="6883383" y="2473491"/>
              <a:ext cx="1185323" cy="5697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1" name="Bogen 360"/>
            <p:cNvSpPr/>
            <p:nvPr/>
          </p:nvSpPr>
          <p:spPr bwMode="auto">
            <a:xfrm flipV="1">
              <a:off x="6850309" y="2846997"/>
              <a:ext cx="1270245" cy="293971"/>
            </a:xfrm>
            <a:prstGeom prst="arc">
              <a:avLst>
                <a:gd name="adj1" fmla="val 11062948"/>
                <a:gd name="adj2" fmla="val 21271548"/>
              </a:avLst>
            </a:prstGeom>
            <a:noFill/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grpSp>
        <p:nvGrpSpPr>
          <p:cNvPr id="389" name="Gruppieren 388"/>
          <p:cNvGrpSpPr/>
          <p:nvPr/>
        </p:nvGrpSpPr>
        <p:grpSpPr>
          <a:xfrm>
            <a:off x="3131840" y="4866834"/>
            <a:ext cx="973349" cy="1058301"/>
            <a:chOff x="887584" y="2757212"/>
            <a:chExt cx="1440160" cy="1607030"/>
          </a:xfrm>
        </p:grpSpPr>
        <p:sp>
          <p:nvSpPr>
            <p:cNvPr id="390" name="Ellipse 389"/>
            <p:cNvSpPr/>
            <p:nvPr/>
          </p:nvSpPr>
          <p:spPr bwMode="auto">
            <a:xfrm>
              <a:off x="887584" y="2757212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91" name="Ellipse 390"/>
            <p:cNvSpPr/>
            <p:nvPr/>
          </p:nvSpPr>
          <p:spPr bwMode="auto">
            <a:xfrm>
              <a:off x="887584" y="34887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92" name="Ellipse 391"/>
            <p:cNvSpPr/>
            <p:nvPr/>
          </p:nvSpPr>
          <p:spPr bwMode="auto">
            <a:xfrm>
              <a:off x="887584" y="4233376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393" name="Gerade Verbindung 392"/>
            <p:cNvCxnSpPr>
              <a:stCxn id="402" idx="2"/>
              <a:endCxn id="390" idx="6"/>
            </p:cNvCxnSpPr>
            <p:nvPr/>
          </p:nvCxnSpPr>
          <p:spPr bwMode="auto">
            <a:xfrm flipH="1" flipV="1">
              <a:off x="1005528" y="2816932"/>
              <a:ext cx="1204272" cy="1487591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4" name="Gerade Verbindung 393"/>
            <p:cNvCxnSpPr>
              <a:stCxn id="402" idx="2"/>
              <a:endCxn id="392" idx="6"/>
            </p:cNvCxnSpPr>
            <p:nvPr/>
          </p:nvCxnSpPr>
          <p:spPr bwMode="auto">
            <a:xfrm flipH="1" flipV="1">
              <a:off x="1005528" y="4293096"/>
              <a:ext cx="1204272" cy="1142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5" name="Gerade Verbindung 394"/>
            <p:cNvCxnSpPr>
              <a:stCxn id="402" idx="2"/>
              <a:endCxn id="391" idx="6"/>
            </p:cNvCxnSpPr>
            <p:nvPr/>
          </p:nvCxnSpPr>
          <p:spPr bwMode="auto">
            <a:xfrm flipH="1" flipV="1">
              <a:off x="1005528" y="3548439"/>
              <a:ext cx="1204272" cy="756084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6" name="Gerade Verbindung 395"/>
            <p:cNvCxnSpPr>
              <a:stCxn id="401" idx="2"/>
              <a:endCxn id="390" idx="6"/>
            </p:cNvCxnSpPr>
            <p:nvPr/>
          </p:nvCxnSpPr>
          <p:spPr bwMode="auto">
            <a:xfrm flipH="1" flipV="1">
              <a:off x="1005528" y="2816932"/>
              <a:ext cx="1204272" cy="742934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7" name="Gerade Verbindung 396"/>
            <p:cNvCxnSpPr>
              <a:stCxn id="401" idx="2"/>
              <a:endCxn id="392" idx="6"/>
            </p:cNvCxnSpPr>
            <p:nvPr/>
          </p:nvCxnSpPr>
          <p:spPr bwMode="auto">
            <a:xfrm flipH="1">
              <a:off x="1005528" y="3559866"/>
              <a:ext cx="1204272" cy="73323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8" name="Gerade Verbindung 397"/>
            <p:cNvCxnSpPr>
              <a:stCxn id="401" idx="2"/>
              <a:endCxn id="391" idx="6"/>
            </p:cNvCxnSpPr>
            <p:nvPr/>
          </p:nvCxnSpPr>
          <p:spPr bwMode="auto">
            <a:xfrm flipH="1" flipV="1">
              <a:off x="1005528" y="3548439"/>
              <a:ext cx="1204272" cy="1142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9" name="Gerade Verbindung 398"/>
            <p:cNvCxnSpPr>
              <a:stCxn id="400" idx="2"/>
              <a:endCxn id="390" idx="6"/>
            </p:cNvCxnSpPr>
            <p:nvPr/>
          </p:nvCxnSpPr>
          <p:spPr bwMode="auto">
            <a:xfrm flipH="1" flipV="1">
              <a:off x="1005528" y="2816932"/>
              <a:ext cx="1204272" cy="1142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0" name="Ellipse 399"/>
            <p:cNvSpPr/>
            <p:nvPr/>
          </p:nvSpPr>
          <p:spPr bwMode="auto">
            <a:xfrm>
              <a:off x="2209800" y="2768639"/>
              <a:ext cx="117944" cy="11943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01" name="Ellipse 400"/>
            <p:cNvSpPr/>
            <p:nvPr/>
          </p:nvSpPr>
          <p:spPr bwMode="auto">
            <a:xfrm>
              <a:off x="2209800" y="3500146"/>
              <a:ext cx="117944" cy="11943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02" name="Ellipse 401"/>
            <p:cNvSpPr/>
            <p:nvPr/>
          </p:nvSpPr>
          <p:spPr bwMode="auto">
            <a:xfrm>
              <a:off x="2209800" y="4244803"/>
              <a:ext cx="117944" cy="119439"/>
            </a:xfrm>
            <a:prstGeom prst="ellipse">
              <a:avLst/>
            </a:prstGeom>
            <a:solidFill>
              <a:srgbClr val="321AE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403" name="Gerade Verbindung 402"/>
            <p:cNvCxnSpPr>
              <a:stCxn id="400" idx="2"/>
              <a:endCxn id="391" idx="6"/>
            </p:cNvCxnSpPr>
            <p:nvPr/>
          </p:nvCxnSpPr>
          <p:spPr bwMode="auto">
            <a:xfrm flipH="1">
              <a:off x="1005528" y="2828359"/>
              <a:ext cx="1204272" cy="72008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4" name="Gerade Verbindung 403"/>
            <p:cNvCxnSpPr>
              <a:stCxn id="400" idx="2"/>
              <a:endCxn id="392" idx="6"/>
            </p:cNvCxnSpPr>
            <p:nvPr/>
          </p:nvCxnSpPr>
          <p:spPr bwMode="auto">
            <a:xfrm flipH="1">
              <a:off x="1005528" y="2828359"/>
              <a:ext cx="1204272" cy="146473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5" name="Gruppieren 404"/>
          <p:cNvGrpSpPr/>
          <p:nvPr/>
        </p:nvGrpSpPr>
        <p:grpSpPr>
          <a:xfrm>
            <a:off x="6192180" y="4878700"/>
            <a:ext cx="874028" cy="1044116"/>
            <a:chOff x="6542288" y="3176972"/>
            <a:chExt cx="1450092" cy="1607030"/>
          </a:xfrm>
        </p:grpSpPr>
        <p:sp>
          <p:nvSpPr>
            <p:cNvPr id="406" name="Ellipse 405"/>
            <p:cNvSpPr/>
            <p:nvPr/>
          </p:nvSpPr>
          <p:spPr bwMode="auto">
            <a:xfrm>
              <a:off x="6542288" y="3176972"/>
              <a:ext cx="117944" cy="11943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07" name="Ellipse 406"/>
            <p:cNvSpPr/>
            <p:nvPr/>
          </p:nvSpPr>
          <p:spPr bwMode="auto">
            <a:xfrm>
              <a:off x="6542288" y="3908479"/>
              <a:ext cx="117944" cy="11943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08" name="Ellipse 407"/>
            <p:cNvSpPr/>
            <p:nvPr/>
          </p:nvSpPr>
          <p:spPr bwMode="auto">
            <a:xfrm>
              <a:off x="6542288" y="4653136"/>
              <a:ext cx="117944" cy="119439"/>
            </a:xfrm>
            <a:prstGeom prst="ellipse">
              <a:avLst/>
            </a:prstGeom>
            <a:solidFill>
              <a:srgbClr val="321AE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09" name="Ellipse 408"/>
            <p:cNvSpPr/>
            <p:nvPr/>
          </p:nvSpPr>
          <p:spPr bwMode="auto">
            <a:xfrm>
              <a:off x="7874436" y="318839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10" name="Ellipse 409"/>
            <p:cNvSpPr/>
            <p:nvPr/>
          </p:nvSpPr>
          <p:spPr bwMode="auto">
            <a:xfrm>
              <a:off x="7874436" y="3919906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11" name="Ellipse 410"/>
            <p:cNvSpPr/>
            <p:nvPr/>
          </p:nvSpPr>
          <p:spPr bwMode="auto">
            <a:xfrm>
              <a:off x="7874436" y="466456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412" name="Gerade Verbindung 411"/>
            <p:cNvCxnSpPr>
              <a:stCxn id="408" idx="6"/>
              <a:endCxn id="409" idx="2"/>
            </p:cNvCxnSpPr>
            <p:nvPr/>
          </p:nvCxnSpPr>
          <p:spPr bwMode="auto">
            <a:xfrm flipV="1">
              <a:off x="6660232" y="3248119"/>
              <a:ext cx="1214204" cy="146473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3" name="Gerade Verbindung 412"/>
            <p:cNvCxnSpPr>
              <a:stCxn id="408" idx="6"/>
              <a:endCxn id="411" idx="2"/>
            </p:cNvCxnSpPr>
            <p:nvPr/>
          </p:nvCxnSpPr>
          <p:spPr bwMode="auto">
            <a:xfrm>
              <a:off x="6660232" y="4712856"/>
              <a:ext cx="1214204" cy="1142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4" name="Gerade Verbindung 413"/>
            <p:cNvCxnSpPr>
              <a:stCxn id="408" idx="6"/>
              <a:endCxn id="410" idx="2"/>
            </p:cNvCxnSpPr>
            <p:nvPr/>
          </p:nvCxnSpPr>
          <p:spPr bwMode="auto">
            <a:xfrm flipV="1">
              <a:off x="6660232" y="3979626"/>
              <a:ext cx="1214204" cy="73323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5" name="Gerade Verbindung 414"/>
            <p:cNvCxnSpPr>
              <a:stCxn id="407" idx="6"/>
              <a:endCxn id="409" idx="2"/>
            </p:cNvCxnSpPr>
            <p:nvPr/>
          </p:nvCxnSpPr>
          <p:spPr bwMode="auto">
            <a:xfrm flipV="1">
              <a:off x="6660232" y="3248119"/>
              <a:ext cx="1214204" cy="72008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6" name="Gerade Verbindung 415"/>
            <p:cNvCxnSpPr>
              <a:stCxn id="407" idx="6"/>
              <a:endCxn id="411" idx="2"/>
            </p:cNvCxnSpPr>
            <p:nvPr/>
          </p:nvCxnSpPr>
          <p:spPr bwMode="auto">
            <a:xfrm>
              <a:off x="6660232" y="3968199"/>
              <a:ext cx="1214204" cy="756084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7" name="Gerade Verbindung 416"/>
            <p:cNvCxnSpPr>
              <a:stCxn id="407" idx="6"/>
              <a:endCxn id="410" idx="2"/>
            </p:cNvCxnSpPr>
            <p:nvPr/>
          </p:nvCxnSpPr>
          <p:spPr bwMode="auto">
            <a:xfrm>
              <a:off x="6660232" y="3968199"/>
              <a:ext cx="1214204" cy="1142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8" name="Gerade Verbindung 417"/>
            <p:cNvCxnSpPr>
              <a:stCxn id="406" idx="6"/>
              <a:endCxn id="409" idx="2"/>
            </p:cNvCxnSpPr>
            <p:nvPr/>
          </p:nvCxnSpPr>
          <p:spPr bwMode="auto">
            <a:xfrm>
              <a:off x="6660232" y="3236692"/>
              <a:ext cx="1214204" cy="1142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9" name="Gerade Verbindung 418"/>
            <p:cNvCxnSpPr>
              <a:stCxn id="406" idx="6"/>
              <a:endCxn id="410" idx="2"/>
            </p:cNvCxnSpPr>
            <p:nvPr/>
          </p:nvCxnSpPr>
          <p:spPr bwMode="auto">
            <a:xfrm>
              <a:off x="6660232" y="3236692"/>
              <a:ext cx="1214204" cy="742934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0" name="Gerade Verbindung 419"/>
            <p:cNvCxnSpPr>
              <a:stCxn id="406" idx="6"/>
              <a:endCxn id="411" idx="2"/>
            </p:cNvCxnSpPr>
            <p:nvPr/>
          </p:nvCxnSpPr>
          <p:spPr bwMode="auto">
            <a:xfrm>
              <a:off x="6660232" y="3236692"/>
              <a:ext cx="1214204" cy="1487591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22" name="Wolkenförmige Legende 421"/>
          <p:cNvSpPr/>
          <p:nvPr/>
        </p:nvSpPr>
        <p:spPr bwMode="auto">
          <a:xfrm>
            <a:off x="1953906" y="2096852"/>
            <a:ext cx="3775659" cy="2448272"/>
          </a:xfrm>
          <a:prstGeom prst="cloudCallout">
            <a:avLst>
              <a:gd name="adj1" fmla="val -44574"/>
              <a:gd name="adj2" fmla="val -6636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 n</a:t>
            </a:r>
            <a:r>
              <a:rPr kumimoji="0" lang="de-CH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1/2</a:t>
            </a:r>
            <a:r>
              <a: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supernodes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400" smtClean="0">
                <a:latin typeface="Calibri" pitchFamily="34" charset="0"/>
              </a:rPr>
              <a:t>- degree n</a:t>
            </a:r>
            <a:r>
              <a:rPr lang="de-CH" sz="2400" baseline="30000" smtClean="0">
                <a:latin typeface="Calibri" pitchFamily="34" charset="0"/>
              </a:rPr>
              <a:t>3/2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n mess.</a:t>
            </a:r>
            <a:r>
              <a:rPr kumimoji="0" lang="de-CH" sz="24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between</a:t>
            </a:r>
            <a:endParaRPr lang="de-CH" sz="2400" baseline="0" smtClean="0">
              <a:latin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CH" sz="2400" smtClean="0">
                <a:latin typeface="Calibri" pitchFamily="34" charset="0"/>
              </a:rPr>
              <a:t>  each pair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23" name="Wolkenförmige Legende 422"/>
          <p:cNvSpPr/>
          <p:nvPr/>
        </p:nvSpPr>
        <p:spPr bwMode="auto">
          <a:xfrm>
            <a:off x="1956451" y="2780928"/>
            <a:ext cx="3773114" cy="1764196"/>
          </a:xfrm>
          <a:prstGeom prst="cloudCallout">
            <a:avLst>
              <a:gd name="adj1" fmla="val -40972"/>
              <a:gd name="adj2" fmla="val -6177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 n links between sets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CH" sz="2400" smtClean="0">
                <a:latin typeface="Calibri" pitchFamily="34" charset="0"/>
              </a:rPr>
              <a:t>- each pair can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CH" sz="2400" smtClean="0">
                <a:latin typeface="Calibri" pitchFamily="34" charset="0"/>
              </a:rPr>
              <a:t>  </a:t>
            </a:r>
            <a:r>
              <a: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handle</a:t>
            </a:r>
            <a:r>
              <a:rPr kumimoji="0" lang="de-CH" sz="24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n mess.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" grpId="0" animBg="1"/>
      <p:bldP spid="422" grpId="1" animBg="1"/>
      <p:bldP spid="423" grpId="0" animBg="1"/>
      <p:bldP spid="423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Routing: Unknown Pairs </a:t>
            </a:r>
            <a:endParaRPr lang="en-US">
              <a:latin typeface="Calibri" pitchFamily="34" charset="0"/>
            </a:endParaRPr>
          </a:p>
        </p:txBody>
      </p:sp>
      <p:sp>
        <p:nvSpPr>
          <p:cNvPr id="92" name="Rectangle 3"/>
          <p:cNvSpPr txBox="1">
            <a:spLocks noChangeArrowheads="1"/>
          </p:cNvSpPr>
          <p:nvPr/>
        </p:nvSpPr>
        <p:spPr>
          <a:xfrm>
            <a:off x="215899" y="1141512"/>
            <a:ext cx="8623301" cy="502379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kern="0" smtClean="0">
              <a:latin typeface="Calibri" pitchFamily="34" charset="0"/>
            </a:endParaRPr>
          </a:p>
        </p:txBody>
      </p:sp>
      <p:grpSp>
        <p:nvGrpSpPr>
          <p:cNvPr id="2" name="Gruppieren 161"/>
          <p:cNvGrpSpPr/>
          <p:nvPr/>
        </p:nvGrpSpPr>
        <p:grpSpPr>
          <a:xfrm>
            <a:off x="1547664" y="4689140"/>
            <a:ext cx="1193569" cy="1355409"/>
            <a:chOff x="1223628" y="1664804"/>
            <a:chExt cx="4654448" cy="4619939"/>
          </a:xfrm>
        </p:grpSpPr>
        <p:sp>
          <p:nvSpPr>
            <p:cNvPr id="167" name="Ellipse 166"/>
            <p:cNvSpPr/>
            <p:nvPr/>
          </p:nvSpPr>
          <p:spPr bwMode="auto">
            <a:xfrm>
              <a:off x="3491880" y="3478154"/>
              <a:ext cx="117944" cy="119439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8" name="Ellipse 167"/>
            <p:cNvSpPr/>
            <p:nvPr/>
          </p:nvSpPr>
          <p:spPr bwMode="auto">
            <a:xfrm>
              <a:off x="3491880" y="3874198"/>
              <a:ext cx="117944" cy="119439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9" name="Ellipse 168"/>
            <p:cNvSpPr/>
            <p:nvPr/>
          </p:nvSpPr>
          <p:spPr bwMode="auto">
            <a:xfrm>
              <a:off x="3491880" y="4281669"/>
              <a:ext cx="117944" cy="119439"/>
            </a:xfrm>
            <a:prstGeom prst="ellipse">
              <a:avLst/>
            </a:prstGeom>
            <a:solidFill>
              <a:srgbClr val="FF99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0" name="Ellipse 169"/>
            <p:cNvSpPr/>
            <p:nvPr/>
          </p:nvSpPr>
          <p:spPr bwMode="auto">
            <a:xfrm>
              <a:off x="3491880" y="1664804"/>
              <a:ext cx="117944" cy="119439"/>
            </a:xfrm>
            <a:prstGeom prst="ellipse">
              <a:avLst/>
            </a:prstGeom>
            <a:solidFill>
              <a:srgbClr val="321AE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1" name="Ellipse 170"/>
            <p:cNvSpPr/>
            <p:nvPr/>
          </p:nvSpPr>
          <p:spPr bwMode="auto">
            <a:xfrm>
              <a:off x="3491880" y="2060848"/>
              <a:ext cx="117944" cy="119439"/>
            </a:xfrm>
            <a:prstGeom prst="ellipse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2" name="Ellipse 171"/>
            <p:cNvSpPr/>
            <p:nvPr/>
          </p:nvSpPr>
          <p:spPr bwMode="auto">
            <a:xfrm>
              <a:off x="3491880" y="2468319"/>
              <a:ext cx="117944" cy="119439"/>
            </a:xfrm>
            <a:prstGeom prst="ellipse">
              <a:avLst/>
            </a:prstGeom>
            <a:solidFill>
              <a:srgbClr val="00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6" name="Ellipse 175"/>
            <p:cNvSpPr/>
            <p:nvPr/>
          </p:nvSpPr>
          <p:spPr bwMode="auto">
            <a:xfrm>
              <a:off x="3491880" y="5361789"/>
              <a:ext cx="117944" cy="119439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7" name="Ellipse 176"/>
            <p:cNvSpPr/>
            <p:nvPr/>
          </p:nvSpPr>
          <p:spPr bwMode="auto">
            <a:xfrm>
              <a:off x="3491880" y="5757833"/>
              <a:ext cx="117944" cy="11943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8" name="Ellipse 177"/>
            <p:cNvSpPr/>
            <p:nvPr/>
          </p:nvSpPr>
          <p:spPr bwMode="auto">
            <a:xfrm>
              <a:off x="3491880" y="6165304"/>
              <a:ext cx="117944" cy="119439"/>
            </a:xfrm>
            <a:prstGeom prst="ellipse">
              <a:avLst/>
            </a:prstGeom>
            <a:solidFill>
              <a:srgbClr val="F85EC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9" name="Ellipse 178"/>
            <p:cNvSpPr/>
            <p:nvPr/>
          </p:nvSpPr>
          <p:spPr bwMode="auto">
            <a:xfrm>
              <a:off x="1223628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0" name="Ellipse 179"/>
            <p:cNvSpPr/>
            <p:nvPr/>
          </p:nvSpPr>
          <p:spPr bwMode="auto">
            <a:xfrm>
              <a:off x="1223628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1" name="Ellipse 180"/>
            <p:cNvSpPr/>
            <p:nvPr/>
          </p:nvSpPr>
          <p:spPr bwMode="auto">
            <a:xfrm>
              <a:off x="1223628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2" name="Ellipse 181"/>
            <p:cNvSpPr/>
            <p:nvPr/>
          </p:nvSpPr>
          <p:spPr bwMode="auto">
            <a:xfrm>
              <a:off x="1223628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6" name="Ellipse 185"/>
            <p:cNvSpPr/>
            <p:nvPr/>
          </p:nvSpPr>
          <p:spPr bwMode="auto">
            <a:xfrm>
              <a:off x="1223628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7" name="Ellipse 186"/>
            <p:cNvSpPr/>
            <p:nvPr/>
          </p:nvSpPr>
          <p:spPr bwMode="auto">
            <a:xfrm>
              <a:off x="1223628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8" name="Ellipse 187"/>
            <p:cNvSpPr/>
            <p:nvPr/>
          </p:nvSpPr>
          <p:spPr bwMode="auto">
            <a:xfrm>
              <a:off x="1223628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9" name="Ellipse 188"/>
            <p:cNvSpPr/>
            <p:nvPr/>
          </p:nvSpPr>
          <p:spPr bwMode="auto">
            <a:xfrm>
              <a:off x="1223628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0" name="Ellipse 189"/>
            <p:cNvSpPr/>
            <p:nvPr/>
          </p:nvSpPr>
          <p:spPr bwMode="auto">
            <a:xfrm>
              <a:off x="1223628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1" name="Ellipse 190"/>
            <p:cNvSpPr/>
            <p:nvPr/>
          </p:nvSpPr>
          <p:spPr bwMode="auto">
            <a:xfrm>
              <a:off x="5760132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2" name="Ellipse 191"/>
            <p:cNvSpPr/>
            <p:nvPr/>
          </p:nvSpPr>
          <p:spPr bwMode="auto">
            <a:xfrm>
              <a:off x="5760132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3" name="Ellipse 192"/>
            <p:cNvSpPr/>
            <p:nvPr/>
          </p:nvSpPr>
          <p:spPr bwMode="auto">
            <a:xfrm>
              <a:off x="5760132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4" name="Ellipse 193"/>
            <p:cNvSpPr/>
            <p:nvPr/>
          </p:nvSpPr>
          <p:spPr bwMode="auto">
            <a:xfrm>
              <a:off x="5760132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5" name="Ellipse 194"/>
            <p:cNvSpPr/>
            <p:nvPr/>
          </p:nvSpPr>
          <p:spPr bwMode="auto">
            <a:xfrm>
              <a:off x="5760132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9" name="Ellipse 198"/>
            <p:cNvSpPr/>
            <p:nvPr/>
          </p:nvSpPr>
          <p:spPr bwMode="auto">
            <a:xfrm>
              <a:off x="5760132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00" name="Ellipse 199"/>
            <p:cNvSpPr/>
            <p:nvPr/>
          </p:nvSpPr>
          <p:spPr bwMode="auto">
            <a:xfrm>
              <a:off x="5760132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01" name="Ellipse 200"/>
            <p:cNvSpPr/>
            <p:nvPr/>
          </p:nvSpPr>
          <p:spPr bwMode="auto">
            <a:xfrm>
              <a:off x="5760132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02" name="Ellipse 201"/>
            <p:cNvSpPr/>
            <p:nvPr/>
          </p:nvSpPr>
          <p:spPr bwMode="auto">
            <a:xfrm>
              <a:off x="5760132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211" name="Gerade Verbindung mit Pfeil 210"/>
            <p:cNvCxnSpPr/>
            <p:nvPr/>
          </p:nvCxnSpPr>
          <p:spPr bwMode="auto">
            <a:xfrm flipV="1">
              <a:off x="194370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2" name="Gerade Verbindung mit Pfeil 211"/>
            <p:cNvCxnSpPr/>
            <p:nvPr/>
          </p:nvCxnSpPr>
          <p:spPr bwMode="auto">
            <a:xfrm>
              <a:off x="1943708" y="393305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3" name="Gerade Verbindung mit Pfeil 212"/>
            <p:cNvCxnSpPr/>
            <p:nvPr/>
          </p:nvCxnSpPr>
          <p:spPr bwMode="auto">
            <a:xfrm>
              <a:off x="194370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4" name="Gerade Verbindung mit Pfeil 213"/>
            <p:cNvCxnSpPr/>
            <p:nvPr/>
          </p:nvCxnSpPr>
          <p:spPr bwMode="auto">
            <a:xfrm>
              <a:off x="428396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5" name="Gerade Verbindung mit Pfeil 214"/>
            <p:cNvCxnSpPr/>
            <p:nvPr/>
          </p:nvCxnSpPr>
          <p:spPr bwMode="auto">
            <a:xfrm>
              <a:off x="4283968" y="394620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6" name="Gerade Verbindung mit Pfeil 215"/>
            <p:cNvCxnSpPr/>
            <p:nvPr/>
          </p:nvCxnSpPr>
          <p:spPr bwMode="auto">
            <a:xfrm flipV="1">
              <a:off x="428396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" name="Gruppieren 161"/>
          <p:cNvGrpSpPr/>
          <p:nvPr/>
        </p:nvGrpSpPr>
        <p:grpSpPr>
          <a:xfrm>
            <a:off x="4535996" y="4697851"/>
            <a:ext cx="1193569" cy="1355409"/>
            <a:chOff x="1223628" y="1664804"/>
            <a:chExt cx="4654448" cy="4619939"/>
          </a:xfrm>
        </p:grpSpPr>
        <p:sp>
          <p:nvSpPr>
            <p:cNvPr id="229" name="Ellipse 228"/>
            <p:cNvSpPr/>
            <p:nvPr/>
          </p:nvSpPr>
          <p:spPr bwMode="auto">
            <a:xfrm>
              <a:off x="3491880" y="3478154"/>
              <a:ext cx="117944" cy="119439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0" name="Ellipse 229"/>
            <p:cNvSpPr/>
            <p:nvPr/>
          </p:nvSpPr>
          <p:spPr bwMode="auto">
            <a:xfrm>
              <a:off x="3491880" y="3874198"/>
              <a:ext cx="117944" cy="119439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1" name="Ellipse 230"/>
            <p:cNvSpPr/>
            <p:nvPr/>
          </p:nvSpPr>
          <p:spPr bwMode="auto">
            <a:xfrm>
              <a:off x="3491880" y="4281669"/>
              <a:ext cx="117944" cy="119439"/>
            </a:xfrm>
            <a:prstGeom prst="ellipse">
              <a:avLst/>
            </a:prstGeom>
            <a:solidFill>
              <a:srgbClr val="FF99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2" name="Ellipse 231"/>
            <p:cNvSpPr/>
            <p:nvPr/>
          </p:nvSpPr>
          <p:spPr bwMode="auto">
            <a:xfrm>
              <a:off x="3491880" y="1664804"/>
              <a:ext cx="117944" cy="119439"/>
            </a:xfrm>
            <a:prstGeom prst="ellipse">
              <a:avLst/>
            </a:prstGeom>
            <a:solidFill>
              <a:srgbClr val="321AE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3" name="Ellipse 232"/>
            <p:cNvSpPr/>
            <p:nvPr/>
          </p:nvSpPr>
          <p:spPr bwMode="auto">
            <a:xfrm>
              <a:off x="3491880" y="2060848"/>
              <a:ext cx="117944" cy="119439"/>
            </a:xfrm>
            <a:prstGeom prst="ellipse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4" name="Ellipse 233"/>
            <p:cNvSpPr/>
            <p:nvPr/>
          </p:nvSpPr>
          <p:spPr bwMode="auto">
            <a:xfrm>
              <a:off x="3491880" y="2468319"/>
              <a:ext cx="117944" cy="119439"/>
            </a:xfrm>
            <a:prstGeom prst="ellipse">
              <a:avLst/>
            </a:prstGeom>
            <a:solidFill>
              <a:srgbClr val="00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5" name="Ellipse 234"/>
            <p:cNvSpPr/>
            <p:nvPr/>
          </p:nvSpPr>
          <p:spPr bwMode="auto">
            <a:xfrm>
              <a:off x="3491880" y="5361789"/>
              <a:ext cx="117944" cy="119439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6" name="Ellipse 235"/>
            <p:cNvSpPr/>
            <p:nvPr/>
          </p:nvSpPr>
          <p:spPr bwMode="auto">
            <a:xfrm>
              <a:off x="3491880" y="5757833"/>
              <a:ext cx="117944" cy="11943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7" name="Ellipse 236"/>
            <p:cNvSpPr/>
            <p:nvPr/>
          </p:nvSpPr>
          <p:spPr bwMode="auto">
            <a:xfrm>
              <a:off x="3491880" y="6165304"/>
              <a:ext cx="117944" cy="119439"/>
            </a:xfrm>
            <a:prstGeom prst="ellipse">
              <a:avLst/>
            </a:prstGeom>
            <a:solidFill>
              <a:srgbClr val="F85EC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8" name="Ellipse 237"/>
            <p:cNvSpPr/>
            <p:nvPr/>
          </p:nvSpPr>
          <p:spPr bwMode="auto">
            <a:xfrm>
              <a:off x="1223628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39" name="Ellipse 238"/>
            <p:cNvSpPr/>
            <p:nvPr/>
          </p:nvSpPr>
          <p:spPr bwMode="auto">
            <a:xfrm>
              <a:off x="1223628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0" name="Ellipse 239"/>
            <p:cNvSpPr/>
            <p:nvPr/>
          </p:nvSpPr>
          <p:spPr bwMode="auto">
            <a:xfrm>
              <a:off x="1223628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1" name="Ellipse 240"/>
            <p:cNvSpPr/>
            <p:nvPr/>
          </p:nvSpPr>
          <p:spPr bwMode="auto">
            <a:xfrm>
              <a:off x="1223628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2" name="Ellipse 241"/>
            <p:cNvSpPr/>
            <p:nvPr/>
          </p:nvSpPr>
          <p:spPr bwMode="auto">
            <a:xfrm>
              <a:off x="1223628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3" name="Ellipse 242"/>
            <p:cNvSpPr/>
            <p:nvPr/>
          </p:nvSpPr>
          <p:spPr bwMode="auto">
            <a:xfrm>
              <a:off x="1223628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4" name="Ellipse 243"/>
            <p:cNvSpPr/>
            <p:nvPr/>
          </p:nvSpPr>
          <p:spPr bwMode="auto">
            <a:xfrm>
              <a:off x="1223628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5" name="Ellipse 244"/>
            <p:cNvSpPr/>
            <p:nvPr/>
          </p:nvSpPr>
          <p:spPr bwMode="auto">
            <a:xfrm>
              <a:off x="1223628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6" name="Ellipse 245"/>
            <p:cNvSpPr/>
            <p:nvPr/>
          </p:nvSpPr>
          <p:spPr bwMode="auto">
            <a:xfrm>
              <a:off x="1223628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7" name="Ellipse 246"/>
            <p:cNvSpPr/>
            <p:nvPr/>
          </p:nvSpPr>
          <p:spPr bwMode="auto">
            <a:xfrm>
              <a:off x="5760132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8" name="Ellipse 247"/>
            <p:cNvSpPr/>
            <p:nvPr/>
          </p:nvSpPr>
          <p:spPr bwMode="auto">
            <a:xfrm>
              <a:off x="5760132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9" name="Ellipse 248"/>
            <p:cNvSpPr/>
            <p:nvPr/>
          </p:nvSpPr>
          <p:spPr bwMode="auto">
            <a:xfrm>
              <a:off x="5760132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50" name="Ellipse 249"/>
            <p:cNvSpPr/>
            <p:nvPr/>
          </p:nvSpPr>
          <p:spPr bwMode="auto">
            <a:xfrm>
              <a:off x="5760132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51" name="Ellipse 250"/>
            <p:cNvSpPr/>
            <p:nvPr/>
          </p:nvSpPr>
          <p:spPr bwMode="auto">
            <a:xfrm>
              <a:off x="5760132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52" name="Ellipse 251"/>
            <p:cNvSpPr/>
            <p:nvPr/>
          </p:nvSpPr>
          <p:spPr bwMode="auto">
            <a:xfrm>
              <a:off x="5760132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53" name="Ellipse 252"/>
            <p:cNvSpPr/>
            <p:nvPr/>
          </p:nvSpPr>
          <p:spPr bwMode="auto">
            <a:xfrm>
              <a:off x="5760132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54" name="Ellipse 253"/>
            <p:cNvSpPr/>
            <p:nvPr/>
          </p:nvSpPr>
          <p:spPr bwMode="auto">
            <a:xfrm>
              <a:off x="5760132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55" name="Ellipse 254"/>
            <p:cNvSpPr/>
            <p:nvPr/>
          </p:nvSpPr>
          <p:spPr bwMode="auto">
            <a:xfrm>
              <a:off x="5760132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261" name="Gerade Verbindung mit Pfeil 260"/>
            <p:cNvCxnSpPr/>
            <p:nvPr/>
          </p:nvCxnSpPr>
          <p:spPr bwMode="auto">
            <a:xfrm flipV="1">
              <a:off x="194370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2" name="Gerade Verbindung mit Pfeil 261"/>
            <p:cNvCxnSpPr/>
            <p:nvPr/>
          </p:nvCxnSpPr>
          <p:spPr bwMode="auto">
            <a:xfrm>
              <a:off x="1943708" y="393305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3" name="Gerade Verbindung mit Pfeil 262"/>
            <p:cNvCxnSpPr/>
            <p:nvPr/>
          </p:nvCxnSpPr>
          <p:spPr bwMode="auto">
            <a:xfrm>
              <a:off x="194370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4" name="Gerade Verbindung mit Pfeil 263"/>
            <p:cNvCxnSpPr/>
            <p:nvPr/>
          </p:nvCxnSpPr>
          <p:spPr bwMode="auto">
            <a:xfrm>
              <a:off x="428396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5" name="Gerade Verbindung mit Pfeil 264"/>
            <p:cNvCxnSpPr/>
            <p:nvPr/>
          </p:nvCxnSpPr>
          <p:spPr bwMode="auto">
            <a:xfrm>
              <a:off x="4283968" y="394620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6" name="Gerade Verbindung mit Pfeil 265"/>
            <p:cNvCxnSpPr/>
            <p:nvPr/>
          </p:nvCxnSpPr>
          <p:spPr bwMode="auto">
            <a:xfrm flipV="1">
              <a:off x="428396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" name="Gruppieren 161"/>
          <p:cNvGrpSpPr/>
          <p:nvPr/>
        </p:nvGrpSpPr>
        <p:grpSpPr>
          <a:xfrm>
            <a:off x="7488324" y="4697851"/>
            <a:ext cx="1193569" cy="1355409"/>
            <a:chOff x="1223628" y="1664804"/>
            <a:chExt cx="4654448" cy="4619939"/>
          </a:xfrm>
        </p:grpSpPr>
        <p:sp>
          <p:nvSpPr>
            <p:cNvPr id="269" name="Ellipse 268"/>
            <p:cNvSpPr/>
            <p:nvPr/>
          </p:nvSpPr>
          <p:spPr bwMode="auto">
            <a:xfrm>
              <a:off x="3491880" y="3478154"/>
              <a:ext cx="117944" cy="119439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0" name="Ellipse 269"/>
            <p:cNvSpPr/>
            <p:nvPr/>
          </p:nvSpPr>
          <p:spPr bwMode="auto">
            <a:xfrm>
              <a:off x="3491880" y="3874198"/>
              <a:ext cx="117944" cy="119439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1" name="Ellipse 270"/>
            <p:cNvSpPr/>
            <p:nvPr/>
          </p:nvSpPr>
          <p:spPr bwMode="auto">
            <a:xfrm>
              <a:off x="3491880" y="4281669"/>
              <a:ext cx="117944" cy="119439"/>
            </a:xfrm>
            <a:prstGeom prst="ellipse">
              <a:avLst/>
            </a:prstGeom>
            <a:solidFill>
              <a:srgbClr val="FF99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2" name="Ellipse 271"/>
            <p:cNvSpPr/>
            <p:nvPr/>
          </p:nvSpPr>
          <p:spPr bwMode="auto">
            <a:xfrm>
              <a:off x="3491880" y="1664804"/>
              <a:ext cx="117944" cy="119439"/>
            </a:xfrm>
            <a:prstGeom prst="ellipse">
              <a:avLst/>
            </a:prstGeom>
            <a:solidFill>
              <a:srgbClr val="321AE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3" name="Ellipse 272"/>
            <p:cNvSpPr/>
            <p:nvPr/>
          </p:nvSpPr>
          <p:spPr bwMode="auto">
            <a:xfrm>
              <a:off x="3491880" y="2060848"/>
              <a:ext cx="117944" cy="119439"/>
            </a:xfrm>
            <a:prstGeom prst="ellipse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4" name="Ellipse 273"/>
            <p:cNvSpPr/>
            <p:nvPr/>
          </p:nvSpPr>
          <p:spPr bwMode="auto">
            <a:xfrm>
              <a:off x="3491880" y="2468319"/>
              <a:ext cx="117944" cy="119439"/>
            </a:xfrm>
            <a:prstGeom prst="ellipse">
              <a:avLst/>
            </a:prstGeom>
            <a:solidFill>
              <a:srgbClr val="00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5" name="Ellipse 274"/>
            <p:cNvSpPr/>
            <p:nvPr/>
          </p:nvSpPr>
          <p:spPr bwMode="auto">
            <a:xfrm>
              <a:off x="3491880" y="5361789"/>
              <a:ext cx="117944" cy="119439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8" name="Ellipse 277"/>
            <p:cNvSpPr/>
            <p:nvPr/>
          </p:nvSpPr>
          <p:spPr bwMode="auto">
            <a:xfrm>
              <a:off x="3491880" y="5757833"/>
              <a:ext cx="117944" cy="11943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9" name="Ellipse 278"/>
            <p:cNvSpPr/>
            <p:nvPr/>
          </p:nvSpPr>
          <p:spPr bwMode="auto">
            <a:xfrm>
              <a:off x="3491880" y="6165304"/>
              <a:ext cx="117944" cy="119439"/>
            </a:xfrm>
            <a:prstGeom prst="ellipse">
              <a:avLst/>
            </a:prstGeom>
            <a:solidFill>
              <a:srgbClr val="F85EC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0" name="Ellipse 279"/>
            <p:cNvSpPr/>
            <p:nvPr/>
          </p:nvSpPr>
          <p:spPr bwMode="auto">
            <a:xfrm>
              <a:off x="1223628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1" name="Ellipse 280"/>
            <p:cNvSpPr/>
            <p:nvPr/>
          </p:nvSpPr>
          <p:spPr bwMode="auto">
            <a:xfrm>
              <a:off x="1223628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2" name="Ellipse 281"/>
            <p:cNvSpPr/>
            <p:nvPr/>
          </p:nvSpPr>
          <p:spPr bwMode="auto">
            <a:xfrm>
              <a:off x="1223628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3" name="Ellipse 282"/>
            <p:cNvSpPr/>
            <p:nvPr/>
          </p:nvSpPr>
          <p:spPr bwMode="auto">
            <a:xfrm>
              <a:off x="1223628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4" name="Ellipse 283"/>
            <p:cNvSpPr/>
            <p:nvPr/>
          </p:nvSpPr>
          <p:spPr bwMode="auto">
            <a:xfrm>
              <a:off x="1223628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5" name="Ellipse 284"/>
            <p:cNvSpPr/>
            <p:nvPr/>
          </p:nvSpPr>
          <p:spPr bwMode="auto">
            <a:xfrm>
              <a:off x="1223628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6" name="Ellipse 285"/>
            <p:cNvSpPr/>
            <p:nvPr/>
          </p:nvSpPr>
          <p:spPr bwMode="auto">
            <a:xfrm>
              <a:off x="1223628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5" name="Ellipse 304"/>
            <p:cNvSpPr/>
            <p:nvPr/>
          </p:nvSpPr>
          <p:spPr bwMode="auto">
            <a:xfrm>
              <a:off x="1223628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6" name="Ellipse 305"/>
            <p:cNvSpPr/>
            <p:nvPr/>
          </p:nvSpPr>
          <p:spPr bwMode="auto">
            <a:xfrm>
              <a:off x="1223628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7" name="Ellipse 306"/>
            <p:cNvSpPr/>
            <p:nvPr/>
          </p:nvSpPr>
          <p:spPr bwMode="auto">
            <a:xfrm>
              <a:off x="5760132" y="347815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8" name="Ellipse 307"/>
            <p:cNvSpPr/>
            <p:nvPr/>
          </p:nvSpPr>
          <p:spPr bwMode="auto">
            <a:xfrm>
              <a:off x="5760132" y="387419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9" name="Ellipse 308"/>
            <p:cNvSpPr/>
            <p:nvPr/>
          </p:nvSpPr>
          <p:spPr bwMode="auto">
            <a:xfrm>
              <a:off x="5760132" y="428166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29" name="Ellipse 328"/>
            <p:cNvSpPr/>
            <p:nvPr/>
          </p:nvSpPr>
          <p:spPr bwMode="auto">
            <a:xfrm>
              <a:off x="5760132" y="16648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0" name="Ellipse 329"/>
            <p:cNvSpPr/>
            <p:nvPr/>
          </p:nvSpPr>
          <p:spPr bwMode="auto">
            <a:xfrm>
              <a:off x="5760132" y="2060848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1" name="Ellipse 330"/>
            <p:cNvSpPr/>
            <p:nvPr/>
          </p:nvSpPr>
          <p:spPr bwMode="auto">
            <a:xfrm>
              <a:off x="5760132" y="24683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2" name="Ellipse 331"/>
            <p:cNvSpPr/>
            <p:nvPr/>
          </p:nvSpPr>
          <p:spPr bwMode="auto">
            <a:xfrm>
              <a:off x="5760132" y="536178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3" name="Ellipse 332"/>
            <p:cNvSpPr/>
            <p:nvPr/>
          </p:nvSpPr>
          <p:spPr bwMode="auto">
            <a:xfrm>
              <a:off x="5760132" y="575783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4" name="Ellipse 333"/>
            <p:cNvSpPr/>
            <p:nvPr/>
          </p:nvSpPr>
          <p:spPr bwMode="auto">
            <a:xfrm>
              <a:off x="5760132" y="6165304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340" name="Gerade Verbindung mit Pfeil 339"/>
            <p:cNvCxnSpPr/>
            <p:nvPr/>
          </p:nvCxnSpPr>
          <p:spPr bwMode="auto">
            <a:xfrm flipV="1">
              <a:off x="194370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1" name="Gerade Verbindung mit Pfeil 340"/>
            <p:cNvCxnSpPr/>
            <p:nvPr/>
          </p:nvCxnSpPr>
          <p:spPr bwMode="auto">
            <a:xfrm>
              <a:off x="1943708" y="393305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2" name="Gerade Verbindung mit Pfeil 341"/>
            <p:cNvCxnSpPr/>
            <p:nvPr/>
          </p:nvCxnSpPr>
          <p:spPr bwMode="auto">
            <a:xfrm>
              <a:off x="194370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3" name="Gerade Verbindung mit Pfeil 342"/>
            <p:cNvCxnSpPr/>
            <p:nvPr/>
          </p:nvCxnSpPr>
          <p:spPr bwMode="auto">
            <a:xfrm>
              <a:off x="4283968" y="2468319"/>
              <a:ext cx="864096" cy="74465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4" name="Gerade Verbindung mit Pfeil 343"/>
            <p:cNvCxnSpPr/>
            <p:nvPr/>
          </p:nvCxnSpPr>
          <p:spPr bwMode="auto">
            <a:xfrm>
              <a:off x="4283968" y="3946206"/>
              <a:ext cx="86409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5" name="Gerade Verbindung mit Pfeil 344"/>
            <p:cNvCxnSpPr/>
            <p:nvPr/>
          </p:nvCxnSpPr>
          <p:spPr bwMode="auto">
            <a:xfrm flipV="1">
              <a:off x="4283968" y="4797152"/>
              <a:ext cx="864096" cy="6840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" name="Gruppieren 345"/>
          <p:cNvGrpSpPr/>
          <p:nvPr/>
        </p:nvGrpSpPr>
        <p:grpSpPr>
          <a:xfrm>
            <a:off x="360131" y="4953027"/>
            <a:ext cx="791489" cy="840182"/>
            <a:chOff x="6798462" y="1831459"/>
            <a:chExt cx="1373938" cy="1309509"/>
          </a:xfrm>
        </p:grpSpPr>
        <p:sp>
          <p:nvSpPr>
            <p:cNvPr id="347" name="Ellipse 346"/>
            <p:cNvSpPr/>
            <p:nvPr/>
          </p:nvSpPr>
          <p:spPr bwMode="auto">
            <a:xfrm>
              <a:off x="6798462" y="1884908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48" name="Ellipse 347"/>
            <p:cNvSpPr/>
            <p:nvPr/>
          </p:nvSpPr>
          <p:spPr bwMode="auto">
            <a:xfrm>
              <a:off x="6798462" y="2429163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49" name="Ellipse 348"/>
            <p:cNvSpPr/>
            <p:nvPr/>
          </p:nvSpPr>
          <p:spPr bwMode="auto">
            <a:xfrm>
              <a:off x="6798462" y="2998863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350" name="Gerade Verbindung 349"/>
            <p:cNvCxnSpPr>
              <a:stCxn id="351" idx="2"/>
              <a:endCxn id="347" idx="6"/>
            </p:cNvCxnSpPr>
            <p:nvPr/>
          </p:nvCxnSpPr>
          <p:spPr bwMode="auto">
            <a:xfrm flipH="1">
              <a:off x="6883383" y="1929237"/>
              <a:ext cx="1204096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1" name="Ellipse 350"/>
            <p:cNvSpPr/>
            <p:nvPr/>
          </p:nvSpPr>
          <p:spPr bwMode="auto">
            <a:xfrm>
              <a:off x="8087479" y="1884908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52" name="Ellipse 351"/>
            <p:cNvSpPr/>
            <p:nvPr/>
          </p:nvSpPr>
          <p:spPr bwMode="auto">
            <a:xfrm>
              <a:off x="8068707" y="2429163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53" name="Ellipse 352"/>
            <p:cNvSpPr/>
            <p:nvPr/>
          </p:nvSpPr>
          <p:spPr bwMode="auto">
            <a:xfrm>
              <a:off x="8068707" y="2998863"/>
              <a:ext cx="84921" cy="8865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354" name="Gerade Verbindung 353"/>
            <p:cNvCxnSpPr>
              <a:stCxn id="352" idx="2"/>
              <a:endCxn id="347" idx="6"/>
            </p:cNvCxnSpPr>
            <p:nvPr/>
          </p:nvCxnSpPr>
          <p:spPr bwMode="auto">
            <a:xfrm flipH="1" flipV="1">
              <a:off x="6883383" y="1929237"/>
              <a:ext cx="1185323" cy="544254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5" name="Bogen 354"/>
            <p:cNvSpPr/>
            <p:nvPr/>
          </p:nvSpPr>
          <p:spPr bwMode="auto">
            <a:xfrm>
              <a:off x="6843158" y="1831459"/>
              <a:ext cx="1303319" cy="293971"/>
            </a:xfrm>
            <a:prstGeom prst="arc">
              <a:avLst>
                <a:gd name="adj1" fmla="val 11083433"/>
                <a:gd name="adj2" fmla="val 21261944"/>
              </a:avLst>
            </a:prstGeom>
            <a:noFill/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356" name="Gerade Verbindung 355"/>
            <p:cNvCxnSpPr>
              <a:stCxn id="351" idx="2"/>
              <a:endCxn id="348" idx="6"/>
            </p:cNvCxnSpPr>
            <p:nvPr/>
          </p:nvCxnSpPr>
          <p:spPr bwMode="auto">
            <a:xfrm flipH="1">
              <a:off x="6883383" y="1929237"/>
              <a:ext cx="1204096" cy="544254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7" name="Gerade Verbindung 356"/>
            <p:cNvCxnSpPr>
              <a:stCxn id="352" idx="2"/>
              <a:endCxn id="348" idx="6"/>
            </p:cNvCxnSpPr>
            <p:nvPr/>
          </p:nvCxnSpPr>
          <p:spPr bwMode="auto">
            <a:xfrm flipH="1">
              <a:off x="6883383" y="2473491"/>
              <a:ext cx="1185323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8" name="Gerade Verbindung 357"/>
            <p:cNvCxnSpPr>
              <a:stCxn id="353" idx="2"/>
              <a:endCxn id="348" idx="6"/>
            </p:cNvCxnSpPr>
            <p:nvPr/>
          </p:nvCxnSpPr>
          <p:spPr bwMode="auto">
            <a:xfrm flipH="1" flipV="1">
              <a:off x="6883383" y="2473491"/>
              <a:ext cx="1185323" cy="5697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9" name="Gerade Verbindung 358"/>
            <p:cNvCxnSpPr>
              <a:stCxn id="353" idx="2"/>
              <a:endCxn id="349" idx="6"/>
            </p:cNvCxnSpPr>
            <p:nvPr/>
          </p:nvCxnSpPr>
          <p:spPr bwMode="auto">
            <a:xfrm flipH="1">
              <a:off x="6883383" y="3043191"/>
              <a:ext cx="1185323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0" name="Gerade Verbindung 359"/>
            <p:cNvCxnSpPr>
              <a:stCxn id="352" idx="2"/>
              <a:endCxn id="349" idx="6"/>
            </p:cNvCxnSpPr>
            <p:nvPr/>
          </p:nvCxnSpPr>
          <p:spPr bwMode="auto">
            <a:xfrm flipH="1">
              <a:off x="6883383" y="2473491"/>
              <a:ext cx="1185323" cy="5697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1" name="Bogen 360"/>
            <p:cNvSpPr/>
            <p:nvPr/>
          </p:nvSpPr>
          <p:spPr bwMode="auto">
            <a:xfrm flipV="1">
              <a:off x="6850309" y="2846997"/>
              <a:ext cx="1270245" cy="293971"/>
            </a:xfrm>
            <a:prstGeom prst="arc">
              <a:avLst>
                <a:gd name="adj1" fmla="val 11062948"/>
                <a:gd name="adj2" fmla="val 21271548"/>
              </a:avLst>
            </a:prstGeom>
            <a:noFill/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grpSp>
        <p:nvGrpSpPr>
          <p:cNvPr id="6" name="Gruppieren 388"/>
          <p:cNvGrpSpPr/>
          <p:nvPr/>
        </p:nvGrpSpPr>
        <p:grpSpPr>
          <a:xfrm>
            <a:off x="3131840" y="4866834"/>
            <a:ext cx="973349" cy="1058301"/>
            <a:chOff x="887584" y="2757212"/>
            <a:chExt cx="1440160" cy="1607030"/>
          </a:xfrm>
        </p:grpSpPr>
        <p:sp>
          <p:nvSpPr>
            <p:cNvPr id="390" name="Ellipse 389"/>
            <p:cNvSpPr/>
            <p:nvPr/>
          </p:nvSpPr>
          <p:spPr bwMode="auto">
            <a:xfrm>
              <a:off x="887584" y="2757212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91" name="Ellipse 390"/>
            <p:cNvSpPr/>
            <p:nvPr/>
          </p:nvSpPr>
          <p:spPr bwMode="auto">
            <a:xfrm>
              <a:off x="887584" y="348871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92" name="Ellipse 391"/>
            <p:cNvSpPr/>
            <p:nvPr/>
          </p:nvSpPr>
          <p:spPr bwMode="auto">
            <a:xfrm>
              <a:off x="887584" y="4233376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393" name="Gerade Verbindung 392"/>
            <p:cNvCxnSpPr>
              <a:stCxn id="402" idx="2"/>
              <a:endCxn id="390" idx="6"/>
            </p:cNvCxnSpPr>
            <p:nvPr/>
          </p:nvCxnSpPr>
          <p:spPr bwMode="auto">
            <a:xfrm flipH="1" flipV="1">
              <a:off x="1005528" y="2816932"/>
              <a:ext cx="1204272" cy="1487591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4" name="Gerade Verbindung 393"/>
            <p:cNvCxnSpPr>
              <a:stCxn id="402" idx="2"/>
              <a:endCxn id="392" idx="6"/>
            </p:cNvCxnSpPr>
            <p:nvPr/>
          </p:nvCxnSpPr>
          <p:spPr bwMode="auto">
            <a:xfrm flipH="1" flipV="1">
              <a:off x="1005528" y="4293096"/>
              <a:ext cx="1204272" cy="1142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5" name="Gerade Verbindung 394"/>
            <p:cNvCxnSpPr>
              <a:stCxn id="402" idx="2"/>
              <a:endCxn id="391" idx="6"/>
            </p:cNvCxnSpPr>
            <p:nvPr/>
          </p:nvCxnSpPr>
          <p:spPr bwMode="auto">
            <a:xfrm flipH="1" flipV="1">
              <a:off x="1005528" y="3548439"/>
              <a:ext cx="1204272" cy="756084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6" name="Gerade Verbindung 395"/>
            <p:cNvCxnSpPr>
              <a:stCxn id="401" idx="2"/>
              <a:endCxn id="390" idx="6"/>
            </p:cNvCxnSpPr>
            <p:nvPr/>
          </p:nvCxnSpPr>
          <p:spPr bwMode="auto">
            <a:xfrm flipH="1" flipV="1">
              <a:off x="1005528" y="2816932"/>
              <a:ext cx="1204272" cy="742934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7" name="Gerade Verbindung 396"/>
            <p:cNvCxnSpPr>
              <a:stCxn id="401" idx="2"/>
              <a:endCxn id="392" idx="6"/>
            </p:cNvCxnSpPr>
            <p:nvPr/>
          </p:nvCxnSpPr>
          <p:spPr bwMode="auto">
            <a:xfrm flipH="1">
              <a:off x="1005528" y="3559866"/>
              <a:ext cx="1204272" cy="73323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8" name="Gerade Verbindung 397"/>
            <p:cNvCxnSpPr>
              <a:stCxn id="401" idx="2"/>
              <a:endCxn id="391" idx="6"/>
            </p:cNvCxnSpPr>
            <p:nvPr/>
          </p:nvCxnSpPr>
          <p:spPr bwMode="auto">
            <a:xfrm flipH="1" flipV="1">
              <a:off x="1005528" y="3548439"/>
              <a:ext cx="1204272" cy="1142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9" name="Gerade Verbindung 398"/>
            <p:cNvCxnSpPr>
              <a:stCxn id="400" idx="2"/>
              <a:endCxn id="390" idx="6"/>
            </p:cNvCxnSpPr>
            <p:nvPr/>
          </p:nvCxnSpPr>
          <p:spPr bwMode="auto">
            <a:xfrm flipH="1" flipV="1">
              <a:off x="1005528" y="2816932"/>
              <a:ext cx="1204272" cy="1142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0" name="Ellipse 399"/>
            <p:cNvSpPr/>
            <p:nvPr/>
          </p:nvSpPr>
          <p:spPr bwMode="auto">
            <a:xfrm>
              <a:off x="2209800" y="2768639"/>
              <a:ext cx="117944" cy="11943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01" name="Ellipse 400"/>
            <p:cNvSpPr/>
            <p:nvPr/>
          </p:nvSpPr>
          <p:spPr bwMode="auto">
            <a:xfrm>
              <a:off x="2209800" y="3500146"/>
              <a:ext cx="117944" cy="11943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02" name="Ellipse 401"/>
            <p:cNvSpPr/>
            <p:nvPr/>
          </p:nvSpPr>
          <p:spPr bwMode="auto">
            <a:xfrm>
              <a:off x="2209800" y="4244803"/>
              <a:ext cx="117944" cy="119439"/>
            </a:xfrm>
            <a:prstGeom prst="ellipse">
              <a:avLst/>
            </a:prstGeom>
            <a:solidFill>
              <a:srgbClr val="321AE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403" name="Gerade Verbindung 402"/>
            <p:cNvCxnSpPr>
              <a:stCxn id="400" idx="2"/>
              <a:endCxn id="391" idx="6"/>
            </p:cNvCxnSpPr>
            <p:nvPr/>
          </p:nvCxnSpPr>
          <p:spPr bwMode="auto">
            <a:xfrm flipH="1">
              <a:off x="1005528" y="2828359"/>
              <a:ext cx="1204272" cy="72008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4" name="Gerade Verbindung 403"/>
            <p:cNvCxnSpPr>
              <a:stCxn id="400" idx="2"/>
              <a:endCxn id="392" idx="6"/>
            </p:cNvCxnSpPr>
            <p:nvPr/>
          </p:nvCxnSpPr>
          <p:spPr bwMode="auto">
            <a:xfrm flipH="1">
              <a:off x="1005528" y="2828359"/>
              <a:ext cx="1204272" cy="146473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uppieren 404"/>
          <p:cNvGrpSpPr/>
          <p:nvPr/>
        </p:nvGrpSpPr>
        <p:grpSpPr>
          <a:xfrm>
            <a:off x="6192180" y="4878700"/>
            <a:ext cx="874028" cy="1044116"/>
            <a:chOff x="6542288" y="3176972"/>
            <a:chExt cx="1450092" cy="1607030"/>
          </a:xfrm>
        </p:grpSpPr>
        <p:sp>
          <p:nvSpPr>
            <p:cNvPr id="406" name="Ellipse 405"/>
            <p:cNvSpPr/>
            <p:nvPr/>
          </p:nvSpPr>
          <p:spPr bwMode="auto">
            <a:xfrm>
              <a:off x="6542288" y="3176972"/>
              <a:ext cx="117944" cy="11943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07" name="Ellipse 406"/>
            <p:cNvSpPr/>
            <p:nvPr/>
          </p:nvSpPr>
          <p:spPr bwMode="auto">
            <a:xfrm>
              <a:off x="6542288" y="3908479"/>
              <a:ext cx="117944" cy="11943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08" name="Ellipse 407"/>
            <p:cNvSpPr/>
            <p:nvPr/>
          </p:nvSpPr>
          <p:spPr bwMode="auto">
            <a:xfrm>
              <a:off x="6542288" y="4653136"/>
              <a:ext cx="117944" cy="119439"/>
            </a:xfrm>
            <a:prstGeom prst="ellipse">
              <a:avLst/>
            </a:prstGeom>
            <a:solidFill>
              <a:srgbClr val="321AE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09" name="Ellipse 408"/>
            <p:cNvSpPr/>
            <p:nvPr/>
          </p:nvSpPr>
          <p:spPr bwMode="auto">
            <a:xfrm>
              <a:off x="7874436" y="3188399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10" name="Ellipse 409"/>
            <p:cNvSpPr/>
            <p:nvPr/>
          </p:nvSpPr>
          <p:spPr bwMode="auto">
            <a:xfrm>
              <a:off x="7874436" y="3919906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11" name="Ellipse 410"/>
            <p:cNvSpPr/>
            <p:nvPr/>
          </p:nvSpPr>
          <p:spPr bwMode="auto">
            <a:xfrm>
              <a:off x="7874436" y="4664563"/>
              <a:ext cx="117944" cy="11943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412" name="Gerade Verbindung 411"/>
            <p:cNvCxnSpPr>
              <a:stCxn id="408" idx="6"/>
              <a:endCxn id="409" idx="2"/>
            </p:cNvCxnSpPr>
            <p:nvPr/>
          </p:nvCxnSpPr>
          <p:spPr bwMode="auto">
            <a:xfrm flipV="1">
              <a:off x="6660232" y="3248119"/>
              <a:ext cx="1214204" cy="146473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3" name="Gerade Verbindung 412"/>
            <p:cNvCxnSpPr>
              <a:stCxn id="408" idx="6"/>
              <a:endCxn id="411" idx="2"/>
            </p:cNvCxnSpPr>
            <p:nvPr/>
          </p:nvCxnSpPr>
          <p:spPr bwMode="auto">
            <a:xfrm>
              <a:off x="6660232" y="4712856"/>
              <a:ext cx="1214204" cy="1142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4" name="Gerade Verbindung 413"/>
            <p:cNvCxnSpPr>
              <a:stCxn id="408" idx="6"/>
              <a:endCxn id="410" idx="2"/>
            </p:cNvCxnSpPr>
            <p:nvPr/>
          </p:nvCxnSpPr>
          <p:spPr bwMode="auto">
            <a:xfrm flipV="1">
              <a:off x="6660232" y="3979626"/>
              <a:ext cx="1214204" cy="73323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321AE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5" name="Gerade Verbindung 414"/>
            <p:cNvCxnSpPr>
              <a:stCxn id="407" idx="6"/>
              <a:endCxn id="409" idx="2"/>
            </p:cNvCxnSpPr>
            <p:nvPr/>
          </p:nvCxnSpPr>
          <p:spPr bwMode="auto">
            <a:xfrm flipV="1">
              <a:off x="6660232" y="3248119"/>
              <a:ext cx="1214204" cy="72008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6" name="Gerade Verbindung 415"/>
            <p:cNvCxnSpPr>
              <a:stCxn id="407" idx="6"/>
              <a:endCxn id="411" idx="2"/>
            </p:cNvCxnSpPr>
            <p:nvPr/>
          </p:nvCxnSpPr>
          <p:spPr bwMode="auto">
            <a:xfrm>
              <a:off x="6660232" y="3968199"/>
              <a:ext cx="1214204" cy="756084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7" name="Gerade Verbindung 416"/>
            <p:cNvCxnSpPr>
              <a:stCxn id="407" idx="6"/>
              <a:endCxn id="410" idx="2"/>
            </p:cNvCxnSpPr>
            <p:nvPr/>
          </p:nvCxnSpPr>
          <p:spPr bwMode="auto">
            <a:xfrm>
              <a:off x="6660232" y="3968199"/>
              <a:ext cx="1214204" cy="1142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8" name="Gerade Verbindung 417"/>
            <p:cNvCxnSpPr>
              <a:stCxn id="406" idx="6"/>
              <a:endCxn id="409" idx="2"/>
            </p:cNvCxnSpPr>
            <p:nvPr/>
          </p:nvCxnSpPr>
          <p:spPr bwMode="auto">
            <a:xfrm>
              <a:off x="6660232" y="3236692"/>
              <a:ext cx="1214204" cy="11427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9" name="Gerade Verbindung 418"/>
            <p:cNvCxnSpPr>
              <a:stCxn id="406" idx="6"/>
              <a:endCxn id="410" idx="2"/>
            </p:cNvCxnSpPr>
            <p:nvPr/>
          </p:nvCxnSpPr>
          <p:spPr bwMode="auto">
            <a:xfrm>
              <a:off x="6660232" y="3236692"/>
              <a:ext cx="1214204" cy="742934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0" name="Gerade Verbindung 419"/>
            <p:cNvCxnSpPr>
              <a:stCxn id="406" idx="6"/>
              <a:endCxn id="411" idx="2"/>
            </p:cNvCxnSpPr>
            <p:nvPr/>
          </p:nvCxnSpPr>
          <p:spPr bwMode="auto">
            <a:xfrm>
              <a:off x="6660232" y="3236692"/>
              <a:ext cx="1214204" cy="1487591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6" name="Rectangle 2"/>
          <p:cNvSpPr txBox="1">
            <a:spLocks noChangeArrowheads="1"/>
          </p:cNvSpPr>
          <p:nvPr/>
        </p:nvSpPr>
        <p:spPr bwMode="auto">
          <a:xfrm>
            <a:off x="2267744" y="980728"/>
            <a:ext cx="4562311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3200" kern="0" noProof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source/destination pairs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3200" kern="0" noProof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only relevant w.r.t. sets</a:t>
            </a:r>
            <a:endParaRPr lang="de-CH" sz="3200" smtClean="0">
              <a:latin typeface="Calibri" pitchFamily="34" charset="0"/>
            </a:endParaRPr>
          </a:p>
        </p:txBody>
      </p:sp>
      <p:sp>
        <p:nvSpPr>
          <p:cNvPr id="157" name="Rectangle 2"/>
          <p:cNvSpPr txBox="1">
            <a:spLocks noChangeArrowheads="1"/>
          </p:cNvSpPr>
          <p:nvPr/>
        </p:nvSpPr>
        <p:spPr bwMode="auto">
          <a:xfrm>
            <a:off x="395536" y="2348880"/>
            <a:ext cx="84074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3200" kern="0" noProof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count within sets (one node/dest.)	1 round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32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broadcast information to all nodes	1 round</a:t>
            </a:r>
            <a:endParaRPr lang="de-CH" sz="3200" smtClean="0">
              <a:latin typeface="Calibri" pitchFamily="34" charset="0"/>
            </a:endParaRPr>
          </a:p>
        </p:txBody>
      </p:sp>
      <p:grpSp>
        <p:nvGrpSpPr>
          <p:cNvPr id="163" name="Gruppieren 162"/>
          <p:cNvGrpSpPr/>
          <p:nvPr/>
        </p:nvGrpSpPr>
        <p:grpSpPr>
          <a:xfrm>
            <a:off x="755576" y="3933056"/>
            <a:ext cx="5868652" cy="612068"/>
            <a:chOff x="755576" y="3933056"/>
            <a:chExt cx="5868652" cy="612068"/>
          </a:xfrm>
        </p:grpSpPr>
        <p:cxnSp>
          <p:nvCxnSpPr>
            <p:cNvPr id="159" name="Gerade Verbindung mit Pfeil 158"/>
            <p:cNvCxnSpPr/>
            <p:nvPr/>
          </p:nvCxnSpPr>
          <p:spPr bwMode="auto">
            <a:xfrm>
              <a:off x="755576" y="3933056"/>
              <a:ext cx="0" cy="612068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1" name="Gerade Verbindung mit Pfeil 160"/>
            <p:cNvCxnSpPr/>
            <p:nvPr/>
          </p:nvCxnSpPr>
          <p:spPr bwMode="auto">
            <a:xfrm>
              <a:off x="3599892" y="3933056"/>
              <a:ext cx="0" cy="612068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2" name="Gerade Verbindung mit Pfeil 161"/>
            <p:cNvCxnSpPr/>
            <p:nvPr/>
          </p:nvCxnSpPr>
          <p:spPr bwMode="auto">
            <a:xfrm>
              <a:off x="6624228" y="3933056"/>
              <a:ext cx="0" cy="612068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Routing: Result</a:t>
            </a:r>
            <a:endParaRPr lang="en-US">
              <a:latin typeface="Calibri" pitchFamily="34" charset="0"/>
            </a:endParaRPr>
          </a:p>
        </p:txBody>
      </p:sp>
      <p:sp>
        <p:nvSpPr>
          <p:cNvPr id="160" name="Abgerundetes Rechteck 159"/>
          <p:cNvSpPr/>
          <p:nvPr/>
        </p:nvSpPr>
        <p:spPr bwMode="auto">
          <a:xfrm>
            <a:off x="772852" y="1844824"/>
            <a:ext cx="7435552" cy="3096344"/>
          </a:xfrm>
          <a:prstGeom prst="roundRect">
            <a:avLst/>
          </a:prstGeom>
          <a:solidFill>
            <a:srgbClr val="0070C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smtClean="0"/>
              <a:t>Theorem</a:t>
            </a:r>
            <a:r>
              <a:rPr lang="en-US" smtClean="0"/>
              <a:t> </a:t>
            </a:r>
          </a:p>
          <a:p>
            <a:r>
              <a:rPr lang="de-CH" smtClean="0"/>
              <a:t>Input:</a:t>
            </a:r>
          </a:p>
          <a:p>
            <a:pPr lvl="1">
              <a:buFont typeface="Arial" pitchFamily="34" charset="0"/>
              <a:buChar char="•"/>
            </a:pPr>
            <a:r>
              <a:rPr lang="de-CH" smtClean="0"/>
              <a:t> up to </a:t>
            </a:r>
            <a:r>
              <a:rPr lang="de-CH" smtClean="0">
                <a:solidFill>
                  <a:srgbClr val="FF0000"/>
                </a:solidFill>
              </a:rPr>
              <a:t>n messages</a:t>
            </a:r>
            <a:r>
              <a:rPr lang="de-CH" smtClean="0"/>
              <a:t> at each </a:t>
            </a:r>
            <a:r>
              <a:rPr lang="de-CH" smtClean="0">
                <a:solidFill>
                  <a:srgbClr val="FF0000"/>
                </a:solidFill>
              </a:rPr>
              <a:t>node</a:t>
            </a:r>
          </a:p>
          <a:p>
            <a:pPr lvl="1">
              <a:buFont typeface="Arial" pitchFamily="34" charset="0"/>
              <a:buChar char="•"/>
            </a:pPr>
            <a:r>
              <a:rPr lang="de-CH" smtClean="0"/>
              <a:t> each node</a:t>
            </a:r>
            <a:r>
              <a:rPr lang="de-CH" smtClean="0">
                <a:solidFill>
                  <a:srgbClr val="FF0000"/>
                </a:solidFill>
              </a:rPr>
              <a:t> destination</a:t>
            </a:r>
            <a:r>
              <a:rPr lang="de-CH" smtClean="0"/>
              <a:t> of up to </a:t>
            </a:r>
            <a:r>
              <a:rPr lang="de-CH" smtClean="0">
                <a:solidFill>
                  <a:srgbClr val="FF0000"/>
                </a:solidFill>
              </a:rPr>
              <a:t>n messages</a:t>
            </a:r>
            <a:endParaRPr lang="en-US" smtClean="0">
              <a:solidFill>
                <a:srgbClr val="FF0000"/>
              </a:solidFill>
            </a:endParaRPr>
          </a:p>
          <a:p>
            <a:r>
              <a:rPr lang="de-CH" smtClean="0"/>
              <a:t>Then:</a:t>
            </a:r>
            <a:endParaRPr lang="de-CH" smtClean="0">
              <a:solidFill>
                <a:srgbClr val="FF505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de-CH" smtClean="0"/>
              <a:t> all messages can be delivered in </a:t>
            </a:r>
            <a:r>
              <a:rPr lang="de-CH" smtClean="0">
                <a:solidFill>
                  <a:srgbClr val="FF0000"/>
                </a:solidFill>
              </a:rPr>
              <a:t>16 rounds</a:t>
            </a:r>
            <a:endParaRPr lang="en-US" smtClean="0">
              <a:solidFill>
                <a:srgbClr val="FF0000"/>
              </a:solidFill>
            </a:endParaRPr>
          </a:p>
          <a:p>
            <a:endParaRPr lang="de-CH" smtClean="0"/>
          </a:p>
          <a:p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...or in Other Words: </a:t>
            </a:r>
            <a:endParaRPr lang="en-US">
              <a:latin typeface="Calibri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5557" y="2276872"/>
            <a:ext cx="3132347" cy="14401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3200" kern="0" noProof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fully connected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3200" kern="0" noProof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CONGEST</a:t>
            </a:r>
            <a:endParaRPr lang="de-CH" sz="3200" smtClean="0"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896036" y="2276872"/>
            <a:ext cx="3564396" cy="14401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3200" kern="0" noProof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bulk-synchronous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32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(bandwidth n</a:t>
            </a:r>
            <a:r>
              <a:rPr lang="de-CH" sz="16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de-CH" sz="32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log</a:t>
            </a:r>
            <a:r>
              <a:rPr lang="de-CH" sz="16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de-CH" sz="32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n)</a:t>
            </a:r>
            <a:endParaRPr lang="de-CH" sz="3200" smtClean="0"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64147" y="2348880"/>
            <a:ext cx="1476165" cy="12241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8000" kern="0" noProof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≈</a:t>
            </a:r>
            <a:endParaRPr lang="de-CH" sz="8000" smtClean="0">
              <a:latin typeface="Calibri" pitchFamily="34" charset="0"/>
            </a:endParaRPr>
          </a:p>
        </p:txBody>
      </p:sp>
      <p:sp>
        <p:nvSpPr>
          <p:cNvPr id="8" name="Abgerundete rechteckige Legende 7"/>
          <p:cNvSpPr>
            <a:spLocks noChangeArrowheads="1"/>
          </p:cNvSpPr>
          <p:nvPr/>
        </p:nvSpPr>
        <p:spPr bwMode="auto">
          <a:xfrm>
            <a:off x="2771800" y="4653136"/>
            <a:ext cx="4248472" cy="1764196"/>
          </a:xfrm>
          <a:prstGeom prst="wedgeRoundRectCallout">
            <a:avLst>
              <a:gd name="adj1" fmla="val 39274"/>
              <a:gd name="adj2" fmla="val -101208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r>
              <a:rPr lang="de-CH" sz="2400" smtClean="0">
                <a:latin typeface="Calibri" pitchFamily="34" charset="0"/>
              </a:rPr>
              <a:t>in each round, each node</a:t>
            </a:r>
          </a:p>
          <a:p>
            <a:pPr marL="457200" indent="-457200">
              <a:buAutoNum type="arabicPeriod"/>
            </a:pPr>
            <a:r>
              <a:rPr lang="de-CH" sz="2400" smtClean="0">
                <a:latin typeface="Calibri" pitchFamily="34" charset="0"/>
              </a:rPr>
              <a:t>computes</a:t>
            </a:r>
          </a:p>
          <a:p>
            <a:pPr marL="457200" indent="-457200">
              <a:buAutoNum type="arabicPeriod"/>
            </a:pPr>
            <a:r>
              <a:rPr lang="de-CH" sz="2400" smtClean="0">
                <a:latin typeface="Calibri" pitchFamily="34" charset="0"/>
              </a:rPr>
              <a:t>sends up to n log n bits</a:t>
            </a:r>
          </a:p>
          <a:p>
            <a:pPr marL="457200" indent="-457200">
              <a:buAutoNum type="arabicPeriod"/>
            </a:pPr>
            <a:r>
              <a:rPr lang="de-CH" sz="2400" smtClean="0">
                <a:latin typeface="Calibri" pitchFamily="34" charset="0"/>
              </a:rPr>
              <a:t>receives up to n log n bits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What Do We Want in a Lower Bound? </a:t>
            </a:r>
            <a:endParaRPr lang="en-US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5899" y="1844824"/>
            <a:ext cx="8623301" cy="3888432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- caused by “lack of coordination”, not bottleneck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smtClean="0">
                <a:latin typeface="Calibri" pitchFamily="34" charset="0"/>
              </a:rPr>
              <a:t>→ </a:t>
            </a:r>
            <a:r>
              <a:rPr lang="en-US" sz="3200" kern="0" smtClean="0">
                <a:latin typeface="Calibri" pitchFamily="34" charset="0"/>
              </a:rPr>
              <a:t>input per node of size O(n log n)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ideally, also: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- “natural” problem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- strong bound (e.g. </a:t>
            </a:r>
            <a:r>
              <a:rPr lang="el-GR" sz="3200" kern="0" smtClean="0">
                <a:latin typeface="Times New Roman"/>
                <a:cs typeface="Times New Roman"/>
              </a:rPr>
              <a:t>Ω</a:t>
            </a:r>
            <a:r>
              <a:rPr lang="de-CH" sz="3200" kern="0" smtClean="0">
                <a:latin typeface="Times New Roman"/>
                <a:cs typeface="Times New Roman"/>
              </a:rPr>
              <a:t>(n</a:t>
            </a:r>
            <a:r>
              <a:rPr lang="de-CH" sz="3200" kern="0" baseline="30000" smtClean="0">
                <a:latin typeface="Times New Roman"/>
                <a:cs typeface="Times New Roman"/>
              </a:rPr>
              <a:t>c</a:t>
            </a:r>
            <a:r>
              <a:rPr lang="de-CH" sz="3200" kern="0" smtClean="0">
                <a:latin typeface="Times New Roman"/>
                <a:cs typeface="Times New Roman"/>
              </a:rPr>
              <a:t>) for constant c&gt;0)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- unrestricted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Triangle Detection: </a:t>
            </a:r>
            <a:r>
              <a:rPr lang="de-CH" smtClean="0">
                <a:latin typeface="Calibri" pitchFamily="34" charset="0"/>
              </a:rPr>
              <a:t>an Algorithm</a:t>
            </a:r>
            <a:endParaRPr lang="en-US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5899" y="1141512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input: adjacent edges in input graph</a:t>
            </a:r>
            <a:endParaRPr lang="en-US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output: whether input contains triangle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solidFill>
                <a:srgbClr val="FF5050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3352033" y="2924944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2367283" y="4652083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5822208" y="4652083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4094285" y="5649821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4768326" y="2924944"/>
            <a:ext cx="117944" cy="1194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26" name="Gerade Verbindung 25"/>
          <p:cNvCxnSpPr>
            <a:stCxn id="12" idx="6"/>
            <a:endCxn id="22" idx="2"/>
          </p:cNvCxnSpPr>
          <p:nvPr/>
        </p:nvCxnSpPr>
        <p:spPr bwMode="auto">
          <a:xfrm>
            <a:off x="3469977" y="2984663"/>
            <a:ext cx="129834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Gerade Verbindung 26"/>
          <p:cNvCxnSpPr>
            <a:stCxn id="22" idx="5"/>
            <a:endCxn id="14" idx="0"/>
          </p:cNvCxnSpPr>
          <p:nvPr/>
        </p:nvCxnSpPr>
        <p:spPr bwMode="auto">
          <a:xfrm>
            <a:off x="4868997" y="3026892"/>
            <a:ext cx="1012183" cy="162519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Gerade Verbindung 27"/>
          <p:cNvCxnSpPr>
            <a:stCxn id="14" idx="3"/>
            <a:endCxn id="18" idx="7"/>
          </p:cNvCxnSpPr>
          <p:nvPr/>
        </p:nvCxnSpPr>
        <p:spPr bwMode="auto">
          <a:xfrm flipH="1">
            <a:off x="4194956" y="4754031"/>
            <a:ext cx="1644525" cy="91328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Gerade Verbindung 40"/>
          <p:cNvCxnSpPr>
            <a:stCxn id="13" idx="0"/>
            <a:endCxn id="12" idx="3"/>
          </p:cNvCxnSpPr>
          <p:nvPr/>
        </p:nvCxnSpPr>
        <p:spPr bwMode="auto">
          <a:xfrm flipV="1">
            <a:off x="2426255" y="3026892"/>
            <a:ext cx="943051" cy="162519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Gerade Verbindung 41"/>
          <p:cNvCxnSpPr>
            <a:stCxn id="13" idx="7"/>
            <a:endCxn id="22" idx="3"/>
          </p:cNvCxnSpPr>
          <p:nvPr/>
        </p:nvCxnSpPr>
        <p:spPr bwMode="auto">
          <a:xfrm flipV="1">
            <a:off x="2467954" y="3026892"/>
            <a:ext cx="2317645" cy="164268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Gerade Verbindung 42"/>
          <p:cNvCxnSpPr>
            <a:stCxn id="13" idx="6"/>
            <a:endCxn id="14" idx="2"/>
          </p:cNvCxnSpPr>
          <p:nvPr/>
        </p:nvCxnSpPr>
        <p:spPr bwMode="auto">
          <a:xfrm>
            <a:off x="2485227" y="4711803"/>
            <a:ext cx="3336981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Gerade Verbindung 43"/>
          <p:cNvCxnSpPr>
            <a:stCxn id="13" idx="5"/>
            <a:endCxn id="18" idx="1"/>
          </p:cNvCxnSpPr>
          <p:nvPr/>
        </p:nvCxnSpPr>
        <p:spPr bwMode="auto">
          <a:xfrm>
            <a:off x="2467954" y="4754031"/>
            <a:ext cx="1643604" cy="91328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Gerade Verbindung 160"/>
          <p:cNvCxnSpPr>
            <a:stCxn id="18" idx="0"/>
            <a:endCxn id="22" idx="4"/>
          </p:cNvCxnSpPr>
          <p:nvPr/>
        </p:nvCxnSpPr>
        <p:spPr bwMode="auto">
          <a:xfrm flipV="1">
            <a:off x="4153257" y="3044383"/>
            <a:ext cx="674041" cy="260543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Gerade Verbindung 163"/>
          <p:cNvCxnSpPr>
            <a:stCxn id="18" idx="0"/>
            <a:endCxn id="12" idx="4"/>
          </p:cNvCxnSpPr>
          <p:nvPr/>
        </p:nvCxnSpPr>
        <p:spPr bwMode="auto">
          <a:xfrm flipH="1" flipV="1">
            <a:off x="3411005" y="3044383"/>
            <a:ext cx="742251" cy="260543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Gerade Verbindung 167"/>
          <p:cNvCxnSpPr>
            <a:stCxn id="14" idx="1"/>
            <a:endCxn id="12" idx="5"/>
          </p:cNvCxnSpPr>
          <p:nvPr/>
        </p:nvCxnSpPr>
        <p:spPr bwMode="auto">
          <a:xfrm flipH="1" flipV="1">
            <a:off x="3452704" y="3026892"/>
            <a:ext cx="2386777" cy="164268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Triangle Detection: </a:t>
            </a:r>
            <a:r>
              <a:rPr lang="de-CH" smtClean="0">
                <a:latin typeface="Calibri" pitchFamily="34" charset="0"/>
              </a:rPr>
              <a:t>an Algorithm</a:t>
            </a:r>
            <a:endParaRPr lang="en-US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5899" y="1141512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- partition nodes into subsets of n</a:t>
            </a:r>
            <a:r>
              <a:rPr lang="de-CH" sz="3200" kern="0" baseline="30000" smtClean="0">
                <a:latin typeface="Calibri" pitchFamily="34" charset="0"/>
              </a:rPr>
              <a:t>2/3</a:t>
            </a:r>
            <a:r>
              <a:rPr lang="de-CH" sz="3200" kern="0" smtClean="0">
                <a:latin typeface="Calibri" pitchFamily="34" charset="0"/>
              </a:rPr>
              <a:t> nodes</a:t>
            </a:r>
            <a:endParaRPr lang="en-US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- consider all n triplets of such subsets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- assign triplets 1:1 to nodes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- responsible node checks for triangle in its triplet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→ needs to learn of </a:t>
            </a:r>
            <a:r>
              <a:rPr lang="de-CH" sz="3200" kern="0" smtClean="0">
                <a:latin typeface="Calibri" pitchFamily="34" charset="0"/>
              </a:rPr>
              <a:t>n</a:t>
            </a:r>
            <a:r>
              <a:rPr lang="de-CH" sz="3200" kern="0" baseline="30000" smtClean="0">
                <a:latin typeface="Calibri" pitchFamily="34" charset="0"/>
              </a:rPr>
              <a:t>4/3</a:t>
            </a:r>
            <a:r>
              <a:rPr lang="en-US" sz="3200" kern="0" smtClean="0">
                <a:latin typeface="Calibri" pitchFamily="34" charset="0"/>
              </a:rPr>
              <a:t> (pre-determined) edges</a:t>
            </a:r>
            <a:endParaRPr lang="de-CH" sz="3200" kern="0" smtClean="0">
              <a:solidFill>
                <a:srgbClr val="FF5050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→ running time O(n</a:t>
            </a:r>
            <a:r>
              <a:rPr lang="de-CH" sz="3200" kern="0" baseline="30000" smtClean="0">
                <a:latin typeface="Calibri" pitchFamily="34" charset="0"/>
              </a:rPr>
              <a:t>1/3</a:t>
            </a:r>
            <a:r>
              <a:rPr lang="en-US" sz="3200" kern="0" smtClean="0">
                <a:latin typeface="Calibri" pitchFamily="34" charset="0"/>
              </a:rPr>
              <a:t>/log n)</a:t>
            </a: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5536" y="4538737"/>
            <a:ext cx="8296698" cy="1698575"/>
            <a:chOff x="395536" y="4430725"/>
            <a:chExt cx="8296698" cy="1698575"/>
          </a:xfrm>
        </p:grpSpPr>
        <p:grpSp>
          <p:nvGrpSpPr>
            <p:cNvPr id="20" name="Group 15"/>
            <p:cNvGrpSpPr/>
            <p:nvPr/>
          </p:nvGrpSpPr>
          <p:grpSpPr>
            <a:xfrm>
              <a:off x="1541561" y="5013176"/>
              <a:ext cx="4968552" cy="252028"/>
              <a:chOff x="1079612" y="4905164"/>
              <a:chExt cx="4968552" cy="252028"/>
            </a:xfrm>
          </p:grpSpPr>
          <p:sp>
            <p:nvSpPr>
              <p:cNvPr id="52" name="Rectangle 51"/>
              <p:cNvSpPr/>
              <p:nvPr/>
            </p:nvSpPr>
            <p:spPr bwMode="auto">
              <a:xfrm>
                <a:off x="1079612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1907704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2735796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3563888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4391980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5220072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grpSp>
          <p:nvGrpSpPr>
            <p:cNvPr id="21" name="Group 18"/>
            <p:cNvGrpSpPr/>
            <p:nvPr/>
          </p:nvGrpSpPr>
          <p:grpSpPr>
            <a:xfrm>
              <a:off x="1541561" y="5445224"/>
              <a:ext cx="4968552" cy="252028"/>
              <a:chOff x="1079612" y="4905164"/>
              <a:chExt cx="4968552" cy="252028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1079612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1907704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2735796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3563888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4391980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5220072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grpSp>
          <p:nvGrpSpPr>
            <p:cNvPr id="23" name="Group 25"/>
            <p:cNvGrpSpPr/>
            <p:nvPr/>
          </p:nvGrpSpPr>
          <p:grpSpPr>
            <a:xfrm>
              <a:off x="1541561" y="5877272"/>
              <a:ext cx="4968552" cy="252028"/>
              <a:chOff x="1079612" y="4905164"/>
              <a:chExt cx="4968552" cy="252028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1079612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907704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2735796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3563888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4391980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5220072" y="4905164"/>
                <a:ext cx="828092" cy="25202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sp>
          <p:nvSpPr>
            <p:cNvPr id="24" name="Textfeld 12"/>
            <p:cNvSpPr txBox="1"/>
            <p:nvPr/>
          </p:nvSpPr>
          <p:spPr>
            <a:xfrm>
              <a:off x="395536" y="4430725"/>
              <a:ext cx="6002028" cy="46166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CH" sz="2400" smtClean="0">
                  <a:latin typeface="Calibri" pitchFamily="34" charset="0"/>
                </a:rPr>
                <a:t>subset         1          2          3          4          5         6</a:t>
              </a:r>
            </a:p>
          </p:txBody>
        </p:sp>
        <p:pic>
          <p:nvPicPr>
            <p:cNvPr id="25" name="Picture 13" descr="BD21294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39069" y="5517232"/>
              <a:ext cx="114660" cy="115002"/>
            </a:xfrm>
            <a:prstGeom prst="rect">
              <a:avLst/>
            </a:prstGeom>
            <a:noFill/>
          </p:spPr>
        </p:pic>
        <p:pic>
          <p:nvPicPr>
            <p:cNvPr id="29" name="Picture 13" descr="BD21294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93789" y="5085184"/>
              <a:ext cx="114660" cy="115002"/>
            </a:xfrm>
            <a:prstGeom prst="rect">
              <a:avLst/>
            </a:prstGeom>
            <a:noFill/>
          </p:spPr>
        </p:pic>
        <p:pic>
          <p:nvPicPr>
            <p:cNvPr id="30" name="Picture 13" descr="BD21294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27984" y="5949280"/>
              <a:ext cx="114660" cy="115002"/>
            </a:xfrm>
            <a:prstGeom prst="rect">
              <a:avLst/>
            </a:prstGeom>
            <a:noFill/>
          </p:spPr>
        </p:pic>
        <p:cxnSp>
          <p:nvCxnSpPr>
            <p:cNvPr id="31" name="Straight Connector 30"/>
            <p:cNvCxnSpPr>
              <a:stCxn id="30" idx="1"/>
              <a:endCxn id="25" idx="3"/>
            </p:cNvCxnSpPr>
            <p:nvPr/>
          </p:nvCxnSpPr>
          <p:spPr bwMode="auto">
            <a:xfrm flipH="1" flipV="1">
              <a:off x="3053729" y="5574733"/>
              <a:ext cx="1374255" cy="4320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>
              <a:stCxn id="30" idx="0"/>
              <a:endCxn id="29" idx="3"/>
            </p:cNvCxnSpPr>
            <p:nvPr/>
          </p:nvCxnSpPr>
          <p:spPr bwMode="auto">
            <a:xfrm flipH="1" flipV="1">
              <a:off x="3708449" y="5142685"/>
              <a:ext cx="776865" cy="8065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29" idx="1"/>
              <a:endCxn id="25" idx="3"/>
            </p:cNvCxnSpPr>
            <p:nvPr/>
          </p:nvCxnSpPr>
          <p:spPr bwMode="auto">
            <a:xfrm flipH="1">
              <a:off x="3053729" y="5142685"/>
              <a:ext cx="540060" cy="4320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Textfeld 12"/>
            <p:cNvSpPr txBox="1"/>
            <p:nvPr/>
          </p:nvSpPr>
          <p:spPr>
            <a:xfrm>
              <a:off x="6610959" y="5205390"/>
              <a:ext cx="2081275" cy="70788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2000" smtClean="0">
                  <a:latin typeface="Calibri" pitchFamily="34" charset="0"/>
                </a:rPr>
                <a:t>detected by node</a:t>
              </a:r>
            </a:p>
            <a:p>
              <a:pPr algn="ctr"/>
              <a:r>
                <a:rPr lang="fr-CH" sz="2000" smtClean="0">
                  <a:latin typeface="Calibri" pitchFamily="34" charset="0"/>
                </a:rPr>
                <a:t>with triplet (3,2,4)</a:t>
              </a:r>
              <a:endParaRPr lang="de-CH" sz="2000" smtClean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Triangle Detection: </a:t>
            </a:r>
            <a:r>
              <a:rPr lang="de-CH" smtClean="0">
                <a:latin typeface="Calibri" pitchFamily="34" charset="0"/>
              </a:rPr>
              <a:t>an Algorithm</a:t>
            </a:r>
            <a:endParaRPr lang="en-US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5899" y="1141512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“oblivious” algorithm: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	- fixed message pattern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	- computation only initially and in the end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…and maybe even in general?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3200" kern="0" smtClean="0">
              <a:latin typeface="Calibri" pitchFamily="34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1367644" y="3176972"/>
            <a:ext cx="5652628" cy="1746194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/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b="1" u="sng" kern="0" smtClean="0">
                <a:latin typeface="Calibri" pitchFamily="34" charset="0"/>
              </a:rPr>
              <a:t>Conjecture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running time O(n</a:t>
            </a:r>
            <a:r>
              <a:rPr lang="de-CH" sz="3200" kern="0" baseline="30000" smtClean="0">
                <a:latin typeface="Calibri" pitchFamily="34" charset="0"/>
              </a:rPr>
              <a:t>1/3</a:t>
            </a:r>
            <a:r>
              <a:rPr lang="de-CH" sz="3200" kern="0" smtClean="0">
                <a:latin typeface="Calibri" pitchFamily="34" charset="0"/>
              </a:rPr>
              <a:t>/log n)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optimal for oblivious algorithms</a:t>
            </a:r>
            <a:endParaRPr lang="en-US" sz="3200" kern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MST and Friends</a:t>
            </a:r>
            <a:endParaRPr lang="en-US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5899" y="1141512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some doubly logarithmic bounds: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	</a:t>
            </a:r>
            <a:r>
              <a:rPr lang="en-US" kern="0" smtClean="0">
                <a:latin typeface="Calibri" pitchFamily="34" charset="0"/>
              </a:rPr>
              <a:t>- MST in O(log log n) rounds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- Metric Facility Location in O(log log n log* n) rounds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- no improvement or lower bound on MST for a decade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1367644" y="3789040"/>
            <a:ext cx="5652628" cy="1746194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/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b="1" u="sng" kern="0" smtClean="0">
                <a:latin typeface="Calibri" pitchFamily="34" charset="0"/>
              </a:rPr>
              <a:t>Open Question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Is running time O(log log n)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a barrier for some problems?</a:t>
            </a:r>
            <a:endParaRPr lang="en-US" sz="3200" kern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15"/>
          <p:cNvSpPr/>
          <p:nvPr/>
        </p:nvSpPr>
        <p:spPr bwMode="auto">
          <a:xfrm>
            <a:off x="1187624" y="2963131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Ellipse 15"/>
          <p:cNvSpPr/>
          <p:nvPr/>
        </p:nvSpPr>
        <p:spPr bwMode="auto">
          <a:xfrm>
            <a:off x="2675927" y="2024844"/>
            <a:ext cx="269103" cy="262573"/>
          </a:xfrm>
          <a:prstGeom prst="ellipse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Ellipse 15"/>
          <p:cNvSpPr/>
          <p:nvPr/>
        </p:nvSpPr>
        <p:spPr bwMode="auto">
          <a:xfrm>
            <a:off x="4067944" y="2831844"/>
            <a:ext cx="269103" cy="262573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Ellipse 15"/>
          <p:cNvSpPr/>
          <p:nvPr/>
        </p:nvSpPr>
        <p:spPr bwMode="auto">
          <a:xfrm>
            <a:off x="4202495" y="4423790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Ellipse 15"/>
          <p:cNvSpPr/>
          <p:nvPr/>
        </p:nvSpPr>
        <p:spPr bwMode="auto">
          <a:xfrm>
            <a:off x="2945030" y="3682904"/>
            <a:ext cx="269103" cy="262573"/>
          </a:xfrm>
          <a:prstGeom prst="ellipse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Ellipse 15"/>
          <p:cNvSpPr/>
          <p:nvPr/>
        </p:nvSpPr>
        <p:spPr bwMode="auto">
          <a:xfrm>
            <a:off x="1644824" y="4292504"/>
            <a:ext cx="269103" cy="262573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5" name="Straight Connector 154"/>
          <p:cNvCxnSpPr>
            <a:stCxn id="7" idx="3"/>
            <a:endCxn id="6" idx="7"/>
          </p:cNvCxnSpPr>
          <p:nvPr/>
        </p:nvCxnSpPr>
        <p:spPr bwMode="auto">
          <a:xfrm flipH="1">
            <a:off x="1417318" y="2248964"/>
            <a:ext cx="1298018" cy="7526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" name="Straight Connector 154"/>
          <p:cNvCxnSpPr>
            <a:stCxn id="8" idx="2"/>
            <a:endCxn id="6" idx="6"/>
          </p:cNvCxnSpPr>
          <p:nvPr/>
        </p:nvCxnSpPr>
        <p:spPr bwMode="auto">
          <a:xfrm flipH="1">
            <a:off x="1456727" y="2963131"/>
            <a:ext cx="2611217" cy="1312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7" name="Straight Connector 154"/>
          <p:cNvCxnSpPr>
            <a:stCxn id="6" idx="4"/>
            <a:endCxn id="11" idx="0"/>
          </p:cNvCxnSpPr>
          <p:nvPr/>
        </p:nvCxnSpPr>
        <p:spPr bwMode="auto">
          <a:xfrm>
            <a:off x="1322176" y="3225704"/>
            <a:ext cx="45720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" name="Straight Connector 154"/>
          <p:cNvCxnSpPr>
            <a:stCxn id="7" idx="5"/>
            <a:endCxn id="8" idx="1"/>
          </p:cNvCxnSpPr>
          <p:nvPr/>
        </p:nvCxnSpPr>
        <p:spPr bwMode="auto">
          <a:xfrm>
            <a:off x="2905621" y="2248964"/>
            <a:ext cx="1201732" cy="6213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9" name="Straight Connector 154"/>
          <p:cNvCxnSpPr>
            <a:stCxn id="6" idx="5"/>
            <a:endCxn id="10" idx="2"/>
          </p:cNvCxnSpPr>
          <p:nvPr/>
        </p:nvCxnSpPr>
        <p:spPr bwMode="auto">
          <a:xfrm>
            <a:off x="1417318" y="3187251"/>
            <a:ext cx="1527712" cy="6269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" name="Straight Connector 154"/>
          <p:cNvCxnSpPr>
            <a:stCxn id="10" idx="5"/>
            <a:endCxn id="9" idx="1"/>
          </p:cNvCxnSpPr>
          <p:nvPr/>
        </p:nvCxnSpPr>
        <p:spPr bwMode="auto">
          <a:xfrm>
            <a:off x="3174724" y="3907024"/>
            <a:ext cx="1067180" cy="5552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1" name="Straight Connector 154"/>
          <p:cNvCxnSpPr>
            <a:stCxn id="8" idx="3"/>
            <a:endCxn id="10" idx="7"/>
          </p:cNvCxnSpPr>
          <p:nvPr/>
        </p:nvCxnSpPr>
        <p:spPr bwMode="auto">
          <a:xfrm flipH="1">
            <a:off x="3174724" y="3055964"/>
            <a:ext cx="932629" cy="6653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7" name="Straight Connector 154"/>
          <p:cNvCxnSpPr>
            <a:stCxn id="8" idx="4"/>
            <a:endCxn id="9" idx="0"/>
          </p:cNvCxnSpPr>
          <p:nvPr/>
        </p:nvCxnSpPr>
        <p:spPr bwMode="auto">
          <a:xfrm>
            <a:off x="4202496" y="3094417"/>
            <a:ext cx="134551" cy="13293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5364088" y="4423790"/>
            <a:ext cx="2907940" cy="152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compute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CH" sz="3000" kern="0" noProof="0" smtClean="0">
                <a:latin typeface="Calibri" pitchFamily="34" charset="0"/>
                <a:ea typeface="+mj-ea"/>
                <a:cs typeface="+mj-cs"/>
              </a:rPr>
              <a:t>send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CH" sz="3000" kern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receive</a:t>
            </a:r>
            <a:endParaRPr kumimoji="0" lang="en-US" sz="300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Ellipse 15"/>
          <p:cNvSpPr/>
          <p:nvPr/>
        </p:nvSpPr>
        <p:spPr bwMode="auto">
          <a:xfrm>
            <a:off x="5419021" y="1844824"/>
            <a:ext cx="269103" cy="262573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2" name="Ellipse 15"/>
          <p:cNvSpPr/>
          <p:nvPr/>
        </p:nvSpPr>
        <p:spPr bwMode="auto">
          <a:xfrm>
            <a:off x="5419021" y="2302331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3" name="Ellipse 15"/>
          <p:cNvSpPr/>
          <p:nvPr/>
        </p:nvSpPr>
        <p:spPr bwMode="auto">
          <a:xfrm>
            <a:off x="5419021" y="2770383"/>
            <a:ext cx="269103" cy="262573"/>
          </a:xfrm>
          <a:prstGeom prst="ellipse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4" name="Ellipse 15"/>
          <p:cNvSpPr/>
          <p:nvPr/>
        </p:nvSpPr>
        <p:spPr bwMode="auto">
          <a:xfrm>
            <a:off x="5419021" y="3212976"/>
            <a:ext cx="269103" cy="262573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5" name="Ellipse 15"/>
          <p:cNvSpPr/>
          <p:nvPr/>
        </p:nvSpPr>
        <p:spPr bwMode="auto">
          <a:xfrm>
            <a:off x="5419021" y="1402231"/>
            <a:ext cx="269103" cy="262573"/>
          </a:xfrm>
          <a:prstGeom prst="ellipse">
            <a:avLst/>
          </a:prstGeom>
          <a:solidFill>
            <a:srgbClr val="800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5832140" y="1124747"/>
            <a:ext cx="648072" cy="259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1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3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7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16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42</a:t>
            </a:r>
            <a:endParaRPr kumimoji="0" lang="en-US" sz="30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7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28600"/>
            <a:ext cx="8407400" cy="685800"/>
          </a:xfr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The LOCAL Model</a:t>
            </a:r>
            <a:endParaRPr lang="en-US">
              <a:latin typeface="Calibri" pitchFamily="34" charset="0"/>
            </a:endParaRPr>
          </a:p>
        </p:txBody>
      </p:sp>
      <p:sp>
        <p:nvSpPr>
          <p:cNvPr id="24" name="Ovale Legende 23"/>
          <p:cNvSpPr/>
          <p:nvPr/>
        </p:nvSpPr>
        <p:spPr bwMode="auto">
          <a:xfrm>
            <a:off x="2915816" y="1268760"/>
            <a:ext cx="690866" cy="576064"/>
          </a:xfrm>
          <a:prstGeom prst="wedgeEllipseCallout">
            <a:avLst>
              <a:gd name="adj1" fmla="val -44753"/>
              <a:gd name="adj2" fmla="val 6632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16</a:t>
            </a:r>
          </a:p>
        </p:txBody>
      </p:sp>
      <p:sp>
        <p:nvSpPr>
          <p:cNvPr id="25" name="Ovale Legende 24"/>
          <p:cNvSpPr/>
          <p:nvPr/>
        </p:nvSpPr>
        <p:spPr bwMode="auto">
          <a:xfrm>
            <a:off x="2512982" y="4221088"/>
            <a:ext cx="690866" cy="576064"/>
          </a:xfrm>
          <a:prstGeom prst="wedgeEllipseCallout">
            <a:avLst>
              <a:gd name="adj1" fmla="val 19033"/>
              <a:gd name="adj2" fmla="val -7710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16</a:t>
            </a:r>
          </a:p>
        </p:txBody>
      </p:sp>
      <p:sp>
        <p:nvSpPr>
          <p:cNvPr id="26" name="Ovale Legende 25"/>
          <p:cNvSpPr/>
          <p:nvPr/>
        </p:nvSpPr>
        <p:spPr bwMode="auto">
          <a:xfrm>
            <a:off x="4319972" y="2096852"/>
            <a:ext cx="690866" cy="576064"/>
          </a:xfrm>
          <a:prstGeom prst="wedgeEllipseCallout">
            <a:avLst>
              <a:gd name="adj1" fmla="val -44753"/>
              <a:gd name="adj2" fmla="val 6632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</a:t>
            </a:r>
          </a:p>
        </p:txBody>
      </p:sp>
      <p:sp>
        <p:nvSpPr>
          <p:cNvPr id="27" name="Ovale Legende 26"/>
          <p:cNvSpPr/>
          <p:nvPr/>
        </p:nvSpPr>
        <p:spPr bwMode="auto">
          <a:xfrm>
            <a:off x="953958" y="2107397"/>
            <a:ext cx="690866" cy="576064"/>
          </a:xfrm>
          <a:prstGeom prst="wedgeEllipseCallout">
            <a:avLst>
              <a:gd name="adj1" fmla="val -103"/>
              <a:gd name="adj2" fmla="val 8353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7</a:t>
            </a:r>
          </a:p>
        </p:txBody>
      </p:sp>
      <p:sp>
        <p:nvSpPr>
          <p:cNvPr id="28" name="Ovale Legende 27"/>
          <p:cNvSpPr/>
          <p:nvPr/>
        </p:nvSpPr>
        <p:spPr bwMode="auto">
          <a:xfrm>
            <a:off x="726452" y="3847726"/>
            <a:ext cx="690866" cy="576064"/>
          </a:xfrm>
          <a:prstGeom prst="wedgeEllipseCallout">
            <a:avLst>
              <a:gd name="adj1" fmla="val 68467"/>
              <a:gd name="adj2" fmla="val 3763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42</a:t>
            </a:r>
          </a:p>
        </p:txBody>
      </p:sp>
      <p:sp>
        <p:nvSpPr>
          <p:cNvPr id="29" name="Ovale Legende 28"/>
          <p:cNvSpPr/>
          <p:nvPr/>
        </p:nvSpPr>
        <p:spPr bwMode="auto">
          <a:xfrm>
            <a:off x="4427984" y="3645024"/>
            <a:ext cx="690866" cy="576064"/>
          </a:xfrm>
          <a:prstGeom prst="wedgeEllipseCallout">
            <a:avLst>
              <a:gd name="adj1" fmla="val -41564"/>
              <a:gd name="adj2" fmla="val 7206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Connectivity</a:t>
            </a:r>
            <a:endParaRPr lang="en-US">
              <a:latin typeface="Calibri" pitchFamily="34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1367644" y="3987062"/>
            <a:ext cx="5652628" cy="1746194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/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b="1" u="sng" kern="0" smtClean="0">
                <a:latin typeface="Calibri" pitchFamily="34" charset="0"/>
              </a:rPr>
              <a:t>Open Question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Can Connectivity be decided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within O(1) rounds?</a:t>
            </a:r>
            <a:endParaRPr lang="en-US" sz="3200" kern="0" smtClean="0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5899" y="1141512"/>
            <a:ext cx="862330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input: adjacent edges in input graph</a:t>
            </a:r>
            <a:endParaRPr lang="en-US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output: whether input graph is connected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16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- natural problem, even simpler than MST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Calibri" pitchFamily="34" charset="0"/>
              </a:rPr>
              <a:t>- might be easier to find right approach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solidFill>
                <a:srgbClr val="FF5050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5556" y="1376772"/>
            <a:ext cx="7560840" cy="4788532"/>
          </a:xfrm>
          <a:prstGeom prst="rect">
            <a:avLst/>
          </a:prstGeom>
        </p:spPr>
        <p:txBody>
          <a:bodyPr/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There </a:t>
            </a:r>
            <a:r>
              <a:rPr lang="de-CH" sz="3200" i="1" kern="0" smtClean="0">
                <a:latin typeface="Calibri" pitchFamily="34" charset="0"/>
              </a:rPr>
              <a:t>is</a:t>
            </a:r>
            <a:r>
              <a:rPr lang="de-CH" sz="3200" kern="0" smtClean="0">
                <a:latin typeface="Calibri" pitchFamily="34" charset="0"/>
              </a:rPr>
              <a:t> a lower bound, on Set Disjointness!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kern="0" smtClean="0">
                <a:latin typeface="Calibri" pitchFamily="34" charset="0"/>
              </a:rPr>
              <a:t>(but in a different model)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200" i="1" kern="0" smtClean="0">
                <a:latin typeface="Calibri" pitchFamily="34" charset="0"/>
              </a:rPr>
              <a:t>...thank you for your attention!</a:t>
            </a:r>
            <a:endParaRPr lang="en-US" sz="3200" i="1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solidFill>
                <a:srgbClr val="FF5050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3200" kern="0" smtClean="0">
              <a:latin typeface="Calibri" pitchFamily="34" charset="0"/>
            </a:endParaRP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alibri" pitchFamily="34" charset="0"/>
              </a:rPr>
              <a:t>...on a Related Subject</a:t>
            </a:r>
            <a:endParaRPr lang="en-US">
              <a:latin typeface="Calibri" pitchFamily="34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1367644" y="3320988"/>
            <a:ext cx="6120680" cy="711079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/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4000" kern="0" smtClean="0">
                <a:latin typeface="Calibri" pitchFamily="34" charset="0"/>
              </a:rPr>
              <a:t>→ Don‘t miss the next talk!</a:t>
            </a:r>
            <a:endParaRPr lang="en-US" sz="4000" kern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15"/>
          <p:cNvSpPr/>
          <p:nvPr/>
        </p:nvSpPr>
        <p:spPr bwMode="auto">
          <a:xfrm>
            <a:off x="1187624" y="2963131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Ellipse 15"/>
          <p:cNvSpPr/>
          <p:nvPr/>
        </p:nvSpPr>
        <p:spPr bwMode="auto">
          <a:xfrm>
            <a:off x="2675927" y="2024844"/>
            <a:ext cx="269103" cy="262573"/>
          </a:xfrm>
          <a:prstGeom prst="ellipse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Ellipse 15"/>
          <p:cNvSpPr/>
          <p:nvPr/>
        </p:nvSpPr>
        <p:spPr bwMode="auto">
          <a:xfrm>
            <a:off x="4067944" y="2831844"/>
            <a:ext cx="269103" cy="262573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Ellipse 15"/>
          <p:cNvSpPr/>
          <p:nvPr/>
        </p:nvSpPr>
        <p:spPr bwMode="auto">
          <a:xfrm>
            <a:off x="4202495" y="4423790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Ellipse 15"/>
          <p:cNvSpPr/>
          <p:nvPr/>
        </p:nvSpPr>
        <p:spPr bwMode="auto">
          <a:xfrm>
            <a:off x="2945030" y="3682904"/>
            <a:ext cx="269103" cy="262573"/>
          </a:xfrm>
          <a:prstGeom prst="ellipse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Ellipse 15"/>
          <p:cNvSpPr/>
          <p:nvPr/>
        </p:nvSpPr>
        <p:spPr bwMode="auto">
          <a:xfrm>
            <a:off x="1644824" y="4292504"/>
            <a:ext cx="269103" cy="262573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5" name="Straight Connector 154"/>
          <p:cNvCxnSpPr>
            <a:stCxn id="7" idx="3"/>
            <a:endCxn id="6" idx="7"/>
          </p:cNvCxnSpPr>
          <p:nvPr/>
        </p:nvCxnSpPr>
        <p:spPr bwMode="auto">
          <a:xfrm flipH="1">
            <a:off x="1417318" y="2248964"/>
            <a:ext cx="1298018" cy="7526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" name="Straight Connector 154"/>
          <p:cNvCxnSpPr>
            <a:stCxn id="8" idx="2"/>
            <a:endCxn id="6" idx="6"/>
          </p:cNvCxnSpPr>
          <p:nvPr/>
        </p:nvCxnSpPr>
        <p:spPr bwMode="auto">
          <a:xfrm flipH="1">
            <a:off x="1456727" y="2963131"/>
            <a:ext cx="2611217" cy="1312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7" name="Straight Connector 154"/>
          <p:cNvCxnSpPr>
            <a:stCxn id="6" idx="4"/>
            <a:endCxn id="11" idx="0"/>
          </p:cNvCxnSpPr>
          <p:nvPr/>
        </p:nvCxnSpPr>
        <p:spPr bwMode="auto">
          <a:xfrm>
            <a:off x="1322176" y="3225704"/>
            <a:ext cx="45720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" name="Straight Connector 154"/>
          <p:cNvCxnSpPr>
            <a:stCxn id="7" idx="5"/>
            <a:endCxn id="8" idx="1"/>
          </p:cNvCxnSpPr>
          <p:nvPr/>
        </p:nvCxnSpPr>
        <p:spPr bwMode="auto">
          <a:xfrm>
            <a:off x="2905621" y="2248964"/>
            <a:ext cx="1201732" cy="6213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9" name="Straight Connector 154"/>
          <p:cNvCxnSpPr>
            <a:stCxn id="6" idx="5"/>
            <a:endCxn id="10" idx="2"/>
          </p:cNvCxnSpPr>
          <p:nvPr/>
        </p:nvCxnSpPr>
        <p:spPr bwMode="auto">
          <a:xfrm>
            <a:off x="1417318" y="3187251"/>
            <a:ext cx="1527712" cy="6269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" name="Straight Connector 154"/>
          <p:cNvCxnSpPr>
            <a:stCxn id="10" idx="5"/>
            <a:endCxn id="9" idx="1"/>
          </p:cNvCxnSpPr>
          <p:nvPr/>
        </p:nvCxnSpPr>
        <p:spPr bwMode="auto">
          <a:xfrm>
            <a:off x="3174724" y="3907024"/>
            <a:ext cx="1067180" cy="5552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1" name="Straight Connector 154"/>
          <p:cNvCxnSpPr>
            <a:stCxn id="8" idx="3"/>
            <a:endCxn id="10" idx="7"/>
          </p:cNvCxnSpPr>
          <p:nvPr/>
        </p:nvCxnSpPr>
        <p:spPr bwMode="auto">
          <a:xfrm flipH="1">
            <a:off x="3174724" y="3055964"/>
            <a:ext cx="932629" cy="6653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7" name="Straight Connector 154"/>
          <p:cNvCxnSpPr>
            <a:stCxn id="8" idx="4"/>
            <a:endCxn id="9" idx="0"/>
          </p:cNvCxnSpPr>
          <p:nvPr/>
        </p:nvCxnSpPr>
        <p:spPr bwMode="auto">
          <a:xfrm>
            <a:off x="4202496" y="3094417"/>
            <a:ext cx="134551" cy="13293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5364088" y="4423790"/>
            <a:ext cx="2907940" cy="152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compute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CH" sz="3000" kern="0" noProof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send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CH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receive</a:t>
            </a:r>
            <a:endParaRPr kumimoji="0" lang="en-US" sz="30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Ellipse 15"/>
          <p:cNvSpPr/>
          <p:nvPr/>
        </p:nvSpPr>
        <p:spPr bwMode="auto">
          <a:xfrm>
            <a:off x="5419021" y="1844824"/>
            <a:ext cx="269103" cy="262573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2" name="Ellipse 15"/>
          <p:cNvSpPr/>
          <p:nvPr/>
        </p:nvSpPr>
        <p:spPr bwMode="auto">
          <a:xfrm>
            <a:off x="5419021" y="2302331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3" name="Ellipse 15"/>
          <p:cNvSpPr/>
          <p:nvPr/>
        </p:nvSpPr>
        <p:spPr bwMode="auto">
          <a:xfrm>
            <a:off x="5419021" y="2770383"/>
            <a:ext cx="269103" cy="262573"/>
          </a:xfrm>
          <a:prstGeom prst="ellipse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4" name="Ellipse 15"/>
          <p:cNvSpPr/>
          <p:nvPr/>
        </p:nvSpPr>
        <p:spPr bwMode="auto">
          <a:xfrm>
            <a:off x="5419021" y="3212976"/>
            <a:ext cx="269103" cy="262573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5" name="Ellipse 15"/>
          <p:cNvSpPr/>
          <p:nvPr/>
        </p:nvSpPr>
        <p:spPr bwMode="auto">
          <a:xfrm>
            <a:off x="5419021" y="1402231"/>
            <a:ext cx="269103" cy="262573"/>
          </a:xfrm>
          <a:prstGeom prst="ellipse">
            <a:avLst/>
          </a:prstGeom>
          <a:solidFill>
            <a:srgbClr val="800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5832140" y="1124747"/>
            <a:ext cx="648072" cy="259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1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3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7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16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42</a:t>
            </a:r>
            <a:endParaRPr kumimoji="0" lang="en-US" sz="30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7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28600"/>
            <a:ext cx="8407400" cy="685800"/>
          </a:xfr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The LOCAL Model</a:t>
            </a:r>
            <a:endParaRPr lang="en-US">
              <a:latin typeface="Calibri" pitchFamily="34" charset="0"/>
            </a:endParaRPr>
          </a:p>
        </p:txBody>
      </p:sp>
      <p:sp>
        <p:nvSpPr>
          <p:cNvPr id="24" name="Wolkenförmige Legende 23"/>
          <p:cNvSpPr/>
          <p:nvPr/>
        </p:nvSpPr>
        <p:spPr bwMode="auto">
          <a:xfrm>
            <a:off x="2879812" y="1304764"/>
            <a:ext cx="838287" cy="576064"/>
          </a:xfrm>
          <a:prstGeom prst="cloudCallout">
            <a:avLst>
              <a:gd name="adj1" fmla="val -40546"/>
              <a:gd name="adj2" fmla="val 7206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3,7</a:t>
            </a:r>
          </a:p>
        </p:txBody>
      </p:sp>
      <p:sp>
        <p:nvSpPr>
          <p:cNvPr id="25" name="Wolkenförmige Legende 24"/>
          <p:cNvSpPr/>
          <p:nvPr/>
        </p:nvSpPr>
        <p:spPr bwMode="auto">
          <a:xfrm>
            <a:off x="2525886" y="4221088"/>
            <a:ext cx="838287" cy="576064"/>
          </a:xfrm>
          <a:prstGeom prst="cloudCallout">
            <a:avLst>
              <a:gd name="adj1" fmla="val 9394"/>
              <a:gd name="adj2" fmla="val -8475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3,7</a:t>
            </a:r>
          </a:p>
        </p:txBody>
      </p:sp>
      <p:sp>
        <p:nvSpPr>
          <p:cNvPr id="26" name="Wolkenförmige Legende 25"/>
          <p:cNvSpPr/>
          <p:nvPr/>
        </p:nvSpPr>
        <p:spPr bwMode="auto">
          <a:xfrm>
            <a:off x="719572" y="3847726"/>
            <a:ext cx="697746" cy="576064"/>
          </a:xfrm>
          <a:prstGeom prst="cloudCallout">
            <a:avLst>
              <a:gd name="adj1" fmla="val 75114"/>
              <a:gd name="adj2" fmla="val 3572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7</a:t>
            </a:r>
          </a:p>
        </p:txBody>
      </p:sp>
      <p:sp>
        <p:nvSpPr>
          <p:cNvPr id="27" name="Wolkenförmige Legende 26"/>
          <p:cNvSpPr/>
          <p:nvPr/>
        </p:nvSpPr>
        <p:spPr bwMode="auto">
          <a:xfrm>
            <a:off x="143508" y="2194319"/>
            <a:ext cx="1044116" cy="576064"/>
          </a:xfrm>
          <a:prstGeom prst="cloudCallout">
            <a:avLst>
              <a:gd name="adj1" fmla="val 48265"/>
              <a:gd name="adj2" fmla="val 7779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16,42</a:t>
            </a:r>
          </a:p>
        </p:txBody>
      </p:sp>
      <p:sp>
        <p:nvSpPr>
          <p:cNvPr id="28" name="Wolkenförmige Legende 27"/>
          <p:cNvSpPr/>
          <p:nvPr/>
        </p:nvSpPr>
        <p:spPr bwMode="auto">
          <a:xfrm>
            <a:off x="4052454" y="2060848"/>
            <a:ext cx="987598" cy="576064"/>
          </a:xfrm>
          <a:prstGeom prst="cloudCallout">
            <a:avLst>
              <a:gd name="adj1" fmla="val -23461"/>
              <a:gd name="adj2" fmla="val 7588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7,16</a:t>
            </a:r>
          </a:p>
        </p:txBody>
      </p:sp>
      <p:sp>
        <p:nvSpPr>
          <p:cNvPr id="29" name="Wolkenförmige Legende 28"/>
          <p:cNvSpPr/>
          <p:nvPr/>
        </p:nvSpPr>
        <p:spPr bwMode="auto">
          <a:xfrm>
            <a:off x="4470868" y="3716440"/>
            <a:ext cx="893220" cy="576064"/>
          </a:xfrm>
          <a:prstGeom prst="cloudCallout">
            <a:avLst>
              <a:gd name="adj1" fmla="val -48754"/>
              <a:gd name="adj2" fmla="val 7014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3,16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15"/>
          <p:cNvSpPr/>
          <p:nvPr/>
        </p:nvSpPr>
        <p:spPr bwMode="auto">
          <a:xfrm>
            <a:off x="1187624" y="2963131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Ellipse 15"/>
          <p:cNvSpPr/>
          <p:nvPr/>
        </p:nvSpPr>
        <p:spPr bwMode="auto">
          <a:xfrm>
            <a:off x="2675927" y="2024844"/>
            <a:ext cx="269103" cy="262573"/>
          </a:xfrm>
          <a:prstGeom prst="ellipse">
            <a:avLst/>
          </a:prstGeom>
          <a:solidFill>
            <a:srgbClr val="800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Ellipse 15"/>
          <p:cNvSpPr/>
          <p:nvPr/>
        </p:nvSpPr>
        <p:spPr bwMode="auto">
          <a:xfrm>
            <a:off x="4067944" y="2831844"/>
            <a:ext cx="269103" cy="262573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Ellipse 15"/>
          <p:cNvSpPr/>
          <p:nvPr/>
        </p:nvSpPr>
        <p:spPr bwMode="auto">
          <a:xfrm>
            <a:off x="4202495" y="4423790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Ellipse 15"/>
          <p:cNvSpPr/>
          <p:nvPr/>
        </p:nvSpPr>
        <p:spPr bwMode="auto">
          <a:xfrm>
            <a:off x="2945030" y="3682904"/>
            <a:ext cx="269103" cy="262573"/>
          </a:xfrm>
          <a:prstGeom prst="ellipse">
            <a:avLst/>
          </a:prstGeom>
          <a:solidFill>
            <a:srgbClr val="800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Ellipse 15"/>
          <p:cNvSpPr/>
          <p:nvPr/>
        </p:nvSpPr>
        <p:spPr bwMode="auto">
          <a:xfrm>
            <a:off x="1644824" y="4292504"/>
            <a:ext cx="269103" cy="262573"/>
          </a:xfrm>
          <a:prstGeom prst="ellipse">
            <a:avLst/>
          </a:prstGeom>
          <a:solidFill>
            <a:srgbClr val="800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5" name="Straight Connector 154"/>
          <p:cNvCxnSpPr>
            <a:stCxn id="7" idx="3"/>
            <a:endCxn id="6" idx="7"/>
          </p:cNvCxnSpPr>
          <p:nvPr/>
        </p:nvCxnSpPr>
        <p:spPr bwMode="auto">
          <a:xfrm flipH="1">
            <a:off x="1417318" y="2248964"/>
            <a:ext cx="1298018" cy="7526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" name="Straight Connector 154"/>
          <p:cNvCxnSpPr>
            <a:stCxn id="8" idx="2"/>
            <a:endCxn id="6" idx="6"/>
          </p:cNvCxnSpPr>
          <p:nvPr/>
        </p:nvCxnSpPr>
        <p:spPr bwMode="auto">
          <a:xfrm flipH="1">
            <a:off x="1456727" y="2963131"/>
            <a:ext cx="2611217" cy="1312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7" name="Straight Connector 154"/>
          <p:cNvCxnSpPr>
            <a:stCxn id="6" idx="4"/>
            <a:endCxn id="11" idx="0"/>
          </p:cNvCxnSpPr>
          <p:nvPr/>
        </p:nvCxnSpPr>
        <p:spPr bwMode="auto">
          <a:xfrm>
            <a:off x="1322176" y="3225704"/>
            <a:ext cx="45720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" name="Straight Connector 154"/>
          <p:cNvCxnSpPr>
            <a:stCxn id="7" idx="5"/>
            <a:endCxn id="8" idx="1"/>
          </p:cNvCxnSpPr>
          <p:nvPr/>
        </p:nvCxnSpPr>
        <p:spPr bwMode="auto">
          <a:xfrm>
            <a:off x="2905621" y="2248964"/>
            <a:ext cx="1201732" cy="6213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9" name="Straight Connector 154"/>
          <p:cNvCxnSpPr>
            <a:stCxn id="6" idx="5"/>
            <a:endCxn id="10" idx="2"/>
          </p:cNvCxnSpPr>
          <p:nvPr/>
        </p:nvCxnSpPr>
        <p:spPr bwMode="auto">
          <a:xfrm>
            <a:off x="1417318" y="3187251"/>
            <a:ext cx="1527712" cy="6269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" name="Straight Connector 154"/>
          <p:cNvCxnSpPr>
            <a:stCxn id="10" idx="5"/>
            <a:endCxn id="9" idx="1"/>
          </p:cNvCxnSpPr>
          <p:nvPr/>
        </p:nvCxnSpPr>
        <p:spPr bwMode="auto">
          <a:xfrm>
            <a:off x="3174724" y="3907024"/>
            <a:ext cx="1067180" cy="5552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1" name="Straight Connector 154"/>
          <p:cNvCxnSpPr>
            <a:stCxn id="8" idx="3"/>
            <a:endCxn id="10" idx="7"/>
          </p:cNvCxnSpPr>
          <p:nvPr/>
        </p:nvCxnSpPr>
        <p:spPr bwMode="auto">
          <a:xfrm flipH="1">
            <a:off x="3174724" y="3055964"/>
            <a:ext cx="932629" cy="6653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7" name="Straight Connector 154"/>
          <p:cNvCxnSpPr>
            <a:stCxn id="8" idx="4"/>
            <a:endCxn id="9" idx="0"/>
          </p:cNvCxnSpPr>
          <p:nvPr/>
        </p:nvCxnSpPr>
        <p:spPr bwMode="auto">
          <a:xfrm>
            <a:off x="4202496" y="3094417"/>
            <a:ext cx="134551" cy="13293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5364088" y="4423790"/>
            <a:ext cx="2907940" cy="152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compute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CH" sz="3000" kern="0" noProof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send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CH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receive</a:t>
            </a:r>
            <a:endParaRPr kumimoji="0" lang="en-US" sz="30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Ellipse 15"/>
          <p:cNvSpPr/>
          <p:nvPr/>
        </p:nvSpPr>
        <p:spPr bwMode="auto">
          <a:xfrm>
            <a:off x="5419021" y="1844824"/>
            <a:ext cx="269103" cy="262573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2" name="Ellipse 15"/>
          <p:cNvSpPr/>
          <p:nvPr/>
        </p:nvSpPr>
        <p:spPr bwMode="auto">
          <a:xfrm>
            <a:off x="5419021" y="2302331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3" name="Ellipse 15"/>
          <p:cNvSpPr/>
          <p:nvPr/>
        </p:nvSpPr>
        <p:spPr bwMode="auto">
          <a:xfrm>
            <a:off x="5419021" y="2770383"/>
            <a:ext cx="269103" cy="262573"/>
          </a:xfrm>
          <a:prstGeom prst="ellipse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4" name="Ellipse 15"/>
          <p:cNvSpPr/>
          <p:nvPr/>
        </p:nvSpPr>
        <p:spPr bwMode="auto">
          <a:xfrm>
            <a:off x="5419021" y="3212976"/>
            <a:ext cx="269103" cy="262573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5" name="Ellipse 15"/>
          <p:cNvSpPr/>
          <p:nvPr/>
        </p:nvSpPr>
        <p:spPr bwMode="auto">
          <a:xfrm>
            <a:off x="5419021" y="1402231"/>
            <a:ext cx="269103" cy="262573"/>
          </a:xfrm>
          <a:prstGeom prst="ellipse">
            <a:avLst/>
          </a:prstGeom>
          <a:solidFill>
            <a:srgbClr val="800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5832140" y="1124747"/>
            <a:ext cx="648072" cy="259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1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3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7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16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42</a:t>
            </a:r>
            <a:endParaRPr kumimoji="0" lang="en-US" sz="30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7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28600"/>
            <a:ext cx="8407400" cy="685800"/>
          </a:xfr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The LOCAL Model</a:t>
            </a:r>
            <a:endParaRPr lang="en-US">
              <a:latin typeface="Calibri" pitchFamily="34" charset="0"/>
            </a:endParaRPr>
          </a:p>
        </p:txBody>
      </p:sp>
      <p:sp>
        <p:nvSpPr>
          <p:cNvPr id="24" name="Wolkenförmige Legende 23"/>
          <p:cNvSpPr/>
          <p:nvPr/>
        </p:nvSpPr>
        <p:spPr bwMode="auto">
          <a:xfrm>
            <a:off x="2879812" y="1304764"/>
            <a:ext cx="838287" cy="576064"/>
          </a:xfrm>
          <a:prstGeom prst="cloudCallout">
            <a:avLst>
              <a:gd name="adj1" fmla="val -40546"/>
              <a:gd name="adj2" fmla="val 7206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3,7</a:t>
            </a:r>
          </a:p>
        </p:txBody>
      </p:sp>
      <p:sp>
        <p:nvSpPr>
          <p:cNvPr id="25" name="Wolkenförmige Legende 24"/>
          <p:cNvSpPr/>
          <p:nvPr/>
        </p:nvSpPr>
        <p:spPr bwMode="auto">
          <a:xfrm>
            <a:off x="2525886" y="4221088"/>
            <a:ext cx="838287" cy="576064"/>
          </a:xfrm>
          <a:prstGeom prst="cloudCallout">
            <a:avLst>
              <a:gd name="adj1" fmla="val 9394"/>
              <a:gd name="adj2" fmla="val -8475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3,7</a:t>
            </a:r>
          </a:p>
        </p:txBody>
      </p:sp>
      <p:sp>
        <p:nvSpPr>
          <p:cNvPr id="26" name="Wolkenförmige Legende 25"/>
          <p:cNvSpPr/>
          <p:nvPr/>
        </p:nvSpPr>
        <p:spPr bwMode="auto">
          <a:xfrm>
            <a:off x="719572" y="3847726"/>
            <a:ext cx="697746" cy="576064"/>
          </a:xfrm>
          <a:prstGeom prst="cloudCallout">
            <a:avLst>
              <a:gd name="adj1" fmla="val 75114"/>
              <a:gd name="adj2" fmla="val 3572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7</a:t>
            </a:r>
          </a:p>
        </p:txBody>
      </p:sp>
      <p:sp>
        <p:nvSpPr>
          <p:cNvPr id="27" name="Wolkenförmige Legende 26"/>
          <p:cNvSpPr/>
          <p:nvPr/>
        </p:nvSpPr>
        <p:spPr bwMode="auto">
          <a:xfrm>
            <a:off x="143508" y="2194319"/>
            <a:ext cx="1044116" cy="576064"/>
          </a:xfrm>
          <a:prstGeom prst="cloudCallout">
            <a:avLst>
              <a:gd name="adj1" fmla="val 48265"/>
              <a:gd name="adj2" fmla="val 7779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16,42</a:t>
            </a:r>
          </a:p>
        </p:txBody>
      </p:sp>
      <p:sp>
        <p:nvSpPr>
          <p:cNvPr id="28" name="Wolkenförmige Legende 27"/>
          <p:cNvSpPr/>
          <p:nvPr/>
        </p:nvSpPr>
        <p:spPr bwMode="auto">
          <a:xfrm>
            <a:off x="4052454" y="2060848"/>
            <a:ext cx="987598" cy="576064"/>
          </a:xfrm>
          <a:prstGeom prst="cloudCallout">
            <a:avLst>
              <a:gd name="adj1" fmla="val -23461"/>
              <a:gd name="adj2" fmla="val 7588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7,16</a:t>
            </a:r>
          </a:p>
        </p:txBody>
      </p:sp>
      <p:sp>
        <p:nvSpPr>
          <p:cNvPr id="29" name="Wolkenförmige Legende 28"/>
          <p:cNvSpPr/>
          <p:nvPr/>
        </p:nvSpPr>
        <p:spPr bwMode="auto">
          <a:xfrm>
            <a:off x="4470868" y="3716440"/>
            <a:ext cx="893220" cy="576064"/>
          </a:xfrm>
          <a:prstGeom prst="cloudCallout">
            <a:avLst>
              <a:gd name="adj1" fmla="val -48754"/>
              <a:gd name="adj2" fmla="val 7014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3,16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15"/>
          <p:cNvSpPr/>
          <p:nvPr/>
        </p:nvSpPr>
        <p:spPr bwMode="auto">
          <a:xfrm>
            <a:off x="1187624" y="2963131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Ellipse 15"/>
          <p:cNvSpPr/>
          <p:nvPr/>
        </p:nvSpPr>
        <p:spPr bwMode="auto">
          <a:xfrm>
            <a:off x="2675927" y="2024844"/>
            <a:ext cx="269103" cy="262573"/>
          </a:xfrm>
          <a:prstGeom prst="ellipse">
            <a:avLst/>
          </a:prstGeom>
          <a:solidFill>
            <a:srgbClr val="800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Ellipse 15"/>
          <p:cNvSpPr/>
          <p:nvPr/>
        </p:nvSpPr>
        <p:spPr bwMode="auto">
          <a:xfrm>
            <a:off x="4067944" y="2831844"/>
            <a:ext cx="269103" cy="262573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Ellipse 15"/>
          <p:cNvSpPr/>
          <p:nvPr/>
        </p:nvSpPr>
        <p:spPr bwMode="auto">
          <a:xfrm>
            <a:off x="4202495" y="4423790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Ellipse 15"/>
          <p:cNvSpPr/>
          <p:nvPr/>
        </p:nvSpPr>
        <p:spPr bwMode="auto">
          <a:xfrm>
            <a:off x="2945030" y="3682904"/>
            <a:ext cx="269103" cy="262573"/>
          </a:xfrm>
          <a:prstGeom prst="ellipse">
            <a:avLst/>
          </a:prstGeom>
          <a:solidFill>
            <a:srgbClr val="800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Ellipse 15"/>
          <p:cNvSpPr/>
          <p:nvPr/>
        </p:nvSpPr>
        <p:spPr bwMode="auto">
          <a:xfrm>
            <a:off x="1644824" y="4292504"/>
            <a:ext cx="269103" cy="262573"/>
          </a:xfrm>
          <a:prstGeom prst="ellipse">
            <a:avLst/>
          </a:prstGeom>
          <a:solidFill>
            <a:srgbClr val="800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5" name="Straight Connector 154"/>
          <p:cNvCxnSpPr>
            <a:stCxn id="7" idx="3"/>
            <a:endCxn id="6" idx="7"/>
          </p:cNvCxnSpPr>
          <p:nvPr/>
        </p:nvCxnSpPr>
        <p:spPr bwMode="auto">
          <a:xfrm flipH="1">
            <a:off x="1417318" y="2248964"/>
            <a:ext cx="1298018" cy="7526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" name="Straight Connector 154"/>
          <p:cNvCxnSpPr>
            <a:stCxn id="8" idx="2"/>
            <a:endCxn id="6" idx="6"/>
          </p:cNvCxnSpPr>
          <p:nvPr/>
        </p:nvCxnSpPr>
        <p:spPr bwMode="auto">
          <a:xfrm flipH="1">
            <a:off x="1456727" y="2963131"/>
            <a:ext cx="2611217" cy="1312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7" name="Straight Connector 154"/>
          <p:cNvCxnSpPr>
            <a:stCxn id="6" idx="4"/>
            <a:endCxn id="11" idx="0"/>
          </p:cNvCxnSpPr>
          <p:nvPr/>
        </p:nvCxnSpPr>
        <p:spPr bwMode="auto">
          <a:xfrm>
            <a:off x="1322176" y="3225704"/>
            <a:ext cx="45720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" name="Straight Connector 154"/>
          <p:cNvCxnSpPr>
            <a:stCxn id="7" idx="5"/>
            <a:endCxn id="8" idx="1"/>
          </p:cNvCxnSpPr>
          <p:nvPr/>
        </p:nvCxnSpPr>
        <p:spPr bwMode="auto">
          <a:xfrm>
            <a:off x="2905621" y="2248964"/>
            <a:ext cx="1201732" cy="6213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9" name="Straight Connector 154"/>
          <p:cNvCxnSpPr>
            <a:stCxn id="6" idx="5"/>
            <a:endCxn id="10" idx="2"/>
          </p:cNvCxnSpPr>
          <p:nvPr/>
        </p:nvCxnSpPr>
        <p:spPr bwMode="auto">
          <a:xfrm>
            <a:off x="1417318" y="3187251"/>
            <a:ext cx="1527712" cy="6269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" name="Straight Connector 154"/>
          <p:cNvCxnSpPr>
            <a:stCxn id="10" idx="5"/>
            <a:endCxn id="9" idx="1"/>
          </p:cNvCxnSpPr>
          <p:nvPr/>
        </p:nvCxnSpPr>
        <p:spPr bwMode="auto">
          <a:xfrm>
            <a:off x="3174724" y="3907024"/>
            <a:ext cx="1067180" cy="5552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1" name="Straight Connector 154"/>
          <p:cNvCxnSpPr>
            <a:stCxn id="8" idx="3"/>
            <a:endCxn id="10" idx="7"/>
          </p:cNvCxnSpPr>
          <p:nvPr/>
        </p:nvCxnSpPr>
        <p:spPr bwMode="auto">
          <a:xfrm flipH="1">
            <a:off x="3174724" y="3055964"/>
            <a:ext cx="932629" cy="6653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7" name="Straight Connector 154"/>
          <p:cNvCxnSpPr>
            <a:stCxn id="8" idx="4"/>
            <a:endCxn id="9" idx="0"/>
          </p:cNvCxnSpPr>
          <p:nvPr/>
        </p:nvCxnSpPr>
        <p:spPr bwMode="auto">
          <a:xfrm>
            <a:off x="4202496" y="3094417"/>
            <a:ext cx="134551" cy="13293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5364088" y="4423790"/>
            <a:ext cx="2907940" cy="152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compute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CH" sz="3000" kern="0" noProof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send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CH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receive</a:t>
            </a:r>
            <a:endParaRPr kumimoji="0" lang="en-US" sz="30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Ellipse 15"/>
          <p:cNvSpPr/>
          <p:nvPr/>
        </p:nvSpPr>
        <p:spPr bwMode="auto">
          <a:xfrm>
            <a:off x="5419021" y="1844824"/>
            <a:ext cx="269103" cy="262573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2" name="Ellipse 15"/>
          <p:cNvSpPr/>
          <p:nvPr/>
        </p:nvSpPr>
        <p:spPr bwMode="auto">
          <a:xfrm>
            <a:off x="5419021" y="2302331"/>
            <a:ext cx="269103" cy="262573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3" name="Ellipse 15"/>
          <p:cNvSpPr/>
          <p:nvPr/>
        </p:nvSpPr>
        <p:spPr bwMode="auto">
          <a:xfrm>
            <a:off x="5419021" y="2770383"/>
            <a:ext cx="269103" cy="262573"/>
          </a:xfrm>
          <a:prstGeom prst="ellipse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4" name="Ellipse 15"/>
          <p:cNvSpPr/>
          <p:nvPr/>
        </p:nvSpPr>
        <p:spPr bwMode="auto">
          <a:xfrm>
            <a:off x="5419021" y="3212976"/>
            <a:ext cx="269103" cy="262573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5" name="Ellipse 15"/>
          <p:cNvSpPr/>
          <p:nvPr/>
        </p:nvSpPr>
        <p:spPr bwMode="auto">
          <a:xfrm>
            <a:off x="5419021" y="1402231"/>
            <a:ext cx="269103" cy="262573"/>
          </a:xfrm>
          <a:prstGeom prst="ellipse">
            <a:avLst/>
          </a:prstGeom>
          <a:solidFill>
            <a:srgbClr val="800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5832140" y="1124747"/>
            <a:ext cx="648072" cy="259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1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3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7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kern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16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42</a:t>
            </a:r>
            <a:endParaRPr kumimoji="0" lang="en-US" sz="30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7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28600"/>
            <a:ext cx="8407400" cy="685800"/>
          </a:xfr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The LOCAL Model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uppieren 40"/>
          <p:cNvGrpSpPr/>
          <p:nvPr/>
        </p:nvGrpSpPr>
        <p:grpSpPr>
          <a:xfrm>
            <a:off x="431540" y="1016732"/>
            <a:ext cx="3024336" cy="4752528"/>
            <a:chOff x="431540" y="1205136"/>
            <a:chExt cx="3024336" cy="4752528"/>
          </a:xfrm>
        </p:grpSpPr>
        <p:sp>
          <p:nvSpPr>
            <p:cNvPr id="7" name="Rectangle 2"/>
            <p:cNvSpPr txBox="1">
              <a:spLocks noChangeArrowheads="1"/>
            </p:cNvSpPr>
            <p:nvPr/>
          </p:nvSpPr>
          <p:spPr bwMode="auto">
            <a:xfrm>
              <a:off x="431540" y="1205136"/>
              <a:ext cx="2159732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+mj-cs"/>
                </a:rPr>
                <a:t>LOCAL</a:t>
              </a:r>
              <a:endParaRPr kumimoji="0" lang="en-US" sz="32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11" name="Rectangle 2"/>
            <p:cNvSpPr txBox="1">
              <a:spLocks noChangeArrowheads="1"/>
            </p:cNvSpPr>
            <p:nvPr/>
          </p:nvSpPr>
          <p:spPr bwMode="auto">
            <a:xfrm>
              <a:off x="547936" y="4409492"/>
              <a:ext cx="2907940" cy="1548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457200" marR="0" lvl="0" indent="-45720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de-CH" sz="2200" i="0" u="none" strike="noStrike" kern="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+mj-cs"/>
                </a:rPr>
                <a:t>synchr. rounds:</a:t>
              </a:r>
              <a:endParaRPr kumimoji="0" lang="en-US" sz="220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  <a:p>
              <a:pPr marL="457200" marR="0" lvl="0" indent="-45720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2200" i="0" u="none" strike="noStrike" kern="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+mj-cs"/>
                </a:rPr>
                <a:t>compute</a:t>
              </a:r>
            </a:p>
            <a:p>
              <a:pPr marL="457200" marR="0" lvl="0" indent="-45720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lang="de-CH" sz="2200" kern="0" noProof="0" smtClean="0">
                  <a:solidFill>
                    <a:schemeClr val="tx2"/>
                  </a:solidFill>
                  <a:latin typeface="Calibri" pitchFamily="34" charset="0"/>
                  <a:ea typeface="+mj-ea"/>
                  <a:cs typeface="+mj-cs"/>
                </a:rPr>
                <a:t>send</a:t>
              </a:r>
            </a:p>
            <a:p>
              <a:pPr marL="457200" marR="0" lvl="0" indent="-45720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lang="de-CH" sz="2200" kern="0" smtClean="0">
                  <a:solidFill>
                    <a:schemeClr val="tx2"/>
                  </a:solidFill>
                  <a:latin typeface="Calibri" pitchFamily="34" charset="0"/>
                  <a:ea typeface="+mj-ea"/>
                  <a:cs typeface="+mj-cs"/>
                </a:rPr>
                <a:t>receive</a:t>
              </a:r>
              <a:endParaRPr kumimoji="0" lang="en-US" sz="220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cxnSp>
          <p:nvCxnSpPr>
            <p:cNvPr id="14" name="Straight Connector 120"/>
            <p:cNvCxnSpPr>
              <a:stCxn id="17" idx="5"/>
              <a:endCxn id="20" idx="1"/>
            </p:cNvCxnSpPr>
            <p:nvPr/>
          </p:nvCxnSpPr>
          <p:spPr bwMode="auto">
            <a:xfrm>
              <a:off x="1719300" y="3155882"/>
              <a:ext cx="381130" cy="6834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6" name="Ellipse 15"/>
            <p:cNvSpPr/>
            <p:nvPr/>
          </p:nvSpPr>
          <p:spPr bwMode="auto">
            <a:xfrm>
              <a:off x="890901" y="2446347"/>
              <a:ext cx="72008" cy="7200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7" name="Ellipse 15"/>
            <p:cNvSpPr/>
            <p:nvPr/>
          </p:nvSpPr>
          <p:spPr bwMode="auto">
            <a:xfrm>
              <a:off x="1657837" y="3094419"/>
              <a:ext cx="72008" cy="7200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8" name="Ellipse 15"/>
            <p:cNvSpPr/>
            <p:nvPr/>
          </p:nvSpPr>
          <p:spPr bwMode="auto">
            <a:xfrm>
              <a:off x="738501" y="3094419"/>
              <a:ext cx="72008" cy="7200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9" name="Ellipse 15"/>
            <p:cNvSpPr/>
            <p:nvPr/>
          </p:nvSpPr>
          <p:spPr bwMode="auto">
            <a:xfrm>
              <a:off x="2089885" y="2518355"/>
              <a:ext cx="72008" cy="7200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0" name="Ellipse 15"/>
            <p:cNvSpPr/>
            <p:nvPr/>
          </p:nvSpPr>
          <p:spPr bwMode="auto">
            <a:xfrm>
              <a:off x="2089885" y="3828799"/>
              <a:ext cx="72008" cy="7200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21" name="Straight Connector 148"/>
            <p:cNvCxnSpPr>
              <a:stCxn id="18" idx="0"/>
              <a:endCxn id="16" idx="3"/>
            </p:cNvCxnSpPr>
            <p:nvPr/>
          </p:nvCxnSpPr>
          <p:spPr bwMode="auto">
            <a:xfrm flipV="1">
              <a:off x="774505" y="2507810"/>
              <a:ext cx="126941" cy="586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2" name="Straight Connector 151"/>
            <p:cNvCxnSpPr>
              <a:stCxn id="16" idx="6"/>
              <a:endCxn id="19" idx="2"/>
            </p:cNvCxnSpPr>
            <p:nvPr/>
          </p:nvCxnSpPr>
          <p:spPr bwMode="auto">
            <a:xfrm>
              <a:off x="962909" y="2482351"/>
              <a:ext cx="1126976" cy="720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3" name="Straight Connector 154"/>
            <p:cNvCxnSpPr>
              <a:stCxn id="19" idx="4"/>
              <a:endCxn id="17" idx="7"/>
            </p:cNvCxnSpPr>
            <p:nvPr/>
          </p:nvCxnSpPr>
          <p:spPr bwMode="auto">
            <a:xfrm flipH="1">
              <a:off x="1719300" y="2590363"/>
              <a:ext cx="406589" cy="51460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4" name="Straight Connector 157"/>
            <p:cNvCxnSpPr>
              <a:stCxn id="17" idx="1"/>
              <a:endCxn id="16" idx="5"/>
            </p:cNvCxnSpPr>
            <p:nvPr/>
          </p:nvCxnSpPr>
          <p:spPr bwMode="auto">
            <a:xfrm flipH="1" flipV="1">
              <a:off x="952364" y="2507810"/>
              <a:ext cx="716018" cy="59715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5" name="Straight Connector 163"/>
            <p:cNvCxnSpPr>
              <a:stCxn id="20" idx="6"/>
              <a:endCxn id="19" idx="4"/>
            </p:cNvCxnSpPr>
            <p:nvPr/>
          </p:nvCxnSpPr>
          <p:spPr bwMode="auto">
            <a:xfrm flipH="1" flipV="1">
              <a:off x="2125889" y="2590363"/>
              <a:ext cx="36004" cy="12744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44" name="Gruppieren 43"/>
          <p:cNvGrpSpPr/>
          <p:nvPr/>
        </p:nvGrpSpPr>
        <p:grpSpPr>
          <a:xfrm>
            <a:off x="2447764" y="800708"/>
            <a:ext cx="2772308" cy="4644516"/>
            <a:chOff x="2447764" y="989112"/>
            <a:chExt cx="2772308" cy="4644516"/>
          </a:xfrm>
        </p:grpSpPr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3060340" y="989112"/>
              <a:ext cx="2159732" cy="1071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b="1" kern="0" smtClean="0">
                  <a:solidFill>
                    <a:schemeClr val="tx2"/>
                  </a:solidFill>
                  <a:latin typeface="Calibri" pitchFamily="34" charset="0"/>
                  <a:ea typeface="+mj-ea"/>
                  <a:cs typeface="+mj-cs"/>
                </a:rPr>
                <a:t>r</a:t>
              </a:r>
              <a:r>
                <a:rPr kumimoji="0" lang="en-US" sz="3200" b="1" i="0" u="none" strike="noStrike" kern="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+mj-cs"/>
                </a:rPr>
                <a:t>estricted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CH" sz="3200" b="1" kern="0" smtClean="0">
                  <a:solidFill>
                    <a:schemeClr val="tx2"/>
                  </a:solidFill>
                  <a:latin typeface="Calibri" pitchFamily="34" charset="0"/>
                  <a:ea typeface="+mj-ea"/>
                  <a:cs typeface="+mj-cs"/>
                </a:rPr>
                <a:t>bandwidth</a:t>
              </a:r>
              <a:endParaRPr kumimoji="0" lang="en-US" sz="32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9" name="Rectangle 2"/>
            <p:cNvSpPr txBox="1">
              <a:spLocks noChangeArrowheads="1"/>
            </p:cNvSpPr>
            <p:nvPr/>
          </p:nvSpPr>
          <p:spPr bwMode="auto">
            <a:xfrm>
              <a:off x="2447764" y="1205136"/>
              <a:ext cx="576064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+mj-cs"/>
                </a:rPr>
                <a:t>+</a:t>
              </a:r>
              <a:endParaRPr kumimoji="0" lang="en-US" sz="32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12" name="Rectangle 2"/>
            <p:cNvSpPr txBox="1">
              <a:spLocks noChangeArrowheads="1"/>
            </p:cNvSpPr>
            <p:nvPr/>
          </p:nvSpPr>
          <p:spPr bwMode="auto">
            <a:xfrm>
              <a:off x="3023828" y="4769532"/>
              <a:ext cx="2052228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de-CH" sz="2200" i="0" u="none" strike="noStrike" kern="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+mj-cs"/>
                </a:rPr>
                <a:t>message size:</a:t>
              </a:r>
            </a:p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de-CH" sz="2200" kern="0" smtClean="0">
                  <a:solidFill>
                    <a:schemeClr val="tx2"/>
                  </a:solidFill>
                  <a:latin typeface="Calibri" pitchFamily="34" charset="0"/>
                  <a:ea typeface="+mj-ea"/>
                  <a:cs typeface="+mj-cs"/>
                </a:rPr>
                <a:t>O(log n) bits</a:t>
              </a:r>
              <a:endParaRPr kumimoji="0" lang="en-US" sz="220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pic>
          <p:nvPicPr>
            <p:cNvPr id="20482" name="Picture 2" descr="http://2.bp.blogspot.com/_0COXzl1pDII/TDImSNoR0MI/AAAAAAAAAlc/o-QAdVWOnK0/s400/bottleneck-214x300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48986" y="2590363"/>
              <a:ext cx="890940" cy="1248981"/>
            </a:xfrm>
            <a:prstGeom prst="rect">
              <a:avLst/>
            </a:prstGeom>
            <a:noFill/>
          </p:spPr>
        </p:pic>
        <p:sp>
          <p:nvSpPr>
            <p:cNvPr id="38" name="Rectangle 2"/>
            <p:cNvSpPr txBox="1">
              <a:spLocks noChangeArrowheads="1"/>
            </p:cNvSpPr>
            <p:nvPr/>
          </p:nvSpPr>
          <p:spPr bwMode="auto">
            <a:xfrm>
              <a:off x="2447764" y="2851212"/>
              <a:ext cx="576064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+mj-cs"/>
                </a:rPr>
                <a:t>+</a:t>
              </a:r>
              <a:endParaRPr kumimoji="0" lang="en-US" sz="32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5328084" y="1008348"/>
            <a:ext cx="3168352" cy="4400872"/>
            <a:chOff x="5328084" y="1196752"/>
            <a:chExt cx="3168352" cy="4400872"/>
          </a:xfrm>
        </p:grpSpPr>
        <p:sp>
          <p:nvSpPr>
            <p:cNvPr id="10" name="Rectangle 2"/>
            <p:cNvSpPr txBox="1">
              <a:spLocks noChangeArrowheads="1"/>
            </p:cNvSpPr>
            <p:nvPr/>
          </p:nvSpPr>
          <p:spPr bwMode="auto">
            <a:xfrm>
              <a:off x="5328084" y="2852936"/>
              <a:ext cx="576064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+mj-cs"/>
                </a:rPr>
                <a:t>=</a:t>
              </a:r>
              <a:endParaRPr kumimoji="0" lang="en-US" sz="32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13" name="Rectangle 2"/>
            <p:cNvSpPr txBox="1">
              <a:spLocks noChangeArrowheads="1"/>
            </p:cNvSpPr>
            <p:nvPr/>
          </p:nvSpPr>
          <p:spPr bwMode="auto">
            <a:xfrm>
              <a:off x="6048164" y="4733528"/>
              <a:ext cx="2052228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de-CH" sz="2200" i="0" u="none" strike="noStrike" kern="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+mj-cs"/>
                </a:rPr>
                <a:t>round</a:t>
              </a:r>
            </a:p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de-CH" sz="2200" i="0" u="none" strike="noStrike" kern="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+mj-cs"/>
                </a:rPr>
                <a:t>complexity?</a:t>
              </a:r>
              <a:endParaRPr kumimoji="0" lang="en-US" sz="220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pic>
          <p:nvPicPr>
            <p:cNvPr id="20484" name="Picture 4" descr="https://encrypted-tbn1.gstatic.com/images?q=tbn:ANd9GcQc_Oq4R21ofTR4wd1oKGoN4WJXH3rn0Ad2yzfJ3Gpa8bnBr0dUsQ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13710" y="2632893"/>
              <a:ext cx="1290638" cy="1300163"/>
            </a:xfrm>
            <a:prstGeom prst="rect">
              <a:avLst/>
            </a:prstGeom>
            <a:noFill/>
          </p:spPr>
        </p:pic>
        <p:sp>
          <p:nvSpPr>
            <p:cNvPr id="37" name="Rectangle 2"/>
            <p:cNvSpPr txBox="1">
              <a:spLocks noChangeArrowheads="1"/>
            </p:cNvSpPr>
            <p:nvPr/>
          </p:nvSpPr>
          <p:spPr bwMode="auto">
            <a:xfrm>
              <a:off x="7920372" y="2923220"/>
              <a:ext cx="576064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+mj-cs"/>
                </a:rPr>
                <a:t>?</a:t>
              </a:r>
              <a:endParaRPr kumimoji="0" lang="en-US" sz="32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39" name="Rectangle 2"/>
            <p:cNvSpPr txBox="1">
              <a:spLocks noChangeArrowheads="1"/>
            </p:cNvSpPr>
            <p:nvPr/>
          </p:nvSpPr>
          <p:spPr bwMode="auto">
            <a:xfrm>
              <a:off x="5328084" y="1205136"/>
              <a:ext cx="576064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+mj-cs"/>
                </a:rPr>
                <a:t>=</a:t>
              </a:r>
              <a:endParaRPr kumimoji="0" lang="en-US" sz="32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40" name="Rectangle 2"/>
            <p:cNvSpPr txBox="1">
              <a:spLocks noChangeArrowheads="1"/>
            </p:cNvSpPr>
            <p:nvPr/>
          </p:nvSpPr>
          <p:spPr bwMode="auto">
            <a:xfrm>
              <a:off x="7920372" y="1196752"/>
              <a:ext cx="576064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+mj-cs"/>
                </a:rPr>
                <a:t>!</a:t>
              </a:r>
              <a:endParaRPr kumimoji="0" lang="en-US" sz="32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46" name="Rectangle 2"/>
            <p:cNvSpPr txBox="1">
              <a:spLocks noChangeArrowheads="1"/>
            </p:cNvSpPr>
            <p:nvPr/>
          </p:nvSpPr>
          <p:spPr bwMode="auto">
            <a:xfrm>
              <a:off x="5904148" y="1196752"/>
              <a:ext cx="2159732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+mj-cs"/>
                </a:rPr>
                <a:t>CONGEST</a:t>
              </a:r>
              <a:endParaRPr kumimoji="0" lang="en-US" sz="32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</p:grpSp>
      <p:sp>
        <p:nvSpPr>
          <p:cNvPr id="31" name="Wolkenförmige Legende 30"/>
          <p:cNvSpPr/>
          <p:nvPr/>
        </p:nvSpPr>
        <p:spPr bwMode="auto">
          <a:xfrm>
            <a:off x="3923928" y="5508612"/>
            <a:ext cx="3629524" cy="1088740"/>
          </a:xfrm>
          <a:prstGeom prst="cloudCallout">
            <a:avLst>
              <a:gd name="adj1" fmla="val -38288"/>
              <a:gd name="adj2" fmla="val -6183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...content</a:t>
            </a:r>
            <a:r>
              <a:rPr kumimoji="0" lang="en-US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can differ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smtClean="0">
                <a:latin typeface="Calibri" pitchFamily="34" charset="0"/>
              </a:rPr>
              <a:t>between neighbors!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95370" y="4795428"/>
            <a:ext cx="4220846" cy="685800"/>
          </a:xfr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What happens here?</a:t>
            </a:r>
            <a:endParaRPr lang="en-US">
              <a:latin typeface="Calibri" pitchFamily="34" charset="0"/>
            </a:endParaRPr>
          </a:p>
        </p:txBody>
      </p:sp>
      <p:pic>
        <p:nvPicPr>
          <p:cNvPr id="73" name="Picture 3" descr="http://rosalind.info/media/complete_gra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406" y="944724"/>
            <a:ext cx="3456384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Pict">
  <a:themeElements>
    <a:clrScheme name="vorlagePic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orlagePic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  <a:txDef>
      <a:spPr>
        <a:noFill/>
        <a:ln w="28575">
          <a:solidFill>
            <a:schemeClr val="tx1"/>
          </a:solidFill>
        </a:ln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vorlagePic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Pic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Designs\Aufsteigend.pot</Template>
  <TotalTime>0</TotalTime>
  <Words>1528</Words>
  <Application>Microsoft Office PowerPoint</Application>
  <PresentationFormat>Bildschirmpräsentation (4:3)</PresentationFormat>
  <Paragraphs>580</Paragraphs>
  <Slides>41</Slides>
  <Notes>5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43" baseType="lpstr">
      <vt:lpstr>vorlagePict</vt:lpstr>
      <vt:lpstr>Acrobat Document</vt:lpstr>
      <vt:lpstr>Distributed Algorithms on a Congested Clique</vt:lpstr>
      <vt:lpstr>The LOCAL Model</vt:lpstr>
      <vt:lpstr>The LOCAL Model</vt:lpstr>
      <vt:lpstr>The LOCAL Model</vt:lpstr>
      <vt:lpstr>The LOCAL Model</vt:lpstr>
      <vt:lpstr>The LOCAL Model</vt:lpstr>
      <vt:lpstr>The LOCAL Model</vt:lpstr>
      <vt:lpstr>Folie 8</vt:lpstr>
      <vt:lpstr>What happens here?</vt:lpstr>
      <vt:lpstr>Disclaimer</vt:lpstr>
      <vt:lpstr>what lower bound graphs look like:</vt:lpstr>
      <vt:lpstr>History: MST Lower Bound</vt:lpstr>
      <vt:lpstr>History: MST Lower Bound</vt:lpstr>
      <vt:lpstr>History: MST Lower Bound</vt:lpstr>
      <vt:lpstr>History: MST Lower Bound</vt:lpstr>
      <vt:lpstr>History: MST Lower Bound</vt:lpstr>
      <vt:lpstr>History: MST Lower Bound</vt:lpstr>
      <vt:lpstr>MST Lower Bound: Summary</vt:lpstr>
      <vt:lpstr>But How About Well-Connected Graphs?</vt:lpstr>
      <vt:lpstr>But How About Well-Connected Graphs?</vt:lpstr>
      <vt:lpstr>What happens here?</vt:lpstr>
      <vt:lpstr>What happens here?</vt:lpstr>
      <vt:lpstr>What We Know: MST</vt:lpstr>
      <vt:lpstr>What We Know: Triangle Detection</vt:lpstr>
      <vt:lpstr>What We Know: Metric Facility Location</vt:lpstr>
      <vt:lpstr>What We Know: Sorting</vt:lpstr>
      <vt:lpstr>What We Know: Routing</vt:lpstr>
      <vt:lpstr>Routing: Known Source/Destination Pairs</vt:lpstr>
      <vt:lpstr>Routing within Subsets (Known Pairs) </vt:lpstr>
      <vt:lpstr>Routing within Subsets (Unknown Pairs)</vt:lpstr>
      <vt:lpstr>Routing: Known Source/Destination Sets </vt:lpstr>
      <vt:lpstr>Routing: Unknown Pairs </vt:lpstr>
      <vt:lpstr>Routing: Result</vt:lpstr>
      <vt:lpstr>...or in Other Words: </vt:lpstr>
      <vt:lpstr>What Do We Want in a Lower Bound? </vt:lpstr>
      <vt:lpstr>Triangle Detection: an Algorithm</vt:lpstr>
      <vt:lpstr>Triangle Detection: an Algorithm</vt:lpstr>
      <vt:lpstr>Triangle Detection: an Algorithm</vt:lpstr>
      <vt:lpstr>MST and Friends</vt:lpstr>
      <vt:lpstr>Connectivity</vt:lpstr>
      <vt:lpstr>...on a Related Subject</vt:lpstr>
    </vt:vector>
  </TitlesOfParts>
  <Company>foto &amp; grafik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zz</dc:creator>
  <cp:lastModifiedBy>Harry Potter</cp:lastModifiedBy>
  <cp:revision>1189</cp:revision>
  <cp:lastPrinted>2001-11-16T09:18:20Z</cp:lastPrinted>
  <dcterms:created xsi:type="dcterms:W3CDTF">2001-11-15T15:25:58Z</dcterms:created>
  <dcterms:modified xsi:type="dcterms:W3CDTF">2013-10-09T22:12:23Z</dcterms:modified>
</cp:coreProperties>
</file>