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9" r:id="rId7"/>
    <p:sldId id="274" r:id="rId8"/>
    <p:sldId id="261" r:id="rId9"/>
    <p:sldId id="262" r:id="rId10"/>
    <p:sldId id="275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3" r:id="rId29"/>
    <p:sldId id="292" r:id="rId30"/>
    <p:sldId id="294" r:id="rId31"/>
    <p:sldId id="302" r:id="rId32"/>
    <p:sldId id="295" r:id="rId33"/>
    <p:sldId id="296" r:id="rId34"/>
    <p:sldId id="297" r:id="rId35"/>
    <p:sldId id="298" r:id="rId36"/>
    <p:sldId id="299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257B-9764-4CC6-8AEA-E75A57FB7CB8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0C32-311D-4F70-95EC-08267920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7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2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7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4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5BBD-E4FE-40E1-871F-4B07C4918BC2}" type="datetimeFigureOut">
              <a:rPr lang="en-US" smtClean="0"/>
              <a:t>10/13/2013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0B3E-FC28-4CCB-8787-FE97A533E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1.png"/><Relationship Id="rId5" Type="http://schemas.openxmlformats.org/officeDocument/2006/relationships/image" Target="../media/image38.png"/><Relationship Id="rId10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.jpeg"/><Relationship Id="rId7" Type="http://schemas.openxmlformats.org/officeDocument/2006/relationships/image" Target="../media/image1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0.png"/><Relationship Id="rId5" Type="http://schemas.openxmlformats.org/officeDocument/2006/relationships/image" Target="../media/image39.png"/><Relationship Id="rId10" Type="http://schemas.openxmlformats.org/officeDocument/2006/relationships/image" Target="../media/image200.png"/><Relationship Id="rId4" Type="http://schemas.openxmlformats.org/officeDocument/2006/relationships/image" Target="../media/image5.jpe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Lower Bounds on the Communication of Distributed Graph Algorithms: </a:t>
            </a:r>
            <a:br>
              <a:rPr lang="en-US" dirty="0" smtClean="0"/>
            </a:br>
            <a:r>
              <a:rPr lang="en-US" dirty="0" smtClean="0"/>
              <a:t>Progress and Obstacles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Rotem Oshman</a:t>
            </a:r>
          </a:p>
          <a:p>
            <a:r>
              <a:rPr lang="en-US" dirty="0" smtClean="0"/>
              <a:t>ADGA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from </a:t>
            </a:r>
            <a:r>
              <a:rPr lang="en-US" cap="small" dirty="0" err="1" smtClean="0">
                <a:latin typeface="Cambria" pitchFamily="18" charset="0"/>
              </a:rPr>
              <a:t>Disj</a:t>
            </a:r>
            <a:r>
              <a:rPr lang="en-US" dirty="0" smtClean="0"/>
              <a:t> to </a:t>
            </a:r>
            <a:r>
              <a:rPr lang="en-US" cap="small" dirty="0" smtClean="0">
                <a:latin typeface="Cambria" pitchFamily="18" charset="0"/>
              </a:rPr>
              <a:t>Partition</a:t>
            </a:r>
            <a:endParaRPr lang="en-US" cap="small" dirty="0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cap="small" dirty="0" err="1">
                    <a:latin typeface="Cambria" pitchFamily="18" charset="0"/>
                  </a:rPr>
                  <a:t>Disj</a:t>
                </a:r>
                <a:r>
                  <a:rPr lang="en-US" dirty="0"/>
                  <a:t> 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Notice: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 test whether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Try to solve </a:t>
                </a:r>
                <a:r>
                  <a:rPr lang="en-US" cap="small" dirty="0" smtClean="0">
                    <a:latin typeface="Cambria" pitchFamily="18" charset="0"/>
                  </a:rPr>
                  <a:t>Partition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 Alice sends Bob hash(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), Bob compares it to hash(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0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2645893" y="2346060"/>
            <a:ext cx="5065050" cy="1745000"/>
            <a:chOff x="2645893" y="2346060"/>
            <a:chExt cx="5065050" cy="1745000"/>
          </a:xfrm>
        </p:grpSpPr>
        <p:grpSp>
          <p:nvGrpSpPr>
            <p:cNvPr id="53" name="Group 52"/>
            <p:cNvGrpSpPr/>
            <p:nvPr/>
          </p:nvGrpSpPr>
          <p:grpSpPr>
            <a:xfrm>
              <a:off x="2645893" y="2346060"/>
              <a:ext cx="5065050" cy="1745000"/>
              <a:chOff x="3012150" y="2346060"/>
              <a:chExt cx="5065050" cy="17450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012150" y="2346060"/>
                <a:ext cx="593460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213880" y="2446470"/>
                <a:ext cx="441060" cy="4410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36140" y="2430330"/>
                <a:ext cx="441060" cy="4410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7" name="Straight Arrow Connector 56"/>
              <p:cNvCxnSpPr>
                <a:stCxn id="55" idx="5"/>
                <a:endCxn id="52" idx="0"/>
              </p:cNvCxnSpPr>
              <p:nvPr/>
            </p:nvCxnSpPr>
            <p:spPr>
              <a:xfrm>
                <a:off x="5590348" y="2822938"/>
                <a:ext cx="726182" cy="1203530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6" idx="3"/>
                <a:endCxn id="52" idx="7"/>
              </p:cNvCxnSpPr>
              <p:nvPr/>
            </p:nvCxnSpPr>
            <p:spPr>
              <a:xfrm flipH="1">
                <a:off x="6472468" y="2806798"/>
                <a:ext cx="1228264" cy="1284262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4" idx="5"/>
                <a:endCxn id="52" idx="1"/>
              </p:cNvCxnSpPr>
              <p:nvPr/>
            </p:nvCxnSpPr>
            <p:spPr>
              <a:xfrm>
                <a:off x="3518700" y="2866386"/>
                <a:ext cx="2641892" cy="1224674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6106211" y="2446470"/>
              <a:ext cx="441060" cy="4410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87" idx="4"/>
              <a:endCxn id="52" idx="7"/>
            </p:cNvCxnSpPr>
            <p:nvPr/>
          </p:nvCxnSpPr>
          <p:spPr>
            <a:xfrm flipH="1">
              <a:off x="6106211" y="2887530"/>
              <a:ext cx="220530" cy="120353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cap="small" dirty="0" smtClean="0">
                <a:latin typeface="Cambria" pitchFamily="18" charset="0"/>
              </a:rPr>
              <a:t>Partition</a:t>
            </a:r>
            <a:r>
              <a:rPr lang="en-US" dirty="0" smtClean="0"/>
              <a:t> to </a:t>
            </a:r>
            <a:r>
              <a:rPr lang="en-US" dirty="0"/>
              <a:t>S</a:t>
            </a:r>
            <a:r>
              <a:rPr lang="en-US" dirty="0" smtClean="0"/>
              <a:t>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1" name="Oval 50"/>
          <p:cNvSpPr/>
          <p:nvPr/>
        </p:nvSpPr>
        <p:spPr>
          <a:xfrm>
            <a:off x="2085558" y="4026468"/>
            <a:ext cx="441060" cy="4410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729743" y="4026468"/>
            <a:ext cx="441060" cy="4410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468376" y="4246998"/>
            <a:ext cx="3332309" cy="162289"/>
            <a:chOff x="2834633" y="4246998"/>
            <a:chExt cx="3332309" cy="162289"/>
          </a:xfrm>
        </p:grpSpPr>
        <p:cxnSp>
          <p:nvCxnSpPr>
            <p:cNvPr id="61" name="Curved Connector 60"/>
            <p:cNvCxnSpPr>
              <a:stCxn id="52" idx="3"/>
              <a:endCxn id="51" idx="5"/>
            </p:cNvCxnSpPr>
            <p:nvPr/>
          </p:nvCxnSpPr>
          <p:spPr>
            <a:xfrm rot="5400000">
              <a:off x="4494438" y="2736782"/>
              <a:ext cx="12700" cy="3332309"/>
            </a:xfrm>
            <a:prstGeom prst="curvedConnector3">
              <a:avLst>
                <a:gd name="adj1" fmla="val 184409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6"/>
              <a:endCxn id="52" idx="2"/>
            </p:cNvCxnSpPr>
            <p:nvPr/>
          </p:nvCxnSpPr>
          <p:spPr>
            <a:xfrm>
              <a:off x="2892875" y="4246998"/>
              <a:ext cx="3203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631083" y="2430330"/>
            <a:ext cx="2574660" cy="1660730"/>
            <a:chOff x="1997340" y="2430330"/>
            <a:chExt cx="2574660" cy="1660730"/>
          </a:xfrm>
        </p:grpSpPr>
        <p:sp>
          <p:nvSpPr>
            <p:cNvPr id="64" name="Oval 63"/>
            <p:cNvSpPr/>
            <p:nvPr/>
          </p:nvSpPr>
          <p:spPr>
            <a:xfrm>
              <a:off x="1997340" y="243033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080280" y="243033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130940" y="244647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4" idx="4"/>
              <a:endCxn id="51" idx="1"/>
            </p:cNvCxnSpPr>
            <p:nvPr/>
          </p:nvCxnSpPr>
          <p:spPr>
            <a:xfrm>
              <a:off x="2217870" y="2871390"/>
              <a:ext cx="298537" cy="121967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5" idx="4"/>
              <a:endCxn id="51" idx="0"/>
            </p:cNvCxnSpPr>
            <p:nvPr/>
          </p:nvCxnSpPr>
          <p:spPr>
            <a:xfrm flipH="1">
              <a:off x="2672345" y="2871390"/>
              <a:ext cx="628465" cy="115507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6" idx="4"/>
              <a:endCxn id="51" idx="7"/>
            </p:cNvCxnSpPr>
            <p:nvPr/>
          </p:nvCxnSpPr>
          <p:spPr>
            <a:xfrm flipH="1">
              <a:off x="2828283" y="2887530"/>
              <a:ext cx="1523187" cy="120353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066800" y="2133600"/>
            <a:ext cx="6932186" cy="2113398"/>
            <a:chOff x="1066800" y="2133600"/>
            <a:chExt cx="6932186" cy="211339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066800" y="2133600"/>
              <a:ext cx="6932186" cy="2113398"/>
              <a:chOff x="1066800" y="2133600"/>
              <a:chExt cx="6932186" cy="211339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066800" y="2133600"/>
                <a:ext cx="6932186" cy="2113398"/>
                <a:chOff x="1433057" y="2133600"/>
                <a:chExt cx="6932186" cy="2113398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433057" y="2133600"/>
                  <a:ext cx="6423613" cy="4035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2451815" y="2209486"/>
                  <a:ext cx="5913428" cy="31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endCxn id="64" idx="0"/>
                </p:cNvCxnSpPr>
                <p:nvPr/>
              </p:nvCxnSpPr>
              <p:spPr>
                <a:xfrm>
                  <a:off x="221787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30888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36470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448322" y="2137635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85085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endCxn id="64" idx="7"/>
                </p:cNvCxnSpPr>
                <p:nvPr/>
              </p:nvCxnSpPr>
              <p:spPr>
                <a:xfrm flipH="1">
                  <a:off x="2373808" y="2209800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54" idx="7"/>
                </p:cNvCxnSpPr>
                <p:nvPr/>
              </p:nvCxnSpPr>
              <p:spPr>
                <a:xfrm flipH="1">
                  <a:off x="3518700" y="2219640"/>
                  <a:ext cx="86910" cy="2156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endCxn id="66" idx="7"/>
                </p:cNvCxnSpPr>
                <p:nvPr/>
              </p:nvCxnSpPr>
              <p:spPr>
                <a:xfrm flipH="1">
                  <a:off x="4507408" y="2219640"/>
                  <a:ext cx="64592" cy="2914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5615936" y="2219639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7992621" y="2209486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8365243" y="2219640"/>
                  <a:ext cx="0" cy="202735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52" idx="6"/>
                </p:cNvCxnSpPr>
                <p:nvPr/>
              </p:nvCxnSpPr>
              <p:spPr>
                <a:xfrm>
                  <a:off x="6537060" y="4246998"/>
                  <a:ext cx="1828183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433057" y="2133600"/>
                  <a:ext cx="0" cy="211339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51" idx="2"/>
                </p:cNvCxnSpPr>
                <p:nvPr/>
              </p:nvCxnSpPr>
              <p:spPr>
                <a:xfrm flipH="1">
                  <a:off x="1433057" y="4246998"/>
                  <a:ext cx="1018758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6339343" y="2133600"/>
                <a:ext cx="0" cy="29673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H="1">
              <a:off x="6489935" y="2209800"/>
              <a:ext cx="78008" cy="2851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304800" y="4800600"/>
            <a:ext cx="2256515" cy="1636797"/>
            <a:chOff x="1066800" y="4840203"/>
            <a:chExt cx="2256515" cy="163679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9" y="4840203"/>
              <a:ext cx="623015" cy="1014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066800" y="5892225"/>
                  <a:ext cx="225651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={1,2,3}</m:t>
                        </m:r>
                      </m:oMath>
                    </m:oMathPara>
                  </a14:m>
                  <a:endParaRPr lang="en-US" sz="32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5892225"/>
                  <a:ext cx="2256515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6324600" y="4875298"/>
            <a:ext cx="2551468" cy="1562099"/>
            <a:chOff x="5410200" y="4914901"/>
            <a:chExt cx="2551468" cy="156209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914901"/>
              <a:ext cx="745243" cy="952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5410200" y="5892225"/>
                  <a:ext cx="2551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={2,4,5,6}</m:t>
                        </m:r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5892225"/>
                  <a:ext cx="2551468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34320" y="1511985"/>
                <a:ext cx="8541748" cy="117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solidFill>
                      <a:prstClr val="black"/>
                    </a:solidFill>
                  </a:rPr>
                  <a:t>Given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a spanning tree </a:t>
                </a:r>
                <a:r>
                  <a:rPr lang="en-US" sz="3200" dirty="0">
                    <a:solidFill>
                      <a:prstClr val="black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…</a:t>
                </a:r>
                <a:endParaRPr lang="en-US" sz="3200" dirty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solidFill>
                      <a:prstClr val="black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0" y="1511985"/>
                <a:ext cx="8541748" cy="1175706"/>
              </a:xfrm>
              <a:prstGeom prst="rect">
                <a:avLst/>
              </a:prstGeom>
              <a:blipFill rotWithShape="1">
                <a:blip r:embed="rId6"/>
                <a:stretch>
                  <a:fillRect l="-1856" t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2645893" y="2346060"/>
            <a:ext cx="5065050" cy="1745000"/>
            <a:chOff x="2645893" y="2346060"/>
            <a:chExt cx="5065050" cy="1745000"/>
          </a:xfrm>
        </p:grpSpPr>
        <p:grpSp>
          <p:nvGrpSpPr>
            <p:cNvPr id="53" name="Group 52"/>
            <p:cNvGrpSpPr/>
            <p:nvPr/>
          </p:nvGrpSpPr>
          <p:grpSpPr>
            <a:xfrm>
              <a:off x="2645893" y="2346060"/>
              <a:ext cx="5065050" cy="1745000"/>
              <a:chOff x="3012150" y="2346060"/>
              <a:chExt cx="5065050" cy="17450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012150" y="2346060"/>
                <a:ext cx="593460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213880" y="2446470"/>
                <a:ext cx="441060" cy="4410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36140" y="2430330"/>
                <a:ext cx="441060" cy="4410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7" name="Straight Arrow Connector 56"/>
              <p:cNvCxnSpPr>
                <a:stCxn id="55" idx="5"/>
                <a:endCxn id="52" idx="0"/>
              </p:cNvCxnSpPr>
              <p:nvPr/>
            </p:nvCxnSpPr>
            <p:spPr>
              <a:xfrm>
                <a:off x="5590348" y="2822938"/>
                <a:ext cx="726182" cy="1203530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6" idx="3"/>
                <a:endCxn id="52" idx="7"/>
              </p:cNvCxnSpPr>
              <p:nvPr/>
            </p:nvCxnSpPr>
            <p:spPr>
              <a:xfrm flipH="1">
                <a:off x="6472468" y="2806798"/>
                <a:ext cx="1228264" cy="1284262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4" idx="5"/>
                <a:endCxn id="52" idx="1"/>
              </p:cNvCxnSpPr>
              <p:nvPr/>
            </p:nvCxnSpPr>
            <p:spPr>
              <a:xfrm>
                <a:off x="3518700" y="2866386"/>
                <a:ext cx="2641892" cy="1224674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6106211" y="2446470"/>
              <a:ext cx="441060" cy="4410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87" idx="4"/>
              <a:endCxn id="52" idx="7"/>
            </p:cNvCxnSpPr>
            <p:nvPr/>
          </p:nvCxnSpPr>
          <p:spPr>
            <a:xfrm flipH="1">
              <a:off x="6106211" y="2887530"/>
              <a:ext cx="220530" cy="120353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cap="small" dirty="0" smtClean="0">
                <a:latin typeface="Cambria" pitchFamily="18" charset="0"/>
              </a:rPr>
              <a:t>Partition</a:t>
            </a:r>
            <a:r>
              <a:rPr lang="en-US" dirty="0" smtClean="0"/>
              <a:t> to </a:t>
            </a:r>
            <a:r>
              <a:rPr lang="en-US" dirty="0"/>
              <a:t>S</a:t>
            </a:r>
            <a:r>
              <a:rPr lang="en-US" dirty="0" smtClean="0"/>
              <a:t>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1" name="Oval 50"/>
          <p:cNvSpPr/>
          <p:nvPr/>
        </p:nvSpPr>
        <p:spPr>
          <a:xfrm>
            <a:off x="2085558" y="4026468"/>
            <a:ext cx="441060" cy="4410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729743" y="4026468"/>
            <a:ext cx="441060" cy="4410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468376" y="4246998"/>
            <a:ext cx="3332309" cy="162289"/>
            <a:chOff x="2834633" y="4246998"/>
            <a:chExt cx="3332309" cy="162289"/>
          </a:xfrm>
        </p:grpSpPr>
        <p:cxnSp>
          <p:nvCxnSpPr>
            <p:cNvPr id="61" name="Curved Connector 60"/>
            <p:cNvCxnSpPr>
              <a:stCxn id="52" idx="3"/>
              <a:endCxn id="51" idx="5"/>
            </p:cNvCxnSpPr>
            <p:nvPr/>
          </p:nvCxnSpPr>
          <p:spPr>
            <a:xfrm rot="5400000">
              <a:off x="4494438" y="2736782"/>
              <a:ext cx="12700" cy="3332309"/>
            </a:xfrm>
            <a:prstGeom prst="curvedConnector3">
              <a:avLst>
                <a:gd name="adj1" fmla="val 184409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6"/>
              <a:endCxn id="52" idx="2"/>
            </p:cNvCxnSpPr>
            <p:nvPr/>
          </p:nvCxnSpPr>
          <p:spPr>
            <a:xfrm>
              <a:off x="2892875" y="4246998"/>
              <a:ext cx="3203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631083" y="2430330"/>
            <a:ext cx="2574660" cy="1660730"/>
            <a:chOff x="1997340" y="2430330"/>
            <a:chExt cx="2574660" cy="1660730"/>
          </a:xfrm>
        </p:grpSpPr>
        <p:sp>
          <p:nvSpPr>
            <p:cNvPr id="64" name="Oval 63"/>
            <p:cNvSpPr/>
            <p:nvPr/>
          </p:nvSpPr>
          <p:spPr>
            <a:xfrm>
              <a:off x="1997340" y="243033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080280" y="243033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130940" y="244647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4" idx="4"/>
              <a:endCxn id="51" idx="1"/>
            </p:cNvCxnSpPr>
            <p:nvPr/>
          </p:nvCxnSpPr>
          <p:spPr>
            <a:xfrm>
              <a:off x="2217870" y="2871390"/>
              <a:ext cx="298537" cy="121967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5" idx="4"/>
              <a:endCxn id="51" idx="0"/>
            </p:cNvCxnSpPr>
            <p:nvPr/>
          </p:nvCxnSpPr>
          <p:spPr>
            <a:xfrm flipH="1">
              <a:off x="2672345" y="2871390"/>
              <a:ext cx="628465" cy="115507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6" idx="4"/>
              <a:endCxn id="51" idx="7"/>
            </p:cNvCxnSpPr>
            <p:nvPr/>
          </p:nvCxnSpPr>
          <p:spPr>
            <a:xfrm flipH="1">
              <a:off x="2828283" y="2887530"/>
              <a:ext cx="1523187" cy="120353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066800" y="2133600"/>
            <a:ext cx="6932186" cy="2113398"/>
            <a:chOff x="1066800" y="2133600"/>
            <a:chExt cx="6932186" cy="211339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066800" y="2133600"/>
              <a:ext cx="6932186" cy="2113398"/>
              <a:chOff x="1066800" y="2133600"/>
              <a:chExt cx="6932186" cy="211339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066800" y="2133600"/>
                <a:ext cx="6932186" cy="2113398"/>
                <a:chOff x="1433057" y="2133600"/>
                <a:chExt cx="6932186" cy="2113398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433057" y="2133600"/>
                  <a:ext cx="6423613" cy="4035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2451815" y="2209486"/>
                  <a:ext cx="5913428" cy="31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endCxn id="64" idx="0"/>
                </p:cNvCxnSpPr>
                <p:nvPr/>
              </p:nvCxnSpPr>
              <p:spPr>
                <a:xfrm>
                  <a:off x="221787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30888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36470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448322" y="2137635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85085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endCxn id="64" idx="7"/>
                </p:cNvCxnSpPr>
                <p:nvPr/>
              </p:nvCxnSpPr>
              <p:spPr>
                <a:xfrm flipH="1">
                  <a:off x="2373808" y="2209800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54" idx="7"/>
                </p:cNvCxnSpPr>
                <p:nvPr/>
              </p:nvCxnSpPr>
              <p:spPr>
                <a:xfrm flipH="1">
                  <a:off x="3518700" y="2219640"/>
                  <a:ext cx="86910" cy="2156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endCxn id="66" idx="7"/>
                </p:cNvCxnSpPr>
                <p:nvPr/>
              </p:nvCxnSpPr>
              <p:spPr>
                <a:xfrm flipH="1">
                  <a:off x="4507408" y="2219640"/>
                  <a:ext cx="64592" cy="2914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5615936" y="2219639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7992621" y="2209486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8365243" y="2219640"/>
                  <a:ext cx="0" cy="202735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52" idx="6"/>
                </p:cNvCxnSpPr>
                <p:nvPr/>
              </p:nvCxnSpPr>
              <p:spPr>
                <a:xfrm>
                  <a:off x="6537060" y="4246998"/>
                  <a:ext cx="1828183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433057" y="2133600"/>
                  <a:ext cx="0" cy="211339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51" idx="2"/>
                </p:cNvCxnSpPr>
                <p:nvPr/>
              </p:nvCxnSpPr>
              <p:spPr>
                <a:xfrm flipH="1">
                  <a:off x="1433057" y="4246998"/>
                  <a:ext cx="1018758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6339343" y="2133600"/>
                <a:ext cx="0" cy="29673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H="1">
              <a:off x="6489935" y="2209800"/>
              <a:ext cx="78008" cy="2851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304800" y="4800600"/>
            <a:ext cx="2256515" cy="1636797"/>
            <a:chOff x="1066800" y="4840203"/>
            <a:chExt cx="2256515" cy="163679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9" y="4840203"/>
              <a:ext cx="623015" cy="1014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066800" y="5892225"/>
                  <a:ext cx="225651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={1,2,3}</m:t>
                        </m:r>
                      </m:oMath>
                    </m:oMathPara>
                  </a14:m>
                  <a:endParaRPr lang="en-US" sz="32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5892225"/>
                  <a:ext cx="2256515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6324600" y="4875298"/>
            <a:ext cx="2551468" cy="1562099"/>
            <a:chOff x="5410200" y="4914901"/>
            <a:chExt cx="2551468" cy="156209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914901"/>
              <a:ext cx="745243" cy="952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5410200" y="5892225"/>
                  <a:ext cx="2551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={2,4,5,6}</m:t>
                        </m:r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5892225"/>
                  <a:ext cx="2551468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34320" y="1511985"/>
                <a:ext cx="8541748" cy="117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prstClr val="black"/>
                    </a:solidFill>
                  </a:rPr>
                  <a:t>Simulating one round of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:</a:t>
                </a:r>
                <a:endParaRPr lang="en-US" sz="3200" dirty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solidFill>
                      <a:prstClr val="black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0" y="1511985"/>
                <a:ext cx="8541748" cy="1175706"/>
              </a:xfrm>
              <a:prstGeom prst="rect">
                <a:avLst/>
              </a:prstGeom>
              <a:blipFill rotWithShape="1">
                <a:blip r:embed="rId6"/>
                <a:stretch>
                  <a:fillRect l="-1856" t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2400" y="2099838"/>
            <a:ext cx="4320989" cy="46057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4724400" y="2084552"/>
            <a:ext cx="4151668" cy="4605762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2462026" y="2084552"/>
            <a:ext cx="966974" cy="1148767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055911"/>
            <a:ext cx="2005782" cy="1"/>
          </a:xfrm>
          <a:prstGeom prst="straightConnector1">
            <a:avLst/>
          </a:prstGeom>
          <a:ln w="1270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429000" y="5483662"/>
            <a:ext cx="1981200" cy="0"/>
          </a:xfrm>
          <a:prstGeom prst="straightConnector1">
            <a:avLst/>
          </a:prstGeom>
          <a:ln w="1270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2060" y="4800600"/>
            <a:ext cx="145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Node a’s message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33600" y="4869597"/>
            <a:ext cx="1821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Node b’s message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8" grpId="0" animBg="1"/>
      <p:bldP spid="89" grpId="0" animBg="1"/>
      <p:bldP spid="9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2645893" y="2346060"/>
            <a:ext cx="5065050" cy="1745000"/>
            <a:chOff x="2645893" y="2346060"/>
            <a:chExt cx="5065050" cy="1745000"/>
          </a:xfrm>
        </p:grpSpPr>
        <p:grpSp>
          <p:nvGrpSpPr>
            <p:cNvPr id="53" name="Group 52"/>
            <p:cNvGrpSpPr/>
            <p:nvPr/>
          </p:nvGrpSpPr>
          <p:grpSpPr>
            <a:xfrm>
              <a:off x="2645893" y="2346060"/>
              <a:ext cx="5065050" cy="1745000"/>
              <a:chOff x="3012150" y="2346060"/>
              <a:chExt cx="5065050" cy="17450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012150" y="2346060"/>
                <a:ext cx="593460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213880" y="2446470"/>
                <a:ext cx="441060" cy="4410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36140" y="2430330"/>
                <a:ext cx="441060" cy="4410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</a:t>
                </a:r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7" name="Straight Arrow Connector 56"/>
              <p:cNvCxnSpPr>
                <a:stCxn id="55" idx="5"/>
                <a:endCxn id="52" idx="0"/>
              </p:cNvCxnSpPr>
              <p:nvPr/>
            </p:nvCxnSpPr>
            <p:spPr>
              <a:xfrm>
                <a:off x="5590348" y="2822938"/>
                <a:ext cx="726182" cy="1203530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6" idx="3"/>
                <a:endCxn id="52" idx="7"/>
              </p:cNvCxnSpPr>
              <p:nvPr/>
            </p:nvCxnSpPr>
            <p:spPr>
              <a:xfrm flipH="1">
                <a:off x="6472468" y="2806798"/>
                <a:ext cx="1228264" cy="1284262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4" idx="5"/>
                <a:endCxn id="52" idx="1"/>
              </p:cNvCxnSpPr>
              <p:nvPr/>
            </p:nvCxnSpPr>
            <p:spPr>
              <a:xfrm>
                <a:off x="3518700" y="2866386"/>
                <a:ext cx="2641892" cy="1224674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6106211" y="2446470"/>
              <a:ext cx="441060" cy="4410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/>
            <p:cNvCxnSpPr>
              <a:stCxn id="87" idx="4"/>
              <a:endCxn id="52" idx="7"/>
            </p:cNvCxnSpPr>
            <p:nvPr/>
          </p:nvCxnSpPr>
          <p:spPr>
            <a:xfrm flipH="1">
              <a:off x="6106211" y="2887530"/>
              <a:ext cx="220530" cy="120353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cap="small" dirty="0" smtClean="0">
                <a:latin typeface="Cambria" pitchFamily="18" charset="0"/>
              </a:rPr>
              <a:t>Partition</a:t>
            </a:r>
            <a:r>
              <a:rPr lang="en-US" dirty="0" smtClean="0"/>
              <a:t> to </a:t>
            </a:r>
            <a:r>
              <a:rPr lang="en-US" dirty="0"/>
              <a:t>S</a:t>
            </a:r>
            <a:r>
              <a:rPr lang="en-US" dirty="0" smtClean="0"/>
              <a:t>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1" name="Oval 50"/>
          <p:cNvSpPr/>
          <p:nvPr/>
        </p:nvSpPr>
        <p:spPr>
          <a:xfrm>
            <a:off x="2085558" y="4026468"/>
            <a:ext cx="441060" cy="4410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729743" y="4026468"/>
            <a:ext cx="441060" cy="4410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468376" y="4246998"/>
            <a:ext cx="3332309" cy="162289"/>
            <a:chOff x="2834633" y="4246998"/>
            <a:chExt cx="3332309" cy="162289"/>
          </a:xfrm>
        </p:grpSpPr>
        <p:cxnSp>
          <p:nvCxnSpPr>
            <p:cNvPr id="61" name="Curved Connector 60"/>
            <p:cNvCxnSpPr>
              <a:stCxn id="52" idx="3"/>
              <a:endCxn id="51" idx="5"/>
            </p:cNvCxnSpPr>
            <p:nvPr/>
          </p:nvCxnSpPr>
          <p:spPr>
            <a:xfrm rot="5400000">
              <a:off x="4494438" y="2736782"/>
              <a:ext cx="12700" cy="3332309"/>
            </a:xfrm>
            <a:prstGeom prst="curvedConnector3">
              <a:avLst>
                <a:gd name="adj1" fmla="val 1844094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6"/>
              <a:endCxn id="52" idx="2"/>
            </p:cNvCxnSpPr>
            <p:nvPr/>
          </p:nvCxnSpPr>
          <p:spPr>
            <a:xfrm>
              <a:off x="2892875" y="4246998"/>
              <a:ext cx="320312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631083" y="2430330"/>
            <a:ext cx="2574660" cy="1660730"/>
            <a:chOff x="1997340" y="2430330"/>
            <a:chExt cx="2574660" cy="1660730"/>
          </a:xfrm>
        </p:grpSpPr>
        <p:sp>
          <p:nvSpPr>
            <p:cNvPr id="64" name="Oval 63"/>
            <p:cNvSpPr/>
            <p:nvPr/>
          </p:nvSpPr>
          <p:spPr>
            <a:xfrm>
              <a:off x="1997340" y="243033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080280" y="243033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130940" y="2446470"/>
              <a:ext cx="441060" cy="441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7" name="Straight Arrow Connector 66"/>
            <p:cNvCxnSpPr>
              <a:stCxn id="64" idx="4"/>
              <a:endCxn id="51" idx="1"/>
            </p:cNvCxnSpPr>
            <p:nvPr/>
          </p:nvCxnSpPr>
          <p:spPr>
            <a:xfrm>
              <a:off x="2217870" y="2871390"/>
              <a:ext cx="298537" cy="121967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5" idx="4"/>
              <a:endCxn id="51" idx="0"/>
            </p:cNvCxnSpPr>
            <p:nvPr/>
          </p:nvCxnSpPr>
          <p:spPr>
            <a:xfrm flipH="1">
              <a:off x="2672345" y="2871390"/>
              <a:ext cx="628465" cy="115507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6" idx="4"/>
              <a:endCxn id="51" idx="7"/>
            </p:cNvCxnSpPr>
            <p:nvPr/>
          </p:nvCxnSpPr>
          <p:spPr>
            <a:xfrm flipH="1">
              <a:off x="2828283" y="2887530"/>
              <a:ext cx="1523187" cy="120353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066800" y="2133600"/>
            <a:ext cx="6932186" cy="2113398"/>
            <a:chOff x="1066800" y="2133600"/>
            <a:chExt cx="6932186" cy="211339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066800" y="2133600"/>
              <a:ext cx="6932186" cy="2113398"/>
              <a:chOff x="1066800" y="2133600"/>
              <a:chExt cx="6932186" cy="211339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066800" y="2133600"/>
                <a:ext cx="6932186" cy="2113398"/>
                <a:chOff x="1433057" y="2133600"/>
                <a:chExt cx="6932186" cy="2113398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433057" y="2133600"/>
                  <a:ext cx="6423613" cy="4035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2451815" y="2209486"/>
                  <a:ext cx="5913428" cy="31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endCxn id="64" idx="0"/>
                </p:cNvCxnSpPr>
                <p:nvPr/>
              </p:nvCxnSpPr>
              <p:spPr>
                <a:xfrm>
                  <a:off x="221787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30888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36470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448322" y="2137635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850850" y="2133600"/>
                  <a:ext cx="0" cy="29673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endCxn id="64" idx="7"/>
                </p:cNvCxnSpPr>
                <p:nvPr/>
              </p:nvCxnSpPr>
              <p:spPr>
                <a:xfrm flipH="1">
                  <a:off x="2373808" y="2209800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54" idx="7"/>
                </p:cNvCxnSpPr>
                <p:nvPr/>
              </p:nvCxnSpPr>
              <p:spPr>
                <a:xfrm flipH="1">
                  <a:off x="3518700" y="2219640"/>
                  <a:ext cx="86910" cy="21569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endCxn id="66" idx="7"/>
                </p:cNvCxnSpPr>
                <p:nvPr/>
              </p:nvCxnSpPr>
              <p:spPr>
                <a:xfrm flipH="1">
                  <a:off x="4507408" y="2219640"/>
                  <a:ext cx="64592" cy="2914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5615936" y="2219639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7992621" y="2209486"/>
                  <a:ext cx="78008" cy="285122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8365243" y="2219640"/>
                  <a:ext cx="0" cy="202735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52" idx="6"/>
                </p:cNvCxnSpPr>
                <p:nvPr/>
              </p:nvCxnSpPr>
              <p:spPr>
                <a:xfrm>
                  <a:off x="6537060" y="4246998"/>
                  <a:ext cx="1828183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433057" y="2133600"/>
                  <a:ext cx="0" cy="2113398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51" idx="2"/>
                </p:cNvCxnSpPr>
                <p:nvPr/>
              </p:nvCxnSpPr>
              <p:spPr>
                <a:xfrm flipH="1">
                  <a:off x="1433057" y="4246998"/>
                  <a:ext cx="1018758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6339343" y="2133600"/>
                <a:ext cx="0" cy="29673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H="1">
              <a:off x="6489935" y="2209800"/>
              <a:ext cx="78008" cy="285122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304800" y="4800600"/>
            <a:ext cx="2256515" cy="1636797"/>
            <a:chOff x="1066800" y="4840203"/>
            <a:chExt cx="2256515" cy="163679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9" y="4840203"/>
              <a:ext cx="623015" cy="1014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1066800" y="5892225"/>
                  <a:ext cx="225651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={1,2,3}</m:t>
                        </m:r>
                      </m:oMath>
                    </m:oMathPara>
                  </a14:m>
                  <a:endParaRPr lang="en-US" sz="32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5892225"/>
                  <a:ext cx="2256515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/>
          <p:cNvGrpSpPr/>
          <p:nvPr/>
        </p:nvGrpSpPr>
        <p:grpSpPr>
          <a:xfrm>
            <a:off x="6324600" y="4875298"/>
            <a:ext cx="2551468" cy="1562099"/>
            <a:chOff x="5410200" y="4914901"/>
            <a:chExt cx="2551468" cy="156209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914901"/>
              <a:ext cx="745243" cy="9525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5410200" y="5892225"/>
                  <a:ext cx="255146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={2,4,5,6}</m:t>
                        </m:r>
                      </m:oMath>
                    </m:oMathPara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5892225"/>
                  <a:ext cx="2551468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34320" y="1511985"/>
                <a:ext cx="8541748" cy="117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prstClr val="black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outputs a spanning tree:</a:t>
                </a:r>
                <a:endParaRPr lang="en-US" sz="3200" dirty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3200" dirty="0">
                    <a:solidFill>
                      <a:prstClr val="black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0" y="1511985"/>
                <a:ext cx="8541748" cy="1175706"/>
              </a:xfrm>
              <a:prstGeom prst="rect">
                <a:avLst/>
              </a:prstGeom>
              <a:blipFill rotWithShape="1">
                <a:blip r:embed="rId6"/>
                <a:stretch>
                  <a:fillRect l="-1856" t="-6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cap="small" dirty="0">
                <a:latin typeface="Cambria" pitchFamily="18" charset="0"/>
              </a:rPr>
              <a:t>Partition</a:t>
            </a:r>
            <a:r>
              <a:rPr lang="en-US" dirty="0"/>
              <a:t> to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runs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rounds, we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𝐵𝑡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One detail: randomness</a:t>
                </a:r>
              </a:p>
              <a:p>
                <a:pPr lvl="1"/>
                <a:r>
                  <a:rPr lang="en-US" dirty="0" smtClean="0"/>
                  <a:t>Solution: Alice and Bob use </a:t>
                </a:r>
                <a:r>
                  <a:rPr lang="en-US" i="1" dirty="0" smtClean="0"/>
                  <a:t>public randomness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153400" y="59436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Two Players Just Aren’t Enough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bottlenecks in the network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743200" y="2696498"/>
            <a:ext cx="3124200" cy="2789903"/>
            <a:chOff x="2667000" y="2163097"/>
            <a:chExt cx="3124200" cy="2789903"/>
          </a:xfrm>
        </p:grpSpPr>
        <p:sp>
          <p:nvSpPr>
            <p:cNvPr id="4" name="Oval 3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7" idx="2"/>
              <a:endCxn id="4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0"/>
              <a:endCxn id="4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2"/>
              <a:endCxn id="5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6"/>
              <a:endCxn id="8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4"/>
              <a:endCxn id="9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3"/>
              <a:endCxn id="6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2"/>
              <a:endCxn id="4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9" idx="2"/>
              <a:endCxn id="5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1"/>
              <a:endCxn id="4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8" idx="3"/>
              <a:endCxn id="5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7" idx="4"/>
              <a:endCxn id="6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8" idx="3"/>
              <a:endCxn id="6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6" idx="1"/>
              <a:endCxn id="4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" idx="3"/>
              <a:endCxn id="5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7" idx="5"/>
              <a:endCxn id="9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H="1">
            <a:off x="2851747" y="2696497"/>
            <a:ext cx="2971800" cy="3247103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Two Players Just Aren’t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information revealed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08361" y="3429000"/>
            <a:ext cx="5257800" cy="2057400"/>
            <a:chOff x="1808361" y="3429000"/>
            <a:chExt cx="5257800" cy="2057400"/>
          </a:xfrm>
        </p:grpSpPr>
        <p:sp>
          <p:nvSpPr>
            <p:cNvPr id="4" name="Oval 3"/>
            <p:cNvSpPr/>
            <p:nvPr/>
          </p:nvSpPr>
          <p:spPr>
            <a:xfrm>
              <a:off x="1808361" y="3429000"/>
              <a:ext cx="3124200" cy="2057400"/>
            </a:xfrm>
            <a:prstGeom prst="ellipse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941961" y="3429000"/>
              <a:ext cx="3124200" cy="2057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8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1" y="2895600"/>
            <a:ext cx="623015" cy="1014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37" y="2929373"/>
            <a:ext cx="637063" cy="73114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71800" y="391028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4572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3361" y="389872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3361" y="5029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4318173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9600" y="402777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5300" y="4669325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4809435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482641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212125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72200" y="389872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9" idx="6"/>
            <a:endCxn id="11" idx="2"/>
          </p:cNvCxnSpPr>
          <p:nvPr/>
        </p:nvCxnSpPr>
        <p:spPr>
          <a:xfrm flipV="1">
            <a:off x="3200400" y="4013022"/>
            <a:ext cx="512961" cy="11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8" idx="6"/>
          </p:cNvCxnSpPr>
          <p:nvPr/>
        </p:nvCxnSpPr>
        <p:spPr>
          <a:xfrm flipH="1">
            <a:off x="2514600" y="4105404"/>
            <a:ext cx="490678" cy="221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5"/>
            <a:endCxn id="10" idx="2"/>
          </p:cNvCxnSpPr>
          <p:nvPr/>
        </p:nvCxnSpPr>
        <p:spPr>
          <a:xfrm>
            <a:off x="2481122" y="4407247"/>
            <a:ext cx="414478" cy="279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  <a:endCxn id="15" idx="2"/>
          </p:cNvCxnSpPr>
          <p:nvPr/>
        </p:nvCxnSpPr>
        <p:spPr>
          <a:xfrm>
            <a:off x="3090722" y="4767122"/>
            <a:ext cx="1214578" cy="16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6"/>
            <a:endCxn id="15" idx="3"/>
          </p:cNvCxnSpPr>
          <p:nvPr/>
        </p:nvCxnSpPr>
        <p:spPr>
          <a:xfrm flipV="1">
            <a:off x="3941961" y="4864447"/>
            <a:ext cx="396817" cy="279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11" idx="3"/>
          </p:cNvCxnSpPr>
          <p:nvPr/>
        </p:nvCxnSpPr>
        <p:spPr>
          <a:xfrm flipV="1">
            <a:off x="3090722" y="4093844"/>
            <a:ext cx="656117" cy="511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7" idx="1"/>
            <a:endCxn id="9" idx="5"/>
          </p:cNvCxnSpPr>
          <p:nvPr/>
        </p:nvCxnSpPr>
        <p:spPr>
          <a:xfrm flipH="1" flipV="1">
            <a:off x="3166922" y="4105404"/>
            <a:ext cx="2048156" cy="754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7"/>
            <a:endCxn id="13" idx="2"/>
          </p:cNvCxnSpPr>
          <p:nvPr/>
        </p:nvCxnSpPr>
        <p:spPr>
          <a:xfrm flipV="1">
            <a:off x="4500422" y="4432473"/>
            <a:ext cx="681178" cy="270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2"/>
            <a:endCxn id="14" idx="6"/>
          </p:cNvCxnSpPr>
          <p:nvPr/>
        </p:nvCxnSpPr>
        <p:spPr>
          <a:xfrm flipH="1">
            <a:off x="4648200" y="4013022"/>
            <a:ext cx="1524000" cy="129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2"/>
            <a:endCxn id="17" idx="6"/>
          </p:cNvCxnSpPr>
          <p:nvPr/>
        </p:nvCxnSpPr>
        <p:spPr>
          <a:xfrm flipH="1">
            <a:off x="5410200" y="4923735"/>
            <a:ext cx="762000" cy="1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9" idx="4"/>
            <a:endCxn id="16" idx="0"/>
          </p:cNvCxnSpPr>
          <p:nvPr/>
        </p:nvCxnSpPr>
        <p:spPr>
          <a:xfrm>
            <a:off x="6286500" y="4127322"/>
            <a:ext cx="0" cy="682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" idx="1"/>
            <a:endCxn id="13" idx="6"/>
          </p:cNvCxnSpPr>
          <p:nvPr/>
        </p:nvCxnSpPr>
        <p:spPr>
          <a:xfrm flipH="1" flipV="1">
            <a:off x="5410200" y="4432473"/>
            <a:ext cx="795478" cy="41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57200" y="5181600"/>
            <a:ext cx="40386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Multi-Player Communication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Communication by shared blackboard</a:t>
            </a:r>
          </a:p>
          <a:p>
            <a:r>
              <a:rPr lang="en-US" dirty="0" smtClean="0"/>
              <a:t>Number-on-forehead</a:t>
            </a:r>
          </a:p>
          <a:p>
            <a:r>
              <a:rPr lang="en-US" dirty="0" smtClean="0"/>
              <a:t>Number-in-hand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447800"/>
            <a:ext cx="7945821" cy="130591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4800" y="2603938"/>
            <a:ext cx="8534400" cy="1093076"/>
            <a:chOff x="304800" y="2617075"/>
            <a:chExt cx="8534400" cy="1093076"/>
          </a:xfrm>
        </p:grpSpPr>
        <p:sp>
          <p:nvSpPr>
            <p:cNvPr id="6" name="Rectangle 5"/>
            <p:cNvSpPr/>
            <p:nvPr/>
          </p:nvSpPr>
          <p:spPr>
            <a:xfrm>
              <a:off x="304800" y="2617075"/>
              <a:ext cx="8534400" cy="367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174" y="2871377"/>
              <a:ext cx="515007" cy="8387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110" y="2962061"/>
              <a:ext cx="515007" cy="6582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79" y="2876575"/>
              <a:ext cx="665428" cy="767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993" y="2908163"/>
              <a:ext cx="735724" cy="7357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619" y="2834591"/>
              <a:ext cx="505540" cy="8274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021" y="2843794"/>
              <a:ext cx="537999" cy="7633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317" y="2687446"/>
              <a:ext cx="683662" cy="952695"/>
            </a:xfrm>
            <a:prstGeom prst="rect">
              <a:avLst/>
            </a:prstGeom>
          </p:spPr>
        </p:pic>
      </p:grpSp>
      <p:sp>
        <p:nvSpPr>
          <p:cNvPr id="23" name="Rounded Rectangle 22"/>
          <p:cNvSpPr/>
          <p:nvPr/>
        </p:nvSpPr>
        <p:spPr>
          <a:xfrm>
            <a:off x="7315200" y="3886200"/>
            <a:ext cx="77678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??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8372" y="4811917"/>
            <a:ext cx="434602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Message-Passing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players</a:t>
                </a:r>
              </a:p>
              <a:p>
                <a:r>
                  <a:rPr lang="en-US" dirty="0"/>
                  <a:t>Private </a:t>
                </a:r>
                <a:r>
                  <a:rPr lang="en-US" dirty="0" smtClean="0"/>
                  <a:t>channels</a:t>
                </a:r>
              </a:p>
              <a:p>
                <a:r>
                  <a:rPr lang="en-US" dirty="0" smtClean="0"/>
                  <a:t>Private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Private randomness</a:t>
                </a:r>
              </a:p>
              <a:p>
                <a:endParaRPr lang="en-US" dirty="0"/>
              </a:p>
              <a:p>
                <a:r>
                  <a:rPr lang="en-US" dirty="0" smtClean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Cost: total communication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62531" y="1840153"/>
            <a:ext cx="2253940" cy="2012763"/>
            <a:chOff x="2667000" y="2163097"/>
            <a:chExt cx="3124200" cy="2789903"/>
          </a:xfrm>
        </p:grpSpPr>
        <p:sp>
          <p:nvSpPr>
            <p:cNvPr id="5" name="Oval 4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2"/>
              <a:endCxn id="5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5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2"/>
              <a:endCxn id="6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9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0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7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  <a:endCxn id="5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2"/>
              <a:endCxn id="6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  <a:endCxn id="5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6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7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7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1"/>
              <a:endCxn id="5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3"/>
              <a:endCxn id="6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5"/>
              <a:endCxn id="10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3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Coordinator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players, one coordinator</a:t>
                </a:r>
              </a:p>
              <a:p>
                <a:r>
                  <a:rPr lang="en-US" dirty="0" smtClean="0"/>
                  <a:t>The coordinator has no input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1044498" y="3429000"/>
            <a:ext cx="6505357" cy="1971423"/>
            <a:chOff x="990600" y="3429000"/>
            <a:chExt cx="6505357" cy="1971423"/>
          </a:xfrm>
        </p:grpSpPr>
        <p:sp>
          <p:nvSpPr>
            <p:cNvPr id="5" name="Oval 4"/>
            <p:cNvSpPr/>
            <p:nvPr/>
          </p:nvSpPr>
          <p:spPr>
            <a:xfrm>
              <a:off x="990600" y="5057977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5057977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5057973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8855" y="5073320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22974" y="5057977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01826" y="5057974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32" idx="4"/>
              <a:endCxn id="5" idx="0"/>
            </p:cNvCxnSpPr>
            <p:nvPr/>
          </p:nvCxnSpPr>
          <p:spPr>
            <a:xfrm flipH="1">
              <a:off x="1154151" y="3756103"/>
              <a:ext cx="3098764" cy="130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089364" y="3429000"/>
              <a:ext cx="327102" cy="3271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2" idx="4"/>
              <a:endCxn id="6" idx="0"/>
            </p:cNvCxnSpPr>
            <p:nvPr/>
          </p:nvCxnSpPr>
          <p:spPr>
            <a:xfrm flipH="1">
              <a:off x="2373351" y="3756103"/>
              <a:ext cx="1879564" cy="130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4"/>
              <a:endCxn id="7" idx="0"/>
            </p:cNvCxnSpPr>
            <p:nvPr/>
          </p:nvCxnSpPr>
          <p:spPr>
            <a:xfrm flipH="1">
              <a:off x="3592551" y="3756103"/>
              <a:ext cx="660364" cy="13018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4"/>
              <a:endCxn id="10" idx="0"/>
            </p:cNvCxnSpPr>
            <p:nvPr/>
          </p:nvCxnSpPr>
          <p:spPr>
            <a:xfrm>
              <a:off x="4252915" y="3756103"/>
              <a:ext cx="612462" cy="13018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2" idx="4"/>
              <a:endCxn id="9" idx="0"/>
            </p:cNvCxnSpPr>
            <p:nvPr/>
          </p:nvCxnSpPr>
          <p:spPr>
            <a:xfrm>
              <a:off x="4252915" y="3756103"/>
              <a:ext cx="1833610" cy="130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2" idx="4"/>
              <a:endCxn id="8" idx="0"/>
            </p:cNvCxnSpPr>
            <p:nvPr/>
          </p:nvCxnSpPr>
          <p:spPr>
            <a:xfrm>
              <a:off x="4252915" y="3756103"/>
              <a:ext cx="3079491" cy="1317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3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Network Models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1600200"/>
            <a:ext cx="4114800" cy="2262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CONGESTED CLIQUE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6916" y="3863179"/>
            <a:ext cx="4114800" cy="2262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ASYNC MESSAGE-PASSING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57200" y="1600200"/>
            <a:ext cx="4114800" cy="2262981"/>
            <a:chOff x="457200" y="1600200"/>
            <a:chExt cx="4114800" cy="2262981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4114800" cy="226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LOCAL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4484" y="2283140"/>
              <a:ext cx="3658916" cy="1208504"/>
              <a:chOff x="2286000" y="2438400"/>
              <a:chExt cx="4114800" cy="135907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971800" y="244996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95600" y="31116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13361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13361" y="35688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81600" y="2857852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19600" y="256744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305300" y="32090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72200" y="334911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81600" y="33660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86000" y="27518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722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3200400" y="2552700"/>
                <a:ext cx="512961" cy="11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4" idx="3"/>
                <a:endCxn id="23" idx="6"/>
              </p:cNvCxnSpPr>
              <p:nvPr/>
            </p:nvCxnSpPr>
            <p:spPr>
              <a:xfrm flipH="1">
                <a:off x="2514600" y="2645082"/>
                <a:ext cx="490678" cy="2210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5"/>
                <a:endCxn id="15" idx="2"/>
              </p:cNvCxnSpPr>
              <p:nvPr/>
            </p:nvCxnSpPr>
            <p:spPr>
              <a:xfrm>
                <a:off x="2481122" y="2946925"/>
                <a:ext cx="414478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5" idx="5"/>
                <a:endCxn id="20" idx="2"/>
              </p:cNvCxnSpPr>
              <p:nvPr/>
            </p:nvCxnSpPr>
            <p:spPr>
              <a:xfrm>
                <a:off x="3090722" y="3306800"/>
                <a:ext cx="1214578" cy="16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7" idx="6"/>
                <a:endCxn id="20" idx="3"/>
              </p:cNvCxnSpPr>
              <p:nvPr/>
            </p:nvCxnSpPr>
            <p:spPr>
              <a:xfrm flipV="1">
                <a:off x="3941961" y="3404125"/>
                <a:ext cx="396817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5" idx="7"/>
                <a:endCxn id="16" idx="3"/>
              </p:cNvCxnSpPr>
              <p:nvPr/>
            </p:nvCxnSpPr>
            <p:spPr>
              <a:xfrm flipV="1">
                <a:off x="3090722" y="2633522"/>
                <a:ext cx="656117" cy="511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2" idx="1"/>
                <a:endCxn id="14" idx="5"/>
              </p:cNvCxnSpPr>
              <p:nvPr/>
            </p:nvCxnSpPr>
            <p:spPr>
              <a:xfrm flipH="1" flipV="1">
                <a:off x="3166922" y="2645082"/>
                <a:ext cx="2048156" cy="7544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0" idx="7"/>
                <a:endCxn id="18" idx="2"/>
              </p:cNvCxnSpPr>
              <p:nvPr/>
            </p:nvCxnSpPr>
            <p:spPr>
              <a:xfrm flipV="1">
                <a:off x="4500422" y="2972151"/>
                <a:ext cx="681178" cy="2703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4" idx="2"/>
                <a:endCxn id="19" idx="6"/>
              </p:cNvCxnSpPr>
              <p:nvPr/>
            </p:nvCxnSpPr>
            <p:spPr>
              <a:xfrm flipH="1">
                <a:off x="4648200" y="2552700"/>
                <a:ext cx="1524000" cy="129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1" idx="2"/>
                <a:endCxn id="22" idx="6"/>
              </p:cNvCxnSpPr>
              <p:nvPr/>
            </p:nvCxnSpPr>
            <p:spPr>
              <a:xfrm flipH="1">
                <a:off x="5410200" y="3463413"/>
                <a:ext cx="762000" cy="16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4" idx="4"/>
                <a:endCxn id="21" idx="0"/>
              </p:cNvCxnSpPr>
              <p:nvPr/>
            </p:nvCxnSpPr>
            <p:spPr>
              <a:xfrm>
                <a:off x="6286500" y="2667000"/>
                <a:ext cx="0" cy="6821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1" idx="1"/>
                <a:endCxn id="18" idx="6"/>
              </p:cNvCxnSpPr>
              <p:nvPr/>
            </p:nvCxnSpPr>
            <p:spPr>
              <a:xfrm flipH="1" flipV="1">
                <a:off x="5410200" y="2972151"/>
                <a:ext cx="795478" cy="410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/>
          <p:cNvGrpSpPr/>
          <p:nvPr/>
        </p:nvGrpSpPr>
        <p:grpSpPr>
          <a:xfrm>
            <a:off x="462116" y="3863181"/>
            <a:ext cx="4114800" cy="2262981"/>
            <a:chOff x="462116" y="3863181"/>
            <a:chExt cx="4114800" cy="2262981"/>
          </a:xfrm>
        </p:grpSpPr>
        <p:sp>
          <p:nvSpPr>
            <p:cNvPr id="10" name="Rectangle 9"/>
            <p:cNvSpPr/>
            <p:nvPr/>
          </p:nvSpPr>
          <p:spPr>
            <a:xfrm>
              <a:off x="462116" y="3863181"/>
              <a:ext cx="4114800" cy="226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CONGEST / general network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84484" y="4582696"/>
              <a:ext cx="3658916" cy="1208504"/>
              <a:chOff x="2286000" y="2438400"/>
              <a:chExt cx="4114800" cy="135907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971800" y="244996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95600" y="31116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13361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713361" y="35688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81600" y="2857851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19600" y="256744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305300" y="32090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72200" y="334911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181600" y="33660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286000" y="27518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722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38" idx="6"/>
                <a:endCxn id="40" idx="2"/>
              </p:cNvCxnSpPr>
              <p:nvPr/>
            </p:nvCxnSpPr>
            <p:spPr>
              <a:xfrm flipV="1">
                <a:off x="3200400" y="2552700"/>
                <a:ext cx="512961" cy="11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8" idx="3"/>
                <a:endCxn id="47" idx="6"/>
              </p:cNvCxnSpPr>
              <p:nvPr/>
            </p:nvCxnSpPr>
            <p:spPr>
              <a:xfrm flipH="1">
                <a:off x="2514600" y="2645082"/>
                <a:ext cx="490678" cy="2210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5"/>
                <a:endCxn id="39" idx="2"/>
              </p:cNvCxnSpPr>
              <p:nvPr/>
            </p:nvCxnSpPr>
            <p:spPr>
              <a:xfrm>
                <a:off x="2481122" y="2946925"/>
                <a:ext cx="414478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9" idx="5"/>
                <a:endCxn id="44" idx="2"/>
              </p:cNvCxnSpPr>
              <p:nvPr/>
            </p:nvCxnSpPr>
            <p:spPr>
              <a:xfrm>
                <a:off x="3090722" y="3306800"/>
                <a:ext cx="1214578" cy="16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1" idx="6"/>
                <a:endCxn id="44" idx="3"/>
              </p:cNvCxnSpPr>
              <p:nvPr/>
            </p:nvCxnSpPr>
            <p:spPr>
              <a:xfrm flipV="1">
                <a:off x="3941961" y="3404125"/>
                <a:ext cx="396817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9" idx="7"/>
                <a:endCxn id="40" idx="3"/>
              </p:cNvCxnSpPr>
              <p:nvPr/>
            </p:nvCxnSpPr>
            <p:spPr>
              <a:xfrm flipV="1">
                <a:off x="3090722" y="2633522"/>
                <a:ext cx="656117" cy="511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6" idx="1"/>
                <a:endCxn id="38" idx="5"/>
              </p:cNvCxnSpPr>
              <p:nvPr/>
            </p:nvCxnSpPr>
            <p:spPr>
              <a:xfrm flipH="1" flipV="1">
                <a:off x="3166922" y="2645082"/>
                <a:ext cx="2048156" cy="7544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4" idx="7"/>
                <a:endCxn id="42" idx="2"/>
              </p:cNvCxnSpPr>
              <p:nvPr/>
            </p:nvCxnSpPr>
            <p:spPr>
              <a:xfrm flipV="1">
                <a:off x="4500422" y="2972151"/>
                <a:ext cx="681178" cy="2703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8" idx="2"/>
                <a:endCxn id="43" idx="6"/>
              </p:cNvCxnSpPr>
              <p:nvPr/>
            </p:nvCxnSpPr>
            <p:spPr>
              <a:xfrm flipH="1">
                <a:off x="4648200" y="2552700"/>
                <a:ext cx="1524000" cy="129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5" idx="2"/>
                <a:endCxn id="46" idx="6"/>
              </p:cNvCxnSpPr>
              <p:nvPr/>
            </p:nvCxnSpPr>
            <p:spPr>
              <a:xfrm flipH="1">
                <a:off x="5410200" y="3463413"/>
                <a:ext cx="762000" cy="16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8" idx="4"/>
                <a:endCxn id="45" idx="0"/>
              </p:cNvCxnSpPr>
              <p:nvPr/>
            </p:nvCxnSpPr>
            <p:spPr>
              <a:xfrm>
                <a:off x="6286500" y="2667000"/>
                <a:ext cx="0" cy="6821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5" idx="1"/>
                <a:endCxn id="42" idx="6"/>
              </p:cNvCxnSpPr>
              <p:nvPr/>
            </p:nvCxnSpPr>
            <p:spPr>
              <a:xfrm flipH="1" flipV="1">
                <a:off x="5410200" y="2972151"/>
                <a:ext cx="795478" cy="410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5740904" y="2113778"/>
            <a:ext cx="1786824" cy="1595630"/>
            <a:chOff x="2667000" y="2163097"/>
            <a:chExt cx="3124200" cy="2789903"/>
          </a:xfrm>
        </p:grpSpPr>
        <p:sp>
          <p:nvSpPr>
            <p:cNvPr id="62" name="Oval 61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5" idx="2"/>
              <a:endCxn id="62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3" idx="0"/>
              <a:endCxn id="62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2"/>
              <a:endCxn id="63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5" idx="6"/>
              <a:endCxn id="66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4"/>
              <a:endCxn id="67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7" idx="3"/>
              <a:endCxn id="64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6" idx="2"/>
              <a:endCxn id="62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7" idx="2"/>
              <a:endCxn id="63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1"/>
              <a:endCxn id="62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6" idx="3"/>
              <a:endCxn id="63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5" idx="4"/>
              <a:endCxn id="64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6" idx="3"/>
              <a:endCxn id="64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1"/>
              <a:endCxn id="62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5" idx="3"/>
              <a:endCxn id="63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5" idx="5"/>
              <a:endCxn id="67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715000" y="4424170"/>
            <a:ext cx="1786824" cy="1595630"/>
            <a:chOff x="2667000" y="2163097"/>
            <a:chExt cx="3124200" cy="2789903"/>
          </a:xfrm>
        </p:grpSpPr>
        <p:sp>
          <p:nvSpPr>
            <p:cNvPr id="84" name="Oval 83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7" idx="2"/>
              <a:endCxn id="84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5" idx="0"/>
              <a:endCxn id="84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6" idx="2"/>
              <a:endCxn id="85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6"/>
              <a:endCxn id="88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4"/>
              <a:endCxn id="89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9" idx="3"/>
              <a:endCxn id="86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8" idx="2"/>
              <a:endCxn id="84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2"/>
              <a:endCxn id="85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9" idx="1"/>
              <a:endCxn id="84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8" idx="3"/>
              <a:endCxn id="85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7" idx="4"/>
              <a:endCxn id="86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8" idx="3"/>
              <a:endCxn id="86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6" idx="1"/>
              <a:endCxn id="84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7" idx="3"/>
              <a:endCxn id="85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87" idx="5"/>
              <a:endCxn id="89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226970" y="2656120"/>
            <a:ext cx="2236004" cy="835524"/>
            <a:chOff x="1378946" y="2808520"/>
            <a:chExt cx="2236004" cy="835524"/>
          </a:xfrm>
        </p:grpSpPr>
        <p:sp>
          <p:nvSpPr>
            <p:cNvPr id="110" name="Oval 109"/>
            <p:cNvSpPr/>
            <p:nvPr/>
          </p:nvSpPr>
          <p:spPr>
            <a:xfrm>
              <a:off x="1378946" y="3034225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106106" y="3440771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11677" y="2808520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632463" y="3120767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7969" y="4680677"/>
            <a:ext cx="3383775" cy="1005230"/>
            <a:chOff x="1010388" y="4836733"/>
            <a:chExt cx="3383775" cy="100523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1649976" y="4836733"/>
              <a:ext cx="456129" cy="102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1040157" y="4918879"/>
              <a:ext cx="436315" cy="1965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010388" y="5187281"/>
              <a:ext cx="368557" cy="248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552450" y="5507285"/>
              <a:ext cx="1080013" cy="146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309379" y="5593827"/>
              <a:ext cx="352853" cy="248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552450" y="4908600"/>
              <a:ext cx="583425" cy="4549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1620208" y="4918879"/>
              <a:ext cx="1821238" cy="670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805967" y="5209712"/>
              <a:ext cx="605709" cy="240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937373" y="4836733"/>
              <a:ext cx="1355154" cy="1147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3614950" y="5646546"/>
              <a:ext cx="677577" cy="150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394163" y="4938369"/>
              <a:ext cx="0" cy="606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3614950" y="5209712"/>
              <a:ext cx="707346" cy="3649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5823150" y="2200940"/>
            <a:ext cx="1612500" cy="1421306"/>
            <a:chOff x="5943600" y="2353340"/>
            <a:chExt cx="1612500" cy="1421306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6005233" y="2353340"/>
              <a:ext cx="651129" cy="357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943600" y="2859443"/>
              <a:ext cx="0" cy="4358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6005233" y="3444049"/>
              <a:ext cx="651129" cy="330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830686" y="2353340"/>
              <a:ext cx="663781" cy="357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556100" y="2859443"/>
              <a:ext cx="0" cy="4358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6830686" y="3444049"/>
              <a:ext cx="663781" cy="330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6030762" y="2772281"/>
              <a:ext cx="1438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6030762" y="3382416"/>
              <a:ext cx="1438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6005233" y="2833914"/>
              <a:ext cx="1489234" cy="4868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6005233" y="2833914"/>
              <a:ext cx="1489234" cy="4868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743524" y="2440502"/>
              <a:ext cx="0" cy="12469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05157" y="2833914"/>
              <a:ext cx="689310" cy="8790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6005233" y="2833914"/>
              <a:ext cx="676658" cy="8790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6005233" y="2414973"/>
              <a:ext cx="676658" cy="9058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6805157" y="2414973"/>
              <a:ext cx="689310" cy="9058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/>
          <p:cNvGrpSpPr/>
          <p:nvPr/>
        </p:nvGrpSpPr>
        <p:grpSpPr>
          <a:xfrm>
            <a:off x="7696200" y="4590871"/>
            <a:ext cx="800219" cy="1200329"/>
            <a:chOff x="7696200" y="4590871"/>
            <a:chExt cx="800219" cy="1200329"/>
          </a:xfrm>
        </p:grpSpPr>
        <p:pic>
          <p:nvPicPr>
            <p:cNvPr id="1026" name="Picture 2" descr="C:\Program Files (x86)\Microsoft Office\MEDIA\CAGCAT10\j0234131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845789"/>
              <a:ext cx="595265" cy="63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7696200" y="459087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</a:t>
              </a:r>
              <a:endParaRPr lang="en-US" sz="7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8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Message-Passing vs. Coordinator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3294" y="2711637"/>
            <a:ext cx="2253940" cy="2012763"/>
            <a:chOff x="2667000" y="2163097"/>
            <a:chExt cx="3124200" cy="2789903"/>
          </a:xfrm>
        </p:grpSpPr>
        <p:sp>
          <p:nvSpPr>
            <p:cNvPr id="5" name="Oval 4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2"/>
              <a:endCxn id="5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0"/>
              <a:endCxn id="5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2"/>
              <a:endCxn id="6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9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0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7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2"/>
              <a:endCxn id="5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2"/>
              <a:endCxn id="6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  <a:endCxn id="5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6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7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7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1"/>
              <a:endCxn id="5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3"/>
              <a:endCxn id="6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5"/>
              <a:endCxn id="10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81865" y="2987852"/>
            <a:ext cx="3196930" cy="1304852"/>
            <a:chOff x="990600" y="3429000"/>
            <a:chExt cx="6499302" cy="1956080"/>
          </a:xfrm>
        </p:grpSpPr>
        <p:sp>
          <p:nvSpPr>
            <p:cNvPr id="27" name="Oval 26"/>
            <p:cNvSpPr/>
            <p:nvPr/>
          </p:nvSpPr>
          <p:spPr>
            <a:xfrm>
              <a:off x="990600" y="5057977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209800" y="5057977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5057973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62799" y="5055437"/>
              <a:ext cx="327103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22974" y="5057977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701826" y="5057974"/>
              <a:ext cx="327102" cy="3271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4" idx="4"/>
              <a:endCxn id="27" idx="0"/>
            </p:cNvCxnSpPr>
            <p:nvPr/>
          </p:nvCxnSpPr>
          <p:spPr>
            <a:xfrm flipH="1">
              <a:off x="1154151" y="3756103"/>
              <a:ext cx="3098764" cy="130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089364" y="3429000"/>
              <a:ext cx="327102" cy="3271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4"/>
              <a:endCxn id="28" idx="0"/>
            </p:cNvCxnSpPr>
            <p:nvPr/>
          </p:nvCxnSpPr>
          <p:spPr>
            <a:xfrm flipH="1">
              <a:off x="2373351" y="3756103"/>
              <a:ext cx="1879564" cy="130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4" idx="4"/>
              <a:endCxn id="29" idx="0"/>
            </p:cNvCxnSpPr>
            <p:nvPr/>
          </p:nvCxnSpPr>
          <p:spPr>
            <a:xfrm flipH="1">
              <a:off x="3592551" y="3756103"/>
              <a:ext cx="660364" cy="13018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4"/>
              <a:endCxn id="32" idx="0"/>
            </p:cNvCxnSpPr>
            <p:nvPr/>
          </p:nvCxnSpPr>
          <p:spPr>
            <a:xfrm>
              <a:off x="4252915" y="3756103"/>
              <a:ext cx="612462" cy="13018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4"/>
              <a:endCxn id="31" idx="0"/>
            </p:cNvCxnSpPr>
            <p:nvPr/>
          </p:nvCxnSpPr>
          <p:spPr>
            <a:xfrm>
              <a:off x="4252915" y="3756103"/>
              <a:ext cx="1833610" cy="130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4"/>
              <a:endCxn id="30" idx="0"/>
            </p:cNvCxnSpPr>
            <p:nvPr/>
          </p:nvCxnSpPr>
          <p:spPr>
            <a:xfrm>
              <a:off x="4252914" y="3756103"/>
              <a:ext cx="3073436" cy="1299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62400" y="3224552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24552"/>
                <a:ext cx="728084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9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Work on Message-Passing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players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-bit inputs…</a:t>
                </a:r>
              </a:p>
              <a:p>
                <a:r>
                  <a:rPr lang="en-US" dirty="0" smtClean="0"/>
                  <a:t>Phillips, </a:t>
                </a:r>
                <a:r>
                  <a:rPr lang="en-US" dirty="0" err="1" smtClean="0"/>
                  <a:t>Verbin</a:t>
                </a:r>
                <a:r>
                  <a:rPr lang="en-US" dirty="0" smtClean="0"/>
                  <a:t>, Zhang ’12:</a:t>
                </a:r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for bitwise problems (AND/OR, MAJ, …)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Woodruff, Zhang ‘12, ‘13:</a:t>
                </a:r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for threshold and graph problems</a:t>
                </a:r>
              </a:p>
              <a:p>
                <a:r>
                  <a:rPr lang="en-US" dirty="0" err="1" smtClean="0"/>
                  <a:t>Braverman</a:t>
                </a:r>
                <a:r>
                  <a:rPr lang="en-US" dirty="0" smtClean="0"/>
                  <a:t>, Ellen, O., </a:t>
                </a:r>
                <a:r>
                  <a:rPr lang="en-US" dirty="0" err="1" smtClean="0"/>
                  <a:t>Pitassi</a:t>
                </a:r>
                <a:r>
                  <a:rPr lang="en-US" dirty="0" smtClean="0"/>
                  <a:t>, Vaikuntanathan ‘13: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dirty="0" smtClean="0"/>
                  <a:t> for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small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cap="small" dirty="0">
                            <a:solidFill>
                              <a:schemeClr val="tx1"/>
                            </a:solidFill>
                            <a:latin typeface="Cambria" pitchFamily="18" charset="0"/>
                          </a:rPr>
                          <m:t>Disj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630" t="-2541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124200" y="3352800"/>
            <a:ext cx="2133600" cy="609600"/>
            <a:chOff x="2590800" y="3505200"/>
            <a:chExt cx="2133600" cy="609600"/>
          </a:xfrm>
        </p:grpSpPr>
        <p:grpSp>
          <p:nvGrpSpPr>
            <p:cNvPr id="8" name="Group 7"/>
            <p:cNvGrpSpPr/>
            <p:nvPr/>
          </p:nvGrpSpPr>
          <p:grpSpPr>
            <a:xfrm>
              <a:off x="2590800" y="3505200"/>
              <a:ext cx="152400" cy="609600"/>
              <a:chOff x="2590800" y="3505200"/>
              <a:chExt cx="152400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590800" y="35052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5908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90800" y="3810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90800" y="39624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895600" y="3505200"/>
              <a:ext cx="152400" cy="609600"/>
              <a:chOff x="2590800" y="3505200"/>
              <a:chExt cx="1524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590800" y="35052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908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38100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39624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200400" y="3505200"/>
              <a:ext cx="152400" cy="609600"/>
              <a:chOff x="2590800" y="3505200"/>
              <a:chExt cx="152400" cy="6096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590800" y="35052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0800" y="38100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90800" y="39624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05200" y="3505200"/>
              <a:ext cx="152400" cy="609600"/>
              <a:chOff x="2590800" y="3505200"/>
              <a:chExt cx="152400" cy="6096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590800" y="35052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908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90800" y="38100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90800" y="39624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0" y="3505200"/>
              <a:ext cx="152400" cy="609600"/>
              <a:chOff x="2590800" y="3505200"/>
              <a:chExt cx="152400" cy="6096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590800" y="35052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90800" y="36576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90800" y="38100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90800" y="3962400"/>
                <a:ext cx="152400" cy="15240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>
              <a:off x="3886200" y="3657600"/>
              <a:ext cx="457200" cy="3048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 err="1" smtClean="0"/>
              <a:t>Disjointness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4343400"/>
                <a:ext cx="4443652" cy="172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cap="small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cap="small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Disj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cap="small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⋁"/>
                          <m:ctrlPr>
                            <a:rPr lang="en-US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⋀"/>
                              <m:ctrlPr>
                                <a:rPr lang="en-US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343400"/>
                <a:ext cx="4443652" cy="17239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667000" y="1447800"/>
            <a:ext cx="3916298" cy="2783436"/>
            <a:chOff x="2590800" y="1180528"/>
            <a:chExt cx="3916298" cy="2783436"/>
          </a:xfrm>
        </p:grpSpPr>
        <p:sp>
          <p:nvSpPr>
            <p:cNvPr id="5" name="Oval 4"/>
            <p:cNvSpPr/>
            <p:nvPr/>
          </p:nvSpPr>
          <p:spPr>
            <a:xfrm>
              <a:off x="4266767" y="1559449"/>
              <a:ext cx="769110" cy="1676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18299734">
              <a:off x="4580068" y="2305442"/>
              <a:ext cx="769110" cy="1676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3711897">
              <a:off x="4651322" y="1735641"/>
              <a:ext cx="769110" cy="1676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3246855">
              <a:off x="3846779" y="2322873"/>
              <a:ext cx="769110" cy="1676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8484007">
              <a:off x="3813272" y="1735641"/>
              <a:ext cx="769110" cy="1676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6115" y="2576299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?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64076" y="1516305"/>
                  <a:ext cx="77078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b="0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076" y="1516305"/>
                  <a:ext cx="770788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61473" y="1180528"/>
                  <a:ext cx="78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473" y="1180528"/>
                  <a:ext cx="781496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725602" y="2162636"/>
                  <a:ext cx="78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600" b="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602" y="2162636"/>
                  <a:ext cx="781496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25602" y="3317633"/>
                  <a:ext cx="78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600" b="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602" y="3317633"/>
                  <a:ext cx="78149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90800" y="3276600"/>
                  <a:ext cx="78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600" b="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276600"/>
                  <a:ext cx="781496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39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>
                    <a:latin typeface="+mj-lt"/>
                  </a:rPr>
                  <a:t> : randomized protocol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Also, the protocol’s transcript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: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latin typeface="+mj-lt"/>
                  </a:rPr>
                  <a:t>’s view of the transcript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𝐶𝐶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>
                    <a:latin typeface="+mj-lt"/>
                  </a:rPr>
                  <a:t> worst-case communication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Π</m:t>
                    </m:r>
                  </m:oMath>
                </a14:m>
                <a:endParaRPr lang="en-US" b="0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with</m:t>
                            </m:r>
                            <m: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error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𝐶𝐶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133600" y="4191000"/>
            <a:ext cx="2998385" cy="1118175"/>
            <a:chOff x="2817168" y="3429000"/>
            <a:chExt cx="2998385" cy="1118175"/>
          </a:xfrm>
        </p:grpSpPr>
        <p:sp>
          <p:nvSpPr>
            <p:cNvPr id="4" name="Oval 3"/>
            <p:cNvSpPr/>
            <p:nvPr/>
          </p:nvSpPr>
          <p:spPr>
            <a:xfrm>
              <a:off x="3249561" y="3429000"/>
              <a:ext cx="2133600" cy="5334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7168" y="3962400"/>
              <a:ext cx="29983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</a:rPr>
                <a:t>in the worst case</a:t>
              </a:r>
              <a:endParaRPr lang="en-US" sz="3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2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and Mutual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Entropy: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US" b="0" dirty="0" smtClean="0"/>
                  <a:t>A lossless 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requires</a:t>
                </a:r>
                <a:r>
                  <a:rPr lang="en-US" b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0" dirty="0" smtClean="0">
                    <a:latin typeface="+mj-lt"/>
                  </a:rPr>
                  <a:t> bits</a:t>
                </a:r>
              </a:p>
              <a:p>
                <a:r>
                  <a:rPr lang="en-US" b="0" dirty="0" smtClean="0">
                    <a:latin typeface="+mj-lt"/>
                  </a:rPr>
                  <a:t>Conditional entropy: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and Mutual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Mutual information: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b="0" dirty="0" smtClean="0">
                  <a:latin typeface="+mj-lt"/>
                </a:endParaRPr>
              </a:p>
              <a:p>
                <a:r>
                  <a:rPr lang="en-US" b="0" dirty="0" smtClean="0">
                    <a:latin typeface="+mj-lt"/>
                  </a:rPr>
                  <a:t>Conditional mutual information: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Cost for Two Players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[</a:t>
                </a:r>
                <a:r>
                  <a:rPr lang="en-US" sz="1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Chakrabarti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Shi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Wirth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Yao ’01], [Bar-</a:t>
                </a:r>
                <a:r>
                  <a:rPr lang="en-US" sz="1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Yossef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Jayram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Kumar, </a:t>
                </a:r>
                <a:r>
                  <a:rPr lang="en-US" sz="1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Sivakumar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‘04], [</a:t>
                </a:r>
                <a:r>
                  <a:rPr lang="en-US" sz="1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Braverman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Rao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‘10], 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 smtClean="0"/>
                  <a:t>External information cost: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𝑋𝑌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Π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Π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Internal information cost: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Π</m:t>
                          </m:r>
                          <m:d>
                            <m:dPr>
                              <m:begChr m:val="|"/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Extension to the coordinator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852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57600" y="2895600"/>
            <a:ext cx="472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Info Complexity 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Formalizes a natural notion</a:t>
            </a:r>
          </a:p>
          <a:p>
            <a:pPr lvl="1"/>
            <a:r>
              <a:rPr lang="en-US" dirty="0" smtClean="0"/>
              <a:t>Analogous to causality/knowledge</a:t>
            </a:r>
          </a:p>
          <a:p>
            <a:r>
              <a:rPr lang="en-US" dirty="0" smtClean="0"/>
              <a:t>Admits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direct sum</a:t>
            </a:r>
            <a:r>
              <a:rPr lang="en-US" dirty="0" smtClean="0"/>
              <a:t>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838200" y="3429000"/>
                <a:ext cx="7696200" cy="228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“The cost of solving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 smtClean="0"/>
                  <a:t> independent copies of problem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 smtClean="0"/>
                  <a:t> times the cost of solving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3600" dirty="0" smtClean="0"/>
                  <a:t>”</a:t>
                </a:r>
                <a:endParaRPr lang="en-US" sz="36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7696200" cy="2286000"/>
              </a:xfrm>
              <a:prstGeom prst="roundRect">
                <a:avLst/>
              </a:prstGeom>
              <a:blipFill rotWithShape="1">
                <a:blip r:embed="rId2"/>
                <a:stretch>
                  <a:fillRect l="-316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small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cap="small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" pitchFamily="18" charset="0"/>
                            </a:rPr>
                            <m:t>Disj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cap="small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⋁"/>
                          <m:ctrlP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⋀"/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(Work in Progress)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Triangle detection in general congested graphs</a:t>
                </a:r>
              </a:p>
              <a:p>
                <a:r>
                  <a:rPr lang="en-US" dirty="0" smtClean="0"/>
                  <a:t>“Is there a triangle” =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”is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a triangle”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5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Lower bound techniques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dirty="0" smtClean="0"/>
              <a:t>CONGEST general networks: reductions from 2-party communication complexity</a:t>
            </a:r>
          </a:p>
          <a:p>
            <a:pPr marL="1028700" lvl="1" indent="-571500">
              <a:buFont typeface="+mj-lt"/>
              <a:buAutoNum type="alphaLcPeriod"/>
            </a:pPr>
            <a:r>
              <a:rPr lang="en-US" dirty="0" smtClean="0"/>
              <a:t>Asynchronous message passing: reductions from multi-party communication complexity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Obstacles on proving lower bounds for the congested clique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</a:t>
            </a:r>
            <a:r>
              <a:rPr lang="en-US" cap="small" dirty="0" err="1">
                <a:latin typeface="Cambria" pitchFamily="18" charset="0"/>
              </a:rPr>
              <a:t>Disj</a:t>
            </a:r>
            <a:r>
              <a:rPr lang="en-US" dirty="0"/>
              <a:t> </a:t>
            </a:r>
            <a:r>
              <a:rPr lang="en-US" dirty="0" smtClean="0"/>
              <a:t>Lower Bound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Open problem from Woodruff &amp; Zhang ‘13:</a:t>
                </a:r>
              </a:p>
              <a:p>
                <a:pPr lvl="1"/>
                <a:r>
                  <a:rPr lang="en-US" dirty="0" smtClean="0"/>
                  <a:t>Hardness of computing the diameter of a graph</a:t>
                </a:r>
              </a:p>
              <a:p>
                <a:r>
                  <a:rPr lang="en-US" dirty="0" smtClean="0"/>
                  <a:t>We can show: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𝑛𝑘</m:t>
                        </m:r>
                      </m:e>
                    </m:d>
                  </m:oMath>
                </a14:m>
                <a:r>
                  <a:rPr lang="en-US" dirty="0" smtClean="0"/>
                  <a:t> bits to distinguish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3 from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Reduction from </a:t>
                </a:r>
                <a:r>
                  <a:rPr lang="en-US" cap="small" dirty="0" err="1" smtClean="0">
                    <a:latin typeface="Cambria" pitchFamily="18" charset="0"/>
                  </a:rPr>
                  <a:t>Disj</a:t>
                </a:r>
                <a:r>
                  <a:rPr lang="en-US" cap="small" dirty="0" smtClean="0">
                    <a:latin typeface="Cambria" pitchFamily="18" charset="0"/>
                  </a:rPr>
                  <a:t> </a:t>
                </a:r>
                <a:r>
                  <a:rPr lang="en-US" dirty="0" smtClean="0"/>
                  <a:t>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,</a:t>
                </a:r>
              </a:p>
              <a:p>
                <a:pPr lvl="1"/>
                <a:r>
                  <a:rPr lang="en-US" dirty="0" smtClean="0"/>
                  <a:t>Notice: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disjoint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</a:t>
            </a:r>
            <a:r>
              <a:rPr lang="en-US" cap="small" dirty="0" err="1">
                <a:latin typeface="Cambria" pitchFamily="18" charset="0"/>
              </a:rPr>
              <a:t>Disj</a:t>
            </a:r>
            <a:r>
              <a:rPr lang="en-US" dirty="0"/>
              <a:t> 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∪…∪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≤3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∪…∪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3273136" y="3054926"/>
            <a:ext cx="2182091" cy="2078181"/>
            <a:chOff x="1018309" y="3179619"/>
            <a:chExt cx="2182091" cy="20781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018309" y="3955472"/>
                  <a:ext cx="457200" cy="4571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309" y="3955472"/>
                  <a:ext cx="457200" cy="4571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2743200" y="3955472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955472"/>
                  <a:ext cx="457200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1911927" y="3179619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927" y="3179619"/>
                  <a:ext cx="457200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911927" y="4800600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927" y="4800600"/>
                  <a:ext cx="457200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>
              <a:stCxn id="8" idx="2"/>
              <a:endCxn id="9" idx="0"/>
            </p:cNvCxnSpPr>
            <p:nvPr/>
          </p:nvCxnSpPr>
          <p:spPr>
            <a:xfrm>
              <a:off x="2140527" y="3636819"/>
              <a:ext cx="0" cy="11637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3"/>
              <a:endCxn id="7" idx="1"/>
            </p:cNvCxnSpPr>
            <p:nvPr/>
          </p:nvCxnSpPr>
          <p:spPr>
            <a:xfrm>
              <a:off x="1475509" y="4184072"/>
              <a:ext cx="12676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0"/>
              <a:endCxn id="8" idx="1"/>
            </p:cNvCxnSpPr>
            <p:nvPr/>
          </p:nvCxnSpPr>
          <p:spPr>
            <a:xfrm flipV="1">
              <a:off x="1246909" y="3408219"/>
              <a:ext cx="665018" cy="5472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2"/>
              <a:endCxn id="9" idx="1"/>
            </p:cNvCxnSpPr>
            <p:nvPr/>
          </p:nvCxnSpPr>
          <p:spPr>
            <a:xfrm>
              <a:off x="1246909" y="4412671"/>
              <a:ext cx="665018" cy="6165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2"/>
              <a:endCxn id="9" idx="3"/>
            </p:cNvCxnSpPr>
            <p:nvPr/>
          </p:nvCxnSpPr>
          <p:spPr>
            <a:xfrm flipH="1">
              <a:off x="2369127" y="4412672"/>
              <a:ext cx="602673" cy="6165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" idx="0"/>
              <a:endCxn id="8" idx="3"/>
            </p:cNvCxnSpPr>
            <p:nvPr/>
          </p:nvCxnSpPr>
          <p:spPr>
            <a:xfrm flipH="1" flipV="1">
              <a:off x="2369127" y="3408219"/>
              <a:ext cx="602673" cy="5472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828800" y="1908461"/>
            <a:ext cx="5867400" cy="3508664"/>
            <a:chOff x="1828800" y="1908461"/>
            <a:chExt cx="5867400" cy="35086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1828800" y="3622961"/>
                  <a:ext cx="457200" cy="457199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3622961"/>
                  <a:ext cx="457200" cy="4571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4575462" y="1908461"/>
                  <a:ext cx="457200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5462" y="1908461"/>
                  <a:ext cx="457200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2815936" y="2358736"/>
                  <a:ext cx="457200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936" y="2358736"/>
                  <a:ext cx="457200" cy="4572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6324600" y="2597726"/>
                  <a:ext cx="457200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2597726"/>
                  <a:ext cx="457200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/>
                <p:cNvSpPr/>
                <p:nvPr/>
              </p:nvSpPr>
              <p:spPr>
                <a:xfrm>
                  <a:off x="7232073" y="3636816"/>
                  <a:ext cx="457200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73" y="3636816"/>
                  <a:ext cx="457200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53"/>
                <p:cNvSpPr/>
                <p:nvPr/>
              </p:nvSpPr>
              <p:spPr>
                <a:xfrm>
                  <a:off x="7239000" y="4959925"/>
                  <a:ext cx="457200" cy="457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959925"/>
                  <a:ext cx="457200" cy="4572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4804063" y="2365661"/>
            <a:ext cx="2663537" cy="2594264"/>
            <a:chOff x="4804063" y="2365661"/>
            <a:chExt cx="2663537" cy="2594264"/>
          </a:xfrm>
        </p:grpSpPr>
        <p:cxnSp>
          <p:nvCxnSpPr>
            <p:cNvPr id="56" name="Straight Connector 55"/>
            <p:cNvCxnSpPr>
              <a:stCxn id="7" idx="3"/>
            </p:cNvCxnSpPr>
            <p:nvPr/>
          </p:nvCxnSpPr>
          <p:spPr>
            <a:xfrm flipV="1">
              <a:off x="5455227" y="3054926"/>
              <a:ext cx="869373" cy="10044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0"/>
              <a:endCxn id="7" idx="3"/>
            </p:cNvCxnSpPr>
            <p:nvPr/>
          </p:nvCxnSpPr>
          <p:spPr>
            <a:xfrm flipH="1" flipV="1">
              <a:off x="5455227" y="4059379"/>
              <a:ext cx="2012373" cy="9005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" idx="3"/>
            </p:cNvCxnSpPr>
            <p:nvPr/>
          </p:nvCxnSpPr>
          <p:spPr>
            <a:xfrm flipH="1" flipV="1">
              <a:off x="4804063" y="2365661"/>
              <a:ext cx="651164" cy="1693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772148" y="3636816"/>
                  <a:ext cx="6486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148" y="3636816"/>
                  <a:ext cx="648639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60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The Power of the Congested Clique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400849" y="2724763"/>
            <a:ext cx="4114800" cy="2262981"/>
            <a:chOff x="4572000" y="1600200"/>
            <a:chExt cx="4114800" cy="2262981"/>
          </a:xfrm>
        </p:grpSpPr>
        <p:sp>
          <p:nvSpPr>
            <p:cNvPr id="21" name="Rectangle 20"/>
            <p:cNvSpPr/>
            <p:nvPr/>
          </p:nvSpPr>
          <p:spPr>
            <a:xfrm>
              <a:off x="4572000" y="1600200"/>
              <a:ext cx="4114800" cy="226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CONGESTED CLIQUE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740904" y="2113778"/>
              <a:ext cx="1786824" cy="1595630"/>
              <a:chOff x="2667000" y="2163097"/>
              <a:chExt cx="3124200" cy="278990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667000" y="28956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667000" y="39624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065639" y="46482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065639" y="2163097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86400" y="28956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486400" y="39624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6" idx="2"/>
                <a:endCxn id="23" idx="7"/>
              </p:cNvCxnSpPr>
              <p:nvPr/>
            </p:nvCxnSpPr>
            <p:spPr>
              <a:xfrm flipH="1">
                <a:off x="2927163" y="2315497"/>
                <a:ext cx="1138476" cy="6247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4" idx="0"/>
                <a:endCxn id="23" idx="4"/>
              </p:cNvCxnSpPr>
              <p:nvPr/>
            </p:nvCxnSpPr>
            <p:spPr>
              <a:xfrm flipV="1">
                <a:off x="2819400" y="3200400"/>
                <a:ext cx="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5" idx="2"/>
                <a:endCxn id="24" idx="5"/>
              </p:cNvCxnSpPr>
              <p:nvPr/>
            </p:nvCxnSpPr>
            <p:spPr>
              <a:xfrm flipH="1" flipV="1">
                <a:off x="2927163" y="4222563"/>
                <a:ext cx="1138476" cy="5780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6" idx="6"/>
                <a:endCxn id="27" idx="1"/>
              </p:cNvCxnSpPr>
              <p:nvPr/>
            </p:nvCxnSpPr>
            <p:spPr>
              <a:xfrm>
                <a:off x="4370439" y="2315497"/>
                <a:ext cx="1160598" cy="6247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7" idx="4"/>
                <a:endCxn id="28" idx="0"/>
              </p:cNvCxnSpPr>
              <p:nvPr/>
            </p:nvCxnSpPr>
            <p:spPr>
              <a:xfrm>
                <a:off x="5638800" y="3200400"/>
                <a:ext cx="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8" idx="3"/>
                <a:endCxn id="25" idx="6"/>
              </p:cNvCxnSpPr>
              <p:nvPr/>
            </p:nvCxnSpPr>
            <p:spPr>
              <a:xfrm flipH="1">
                <a:off x="4370439" y="4222563"/>
                <a:ext cx="1160598" cy="5780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7" idx="2"/>
                <a:endCxn id="23" idx="6"/>
              </p:cNvCxnSpPr>
              <p:nvPr/>
            </p:nvCxnSpPr>
            <p:spPr>
              <a:xfrm flipH="1">
                <a:off x="2971800" y="30480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8" idx="2"/>
                <a:endCxn id="24" idx="6"/>
              </p:cNvCxnSpPr>
              <p:nvPr/>
            </p:nvCxnSpPr>
            <p:spPr>
              <a:xfrm flipH="1">
                <a:off x="2971800" y="41148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8" idx="1"/>
                <a:endCxn id="23" idx="5"/>
              </p:cNvCxnSpPr>
              <p:nvPr/>
            </p:nvCxnSpPr>
            <p:spPr>
              <a:xfrm flipH="1" flipV="1">
                <a:off x="2927163" y="3155763"/>
                <a:ext cx="2603874" cy="8512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7" idx="3"/>
                <a:endCxn id="24" idx="7"/>
              </p:cNvCxnSpPr>
              <p:nvPr/>
            </p:nvCxnSpPr>
            <p:spPr>
              <a:xfrm flipH="1">
                <a:off x="2927163" y="3155763"/>
                <a:ext cx="2603874" cy="8512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6" idx="4"/>
                <a:endCxn id="25" idx="0"/>
              </p:cNvCxnSpPr>
              <p:nvPr/>
            </p:nvCxnSpPr>
            <p:spPr>
              <a:xfrm>
                <a:off x="4218039" y="2467897"/>
                <a:ext cx="0" cy="2180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7" idx="3"/>
                <a:endCxn id="25" idx="7"/>
              </p:cNvCxnSpPr>
              <p:nvPr/>
            </p:nvCxnSpPr>
            <p:spPr>
              <a:xfrm flipH="1">
                <a:off x="4325802" y="3155763"/>
                <a:ext cx="1205235" cy="15370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5" idx="1"/>
                <a:endCxn id="23" idx="5"/>
              </p:cNvCxnSpPr>
              <p:nvPr/>
            </p:nvCxnSpPr>
            <p:spPr>
              <a:xfrm flipH="1" flipV="1">
                <a:off x="2927163" y="3155763"/>
                <a:ext cx="1183113" cy="15370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6" idx="3"/>
                <a:endCxn id="24" idx="7"/>
              </p:cNvCxnSpPr>
              <p:nvPr/>
            </p:nvCxnSpPr>
            <p:spPr>
              <a:xfrm flipH="1">
                <a:off x="2927163" y="2423260"/>
                <a:ext cx="1183113" cy="1583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6" idx="5"/>
                <a:endCxn id="28" idx="1"/>
              </p:cNvCxnSpPr>
              <p:nvPr/>
            </p:nvCxnSpPr>
            <p:spPr>
              <a:xfrm>
                <a:off x="4325802" y="2423260"/>
                <a:ext cx="1205235" cy="1583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823150" y="2200940"/>
              <a:ext cx="1612500" cy="1421306"/>
              <a:chOff x="5943600" y="2353340"/>
              <a:chExt cx="1612500" cy="142130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6005233" y="2353340"/>
                <a:ext cx="651129" cy="3573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943600" y="2859443"/>
                <a:ext cx="0" cy="4358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6005233" y="3444049"/>
                <a:ext cx="651129" cy="33059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830686" y="2353340"/>
                <a:ext cx="663781" cy="35730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556100" y="2859443"/>
                <a:ext cx="0" cy="4358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6830686" y="3444049"/>
                <a:ext cx="663781" cy="33059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6030762" y="2772281"/>
                <a:ext cx="143817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6030762" y="3382416"/>
                <a:ext cx="143817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6005233" y="2833914"/>
                <a:ext cx="1489234" cy="4868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6005233" y="2833914"/>
                <a:ext cx="1489234" cy="4868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743524" y="2440502"/>
                <a:ext cx="0" cy="12469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805157" y="2833914"/>
                <a:ext cx="689310" cy="8790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6005233" y="2833914"/>
                <a:ext cx="676658" cy="87909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005233" y="2414973"/>
                <a:ext cx="676658" cy="9058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805157" y="2414973"/>
                <a:ext cx="689310" cy="9058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6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from Boolean Circuit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Boolean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Any type of gate,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inputs</a:t>
                </a:r>
              </a:p>
              <a:p>
                <a:pPr lvl="1"/>
                <a:r>
                  <a:rPr lang="en-US" dirty="0" smtClean="0"/>
                  <a:t>Fan-in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Depth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#gates and wires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Step 1: reduce the fan-out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Convert large fan-out gates to “copying tree”</a:t>
                </a:r>
              </a:p>
              <a:p>
                <a:pPr lvl="1"/>
                <a:r>
                  <a:rPr lang="en-US" dirty="0" smtClean="0"/>
                  <a:t>Blowup: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depth,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size</a:t>
                </a:r>
              </a:p>
              <a:p>
                <a:r>
                  <a:rPr lang="en-US" dirty="0" smtClean="0"/>
                  <a:t>Step 2: convert to a layered circuit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1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from Boolean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we have a layered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With fan-in and fan-out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Design a CONGEST protocol:</a:t>
                </a:r>
              </a:p>
              <a:p>
                <a:pPr lvl="1"/>
                <a:r>
                  <a:rPr lang="en-US" dirty="0" smtClean="0"/>
                  <a:t>Fix partition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each</a:t>
                </a:r>
              </a:p>
              <a:p>
                <a:pPr lvl="1"/>
                <a:r>
                  <a:rPr lang="en-US" dirty="0" smtClean="0"/>
                  <a:t>Assign each gate to a random CONGEST node</a:t>
                </a:r>
              </a:p>
              <a:p>
                <a:pPr lvl="1"/>
                <a:r>
                  <a:rPr lang="en-US" dirty="0" smtClean="0"/>
                  <a:t>Simulate the circuit layer-by-layer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a Layer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“owns” 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on 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it 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’s output to the nodes that need it on 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Size of layer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   ≤   2⋅</m:t>
                    </m:r>
                  </m:oMath>
                </a14:m>
                <a:r>
                  <a:rPr lang="en-US" dirty="0" smtClean="0"/>
                  <a:t>  size of 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 load on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 smtClean="0"/>
                  <a:t>For each wire from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to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𝑤𝑖𝑟𝑒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𝑎𝑠𝑠𝑖𝑔𝑛𝑒𝑑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=1/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wires in total</a:t>
                </a:r>
              </a:p>
              <a:p>
                <a:pPr lvl="1"/>
                <a:r>
                  <a:rPr lang="en-US" dirty="0" smtClean="0"/>
                  <a:t>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the load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4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from Boolean Circuit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union-bound finishes the proof</a:t>
                </a:r>
              </a:p>
              <a:p>
                <a:r>
                  <a:rPr lang="en-US" dirty="0" smtClean="0"/>
                  <a:t>Corollary: explicit lower bounds in the congested clique imply explicit lower bounds on Boolean circuits with </a:t>
                </a:r>
                <a:r>
                  <a:rPr lang="en-US" dirty="0" err="1" smtClean="0"/>
                  <a:t>polylogarithmic</a:t>
                </a:r>
                <a:r>
                  <a:rPr lang="en-US" dirty="0" smtClean="0"/>
                  <a:t> depth and nearly-linear size.</a:t>
                </a:r>
              </a:p>
              <a:p>
                <a:r>
                  <a:rPr lang="en-US" dirty="0" smtClean="0"/>
                  <a:t>Even worse:</a:t>
                </a:r>
              </a:p>
              <a:p>
                <a:pPr lvl="1"/>
                <a:r>
                  <a:rPr lang="en-US" dirty="0" smtClean="0"/>
                  <a:t>Reasons to believe even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 smtClean="0"/>
                  <a:t>bound hard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3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1600200"/>
            <a:ext cx="4114800" cy="2262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CONGESTED CLIQUE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6916" y="3863179"/>
            <a:ext cx="4114800" cy="2262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ASYNC MESSAGE-PASSING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57200" y="1600200"/>
            <a:ext cx="4114800" cy="2262981"/>
            <a:chOff x="457200" y="1600200"/>
            <a:chExt cx="4114800" cy="2262981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4114800" cy="226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LOCAL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4484" y="2283140"/>
              <a:ext cx="3658916" cy="1208504"/>
              <a:chOff x="2286000" y="2438400"/>
              <a:chExt cx="4114800" cy="135907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971800" y="244996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95600" y="31116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13361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13361" y="35688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81600" y="2857852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19600" y="256744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305300" y="32090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72200" y="334911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81600" y="33660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86000" y="27518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722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3200400" y="2552700"/>
                <a:ext cx="512961" cy="11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4" idx="3"/>
                <a:endCxn id="23" idx="6"/>
              </p:cNvCxnSpPr>
              <p:nvPr/>
            </p:nvCxnSpPr>
            <p:spPr>
              <a:xfrm flipH="1">
                <a:off x="2514600" y="2645082"/>
                <a:ext cx="490678" cy="2210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3" idx="5"/>
                <a:endCxn id="15" idx="2"/>
              </p:cNvCxnSpPr>
              <p:nvPr/>
            </p:nvCxnSpPr>
            <p:spPr>
              <a:xfrm>
                <a:off x="2481122" y="2946925"/>
                <a:ext cx="414478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5" idx="5"/>
                <a:endCxn id="20" idx="2"/>
              </p:cNvCxnSpPr>
              <p:nvPr/>
            </p:nvCxnSpPr>
            <p:spPr>
              <a:xfrm>
                <a:off x="3090722" y="3306800"/>
                <a:ext cx="1214578" cy="16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7" idx="6"/>
                <a:endCxn id="20" idx="3"/>
              </p:cNvCxnSpPr>
              <p:nvPr/>
            </p:nvCxnSpPr>
            <p:spPr>
              <a:xfrm flipV="1">
                <a:off x="3941961" y="3404125"/>
                <a:ext cx="396817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5" idx="7"/>
                <a:endCxn id="16" idx="3"/>
              </p:cNvCxnSpPr>
              <p:nvPr/>
            </p:nvCxnSpPr>
            <p:spPr>
              <a:xfrm flipV="1">
                <a:off x="3090722" y="2633522"/>
                <a:ext cx="656117" cy="511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2" idx="1"/>
                <a:endCxn id="14" idx="5"/>
              </p:cNvCxnSpPr>
              <p:nvPr/>
            </p:nvCxnSpPr>
            <p:spPr>
              <a:xfrm flipH="1" flipV="1">
                <a:off x="3166922" y="2645082"/>
                <a:ext cx="2048156" cy="7544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0" idx="7"/>
                <a:endCxn id="18" idx="2"/>
              </p:cNvCxnSpPr>
              <p:nvPr/>
            </p:nvCxnSpPr>
            <p:spPr>
              <a:xfrm flipV="1">
                <a:off x="4500422" y="2972151"/>
                <a:ext cx="681178" cy="2703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4" idx="2"/>
                <a:endCxn id="19" idx="6"/>
              </p:cNvCxnSpPr>
              <p:nvPr/>
            </p:nvCxnSpPr>
            <p:spPr>
              <a:xfrm flipH="1">
                <a:off x="4648200" y="2552700"/>
                <a:ext cx="1524000" cy="129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1" idx="2"/>
                <a:endCxn id="22" idx="6"/>
              </p:cNvCxnSpPr>
              <p:nvPr/>
            </p:nvCxnSpPr>
            <p:spPr>
              <a:xfrm flipH="1">
                <a:off x="5410200" y="3463413"/>
                <a:ext cx="762000" cy="16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4" idx="4"/>
                <a:endCxn id="21" idx="0"/>
              </p:cNvCxnSpPr>
              <p:nvPr/>
            </p:nvCxnSpPr>
            <p:spPr>
              <a:xfrm>
                <a:off x="6286500" y="2667000"/>
                <a:ext cx="0" cy="6821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1" idx="1"/>
                <a:endCxn id="18" idx="6"/>
              </p:cNvCxnSpPr>
              <p:nvPr/>
            </p:nvCxnSpPr>
            <p:spPr>
              <a:xfrm flipH="1" flipV="1">
                <a:off x="5410200" y="2972151"/>
                <a:ext cx="795478" cy="410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/>
          <p:cNvGrpSpPr/>
          <p:nvPr/>
        </p:nvGrpSpPr>
        <p:grpSpPr>
          <a:xfrm>
            <a:off x="462116" y="3863181"/>
            <a:ext cx="4114800" cy="2262981"/>
            <a:chOff x="462116" y="3863181"/>
            <a:chExt cx="4114800" cy="2262981"/>
          </a:xfrm>
        </p:grpSpPr>
        <p:sp>
          <p:nvSpPr>
            <p:cNvPr id="10" name="Rectangle 9"/>
            <p:cNvSpPr/>
            <p:nvPr/>
          </p:nvSpPr>
          <p:spPr>
            <a:xfrm>
              <a:off x="462116" y="3863181"/>
              <a:ext cx="4114800" cy="226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CONGEST / general network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84484" y="4582696"/>
              <a:ext cx="3658916" cy="1208504"/>
              <a:chOff x="2286000" y="2438400"/>
              <a:chExt cx="4114800" cy="135907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971800" y="244996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95600" y="31116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713361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713361" y="356887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81600" y="2857851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19600" y="256744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305300" y="32090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72200" y="334911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181600" y="3366088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286000" y="2751803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722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38" idx="6"/>
                <a:endCxn id="40" idx="2"/>
              </p:cNvCxnSpPr>
              <p:nvPr/>
            </p:nvCxnSpPr>
            <p:spPr>
              <a:xfrm flipV="1">
                <a:off x="3200400" y="2552700"/>
                <a:ext cx="512961" cy="115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8" idx="3"/>
                <a:endCxn id="47" idx="6"/>
              </p:cNvCxnSpPr>
              <p:nvPr/>
            </p:nvCxnSpPr>
            <p:spPr>
              <a:xfrm flipH="1">
                <a:off x="2514600" y="2645082"/>
                <a:ext cx="490678" cy="2210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5"/>
                <a:endCxn id="39" idx="2"/>
              </p:cNvCxnSpPr>
              <p:nvPr/>
            </p:nvCxnSpPr>
            <p:spPr>
              <a:xfrm>
                <a:off x="2481122" y="2946925"/>
                <a:ext cx="414478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39" idx="5"/>
                <a:endCxn id="44" idx="2"/>
              </p:cNvCxnSpPr>
              <p:nvPr/>
            </p:nvCxnSpPr>
            <p:spPr>
              <a:xfrm>
                <a:off x="3090722" y="3306800"/>
                <a:ext cx="1214578" cy="165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1" idx="6"/>
                <a:endCxn id="44" idx="3"/>
              </p:cNvCxnSpPr>
              <p:nvPr/>
            </p:nvCxnSpPr>
            <p:spPr>
              <a:xfrm flipV="1">
                <a:off x="3941961" y="3404125"/>
                <a:ext cx="396817" cy="2790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9" idx="7"/>
                <a:endCxn id="40" idx="3"/>
              </p:cNvCxnSpPr>
              <p:nvPr/>
            </p:nvCxnSpPr>
            <p:spPr>
              <a:xfrm flipV="1">
                <a:off x="3090722" y="2633522"/>
                <a:ext cx="656117" cy="5116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6" idx="1"/>
                <a:endCxn id="38" idx="5"/>
              </p:cNvCxnSpPr>
              <p:nvPr/>
            </p:nvCxnSpPr>
            <p:spPr>
              <a:xfrm flipH="1" flipV="1">
                <a:off x="3166922" y="2645082"/>
                <a:ext cx="2048156" cy="7544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4" idx="7"/>
                <a:endCxn id="42" idx="2"/>
              </p:cNvCxnSpPr>
              <p:nvPr/>
            </p:nvCxnSpPr>
            <p:spPr>
              <a:xfrm flipV="1">
                <a:off x="4500422" y="2972151"/>
                <a:ext cx="681178" cy="2703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8" idx="2"/>
                <a:endCxn id="43" idx="6"/>
              </p:cNvCxnSpPr>
              <p:nvPr/>
            </p:nvCxnSpPr>
            <p:spPr>
              <a:xfrm flipH="1">
                <a:off x="4648200" y="2552700"/>
                <a:ext cx="1524000" cy="129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45" idx="2"/>
                <a:endCxn id="46" idx="6"/>
              </p:cNvCxnSpPr>
              <p:nvPr/>
            </p:nvCxnSpPr>
            <p:spPr>
              <a:xfrm flipH="1">
                <a:off x="5410200" y="3463413"/>
                <a:ext cx="762000" cy="16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8" idx="4"/>
                <a:endCxn id="45" idx="0"/>
              </p:cNvCxnSpPr>
              <p:nvPr/>
            </p:nvCxnSpPr>
            <p:spPr>
              <a:xfrm>
                <a:off x="6286500" y="2667000"/>
                <a:ext cx="0" cy="6821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5" idx="1"/>
                <a:endCxn id="42" idx="6"/>
              </p:cNvCxnSpPr>
              <p:nvPr/>
            </p:nvCxnSpPr>
            <p:spPr>
              <a:xfrm flipH="1" flipV="1">
                <a:off x="5410200" y="2972151"/>
                <a:ext cx="795478" cy="410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5740904" y="2113778"/>
            <a:ext cx="1786824" cy="1595630"/>
            <a:chOff x="2667000" y="2163097"/>
            <a:chExt cx="3124200" cy="2789903"/>
          </a:xfrm>
        </p:grpSpPr>
        <p:sp>
          <p:nvSpPr>
            <p:cNvPr id="62" name="Oval 61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5" idx="2"/>
              <a:endCxn id="62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3" idx="0"/>
              <a:endCxn id="62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4" idx="2"/>
              <a:endCxn id="63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5" idx="6"/>
              <a:endCxn id="66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4"/>
              <a:endCxn id="67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7" idx="3"/>
              <a:endCxn id="64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6" idx="2"/>
              <a:endCxn id="62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7" idx="2"/>
              <a:endCxn id="63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7" idx="1"/>
              <a:endCxn id="62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6" idx="3"/>
              <a:endCxn id="63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5" idx="4"/>
              <a:endCxn id="64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6" idx="3"/>
              <a:endCxn id="64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1"/>
              <a:endCxn id="62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5" idx="3"/>
              <a:endCxn id="63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5" idx="5"/>
              <a:endCxn id="67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715000" y="4424170"/>
            <a:ext cx="1786824" cy="1595630"/>
            <a:chOff x="2667000" y="2163097"/>
            <a:chExt cx="3124200" cy="2789903"/>
          </a:xfrm>
        </p:grpSpPr>
        <p:sp>
          <p:nvSpPr>
            <p:cNvPr id="84" name="Oval 83"/>
            <p:cNvSpPr/>
            <p:nvPr/>
          </p:nvSpPr>
          <p:spPr>
            <a:xfrm>
              <a:off x="26670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6670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065639" y="46482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065639" y="2163097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486400" y="28956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86400" y="3962400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7" idx="2"/>
              <a:endCxn id="84" idx="7"/>
            </p:cNvCxnSpPr>
            <p:nvPr/>
          </p:nvCxnSpPr>
          <p:spPr>
            <a:xfrm flipH="1">
              <a:off x="2927163" y="2315497"/>
              <a:ext cx="1138476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5" idx="0"/>
              <a:endCxn id="84" idx="4"/>
            </p:cNvCxnSpPr>
            <p:nvPr/>
          </p:nvCxnSpPr>
          <p:spPr>
            <a:xfrm flipV="1">
              <a:off x="28194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6" idx="2"/>
              <a:endCxn id="85" idx="5"/>
            </p:cNvCxnSpPr>
            <p:nvPr/>
          </p:nvCxnSpPr>
          <p:spPr>
            <a:xfrm flipH="1" flipV="1">
              <a:off x="2927163" y="4222563"/>
              <a:ext cx="1138476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7" idx="6"/>
              <a:endCxn id="88" idx="1"/>
            </p:cNvCxnSpPr>
            <p:nvPr/>
          </p:nvCxnSpPr>
          <p:spPr>
            <a:xfrm>
              <a:off x="4370439" y="2315497"/>
              <a:ext cx="1160598" cy="624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4"/>
              <a:endCxn id="89" idx="0"/>
            </p:cNvCxnSpPr>
            <p:nvPr/>
          </p:nvCxnSpPr>
          <p:spPr>
            <a:xfrm>
              <a:off x="5638800" y="3200400"/>
              <a:ext cx="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9" idx="3"/>
              <a:endCxn id="86" idx="6"/>
            </p:cNvCxnSpPr>
            <p:nvPr/>
          </p:nvCxnSpPr>
          <p:spPr>
            <a:xfrm flipH="1">
              <a:off x="4370439" y="4222563"/>
              <a:ext cx="1160598" cy="578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8" idx="2"/>
              <a:endCxn id="84" idx="6"/>
            </p:cNvCxnSpPr>
            <p:nvPr/>
          </p:nvCxnSpPr>
          <p:spPr>
            <a:xfrm flipH="1">
              <a:off x="2971800" y="3048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2"/>
              <a:endCxn id="85" idx="6"/>
            </p:cNvCxnSpPr>
            <p:nvPr/>
          </p:nvCxnSpPr>
          <p:spPr>
            <a:xfrm flipH="1">
              <a:off x="2971800" y="41148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9" idx="1"/>
              <a:endCxn id="84" idx="5"/>
            </p:cNvCxnSpPr>
            <p:nvPr/>
          </p:nvCxnSpPr>
          <p:spPr>
            <a:xfrm flipH="1" flipV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8" idx="3"/>
              <a:endCxn id="85" idx="7"/>
            </p:cNvCxnSpPr>
            <p:nvPr/>
          </p:nvCxnSpPr>
          <p:spPr>
            <a:xfrm flipH="1">
              <a:off x="2927163" y="3155763"/>
              <a:ext cx="2603874" cy="851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7" idx="4"/>
              <a:endCxn id="86" idx="0"/>
            </p:cNvCxnSpPr>
            <p:nvPr/>
          </p:nvCxnSpPr>
          <p:spPr>
            <a:xfrm>
              <a:off x="4218039" y="2467897"/>
              <a:ext cx="0" cy="2180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8" idx="3"/>
              <a:endCxn id="86" idx="7"/>
            </p:cNvCxnSpPr>
            <p:nvPr/>
          </p:nvCxnSpPr>
          <p:spPr>
            <a:xfrm flipH="1">
              <a:off x="4325802" y="3155763"/>
              <a:ext cx="1205235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6" idx="1"/>
              <a:endCxn id="84" idx="5"/>
            </p:cNvCxnSpPr>
            <p:nvPr/>
          </p:nvCxnSpPr>
          <p:spPr>
            <a:xfrm flipH="1" flipV="1">
              <a:off x="2927163" y="3155763"/>
              <a:ext cx="1183113" cy="15370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87" idx="3"/>
              <a:endCxn id="85" idx="7"/>
            </p:cNvCxnSpPr>
            <p:nvPr/>
          </p:nvCxnSpPr>
          <p:spPr>
            <a:xfrm flipH="1">
              <a:off x="2927163" y="2423260"/>
              <a:ext cx="1183113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87" idx="5"/>
              <a:endCxn id="89" idx="1"/>
            </p:cNvCxnSpPr>
            <p:nvPr/>
          </p:nvCxnSpPr>
          <p:spPr>
            <a:xfrm>
              <a:off x="4325802" y="2423260"/>
              <a:ext cx="1205235" cy="1583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226970" y="2656120"/>
            <a:ext cx="2236004" cy="835524"/>
            <a:chOff x="1378946" y="2808520"/>
            <a:chExt cx="2236004" cy="835524"/>
          </a:xfrm>
        </p:grpSpPr>
        <p:sp>
          <p:nvSpPr>
            <p:cNvPr id="110" name="Oval 109"/>
            <p:cNvSpPr/>
            <p:nvPr/>
          </p:nvSpPr>
          <p:spPr>
            <a:xfrm>
              <a:off x="1378946" y="3034225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106106" y="3440771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11677" y="2808520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632463" y="3120767"/>
              <a:ext cx="203273" cy="2032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7969" y="4680677"/>
            <a:ext cx="3383775" cy="1005230"/>
            <a:chOff x="1010388" y="4836733"/>
            <a:chExt cx="3383775" cy="100523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1649976" y="4836733"/>
              <a:ext cx="456129" cy="102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1040157" y="4918879"/>
              <a:ext cx="436315" cy="1965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010388" y="5187281"/>
              <a:ext cx="368557" cy="248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552450" y="5507285"/>
              <a:ext cx="1080013" cy="146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309379" y="5593827"/>
              <a:ext cx="352853" cy="248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552450" y="4908600"/>
              <a:ext cx="583425" cy="4549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1620208" y="4918879"/>
              <a:ext cx="1821238" cy="670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805967" y="5209712"/>
              <a:ext cx="605709" cy="240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937373" y="4836733"/>
              <a:ext cx="1355154" cy="1147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3614950" y="5646546"/>
              <a:ext cx="677577" cy="150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394163" y="4938369"/>
              <a:ext cx="0" cy="606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3614950" y="5209712"/>
              <a:ext cx="707346" cy="3649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5823150" y="2200940"/>
            <a:ext cx="1612500" cy="1421306"/>
            <a:chOff x="5943600" y="2353340"/>
            <a:chExt cx="1612500" cy="1421306"/>
          </a:xfrm>
        </p:grpSpPr>
        <p:cxnSp>
          <p:nvCxnSpPr>
            <p:cNvPr id="143" name="Straight Connector 142"/>
            <p:cNvCxnSpPr/>
            <p:nvPr/>
          </p:nvCxnSpPr>
          <p:spPr>
            <a:xfrm flipH="1">
              <a:off x="6005233" y="2353340"/>
              <a:ext cx="651129" cy="357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5943600" y="2859443"/>
              <a:ext cx="0" cy="4358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6005233" y="3444049"/>
              <a:ext cx="651129" cy="330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830686" y="2353340"/>
              <a:ext cx="663781" cy="357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556100" y="2859443"/>
              <a:ext cx="0" cy="4358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6830686" y="3444049"/>
              <a:ext cx="663781" cy="330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6030762" y="2772281"/>
              <a:ext cx="1438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6030762" y="3382416"/>
              <a:ext cx="1438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6005233" y="2833914"/>
              <a:ext cx="1489234" cy="4868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6005233" y="2833914"/>
              <a:ext cx="1489234" cy="4868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743524" y="2440502"/>
              <a:ext cx="0" cy="12469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05157" y="2833914"/>
              <a:ext cx="689310" cy="8790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6005233" y="2833914"/>
              <a:ext cx="676658" cy="8790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6005233" y="2414973"/>
              <a:ext cx="676658" cy="9058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6805157" y="2414973"/>
              <a:ext cx="689310" cy="9058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/>
          <p:cNvGrpSpPr/>
          <p:nvPr/>
        </p:nvGrpSpPr>
        <p:grpSpPr>
          <a:xfrm>
            <a:off x="7696200" y="4590871"/>
            <a:ext cx="800219" cy="1200329"/>
            <a:chOff x="7696200" y="4590871"/>
            <a:chExt cx="800219" cy="1200329"/>
          </a:xfrm>
        </p:grpSpPr>
        <p:pic>
          <p:nvPicPr>
            <p:cNvPr id="1026" name="Picture 2" descr="C:\Program Files (x86)\Microsoft Office\MEDIA\CAGCAT10\j0234131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845789"/>
              <a:ext cx="595265" cy="63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Box 158"/>
            <p:cNvSpPr txBox="1"/>
            <p:nvPr/>
          </p:nvSpPr>
          <p:spPr>
            <a:xfrm>
              <a:off x="7696200" y="459087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</a:t>
              </a:r>
              <a:endParaRPr lang="en-US" sz="7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7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</a:t>
            </a:r>
            <a:r>
              <a:rPr lang="en-US" dirty="0"/>
              <a:t>Complexity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2365662"/>
            <a:ext cx="6139303" cy="2286000"/>
            <a:chOff x="1371600" y="3149025"/>
            <a:chExt cx="6139303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149025"/>
              <a:ext cx="1403604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417" y="3523098"/>
              <a:ext cx="1490486" cy="1905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7333" y="4880260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33" y="4880260"/>
                <a:ext cx="55213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407" y="4880261"/>
                <a:ext cx="534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07" y="4880261"/>
                <a:ext cx="5345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0221" y="1548825"/>
                <a:ext cx="20299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200" dirty="0" smtClean="0"/>
                  <a:t> = ?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21" y="1548825"/>
                <a:ext cx="2029979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65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124200" y="2569437"/>
            <a:ext cx="2464278" cy="1122798"/>
            <a:chOff x="3124200" y="3352800"/>
            <a:chExt cx="2464278" cy="11227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24200" y="3352800"/>
              <a:ext cx="24642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124200" y="3733800"/>
              <a:ext cx="246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24200" y="4114800"/>
              <a:ext cx="24384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4200" y="4475598"/>
              <a:ext cx="2438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4343400" y="2286000"/>
            <a:ext cx="242880" cy="1828800"/>
          </a:xfrm>
          <a:custGeom>
            <a:avLst/>
            <a:gdLst>
              <a:gd name="connsiteX0" fmla="*/ 333850 w 446870"/>
              <a:gd name="connsiteY0" fmla="*/ 0 h 1995055"/>
              <a:gd name="connsiteX1" fmla="*/ 1341 w 446870"/>
              <a:gd name="connsiteY1" fmla="*/ 748146 h 1995055"/>
              <a:gd name="connsiteX2" fmla="*/ 444686 w 446870"/>
              <a:gd name="connsiteY2" fmla="*/ 1454728 h 1995055"/>
              <a:gd name="connsiteX3" fmla="*/ 139886 w 44687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70" h="1995055">
                <a:moveTo>
                  <a:pt x="333850" y="0"/>
                </a:moveTo>
                <a:cubicBezTo>
                  <a:pt x="158359" y="252845"/>
                  <a:pt x="-17132" y="505691"/>
                  <a:pt x="1341" y="748146"/>
                </a:cubicBezTo>
                <a:cubicBezTo>
                  <a:pt x="19814" y="990601"/>
                  <a:pt x="421595" y="1246910"/>
                  <a:pt x="444686" y="1454728"/>
                </a:cubicBezTo>
                <a:cubicBezTo>
                  <a:pt x="467777" y="1662546"/>
                  <a:pt x="303831" y="1828800"/>
                  <a:pt x="139886" y="1995055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cap="small" dirty="0" err="1" smtClean="0">
                <a:latin typeface="Cambria" pitchFamily="18" charset="0"/>
              </a:rPr>
              <a:t>Disjointness</a:t>
            </a:r>
            <a:endParaRPr lang="en-US" cap="small" dirty="0">
              <a:latin typeface="Cambri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2362200"/>
            <a:ext cx="6139303" cy="2286000"/>
            <a:chOff x="1371600" y="3149025"/>
            <a:chExt cx="6139303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149025"/>
              <a:ext cx="1403604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417" y="3523098"/>
              <a:ext cx="1490486" cy="1905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4876800"/>
                <a:ext cx="25585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latin typeface="Cambria Math"/>
                        </a:rPr>
                        <m:t>⊆{1,…,</m:t>
                      </m:r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876800"/>
                <a:ext cx="255852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4876799"/>
                <a:ext cx="25585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𝑌</m:t>
                      </m:r>
                      <m:r>
                        <a:rPr lang="en-US" sz="3200" b="0" i="1" smtClean="0">
                          <a:latin typeface="Cambria Math"/>
                        </a:rPr>
                        <m:t>⊆{1,…,</m:t>
                      </m:r>
                      <m:r>
                        <a:rPr lang="en-US" sz="3200" b="0" i="1" smtClean="0">
                          <a:latin typeface="Cambria Math"/>
                        </a:rPr>
                        <m:t>𝑛</m:t>
                      </m:r>
                      <m:r>
                        <a:rPr lang="en-US" sz="32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6799"/>
                <a:ext cx="25585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2800" y="1600200"/>
                <a:ext cx="2235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latin typeface="Cambria Math"/>
                        </a:rPr>
                        <m:t>∩</m:t>
                      </m:r>
                      <m:r>
                        <a:rPr lang="en-US" sz="3200" b="0" i="1" smtClean="0">
                          <a:latin typeface="Cambria Math"/>
                        </a:rPr>
                        <m:t>𝑌</m:t>
                      </m:r>
                      <m:r>
                        <a:rPr lang="en-US" sz="3200" b="0" i="1" smtClean="0">
                          <a:latin typeface="Cambria Math"/>
                        </a:rPr>
                        <m:t>=∅?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600200"/>
                <a:ext cx="223567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124200" y="2565975"/>
            <a:ext cx="2464278" cy="1122798"/>
            <a:chOff x="3124200" y="3352800"/>
            <a:chExt cx="2464278" cy="11227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24200" y="3352800"/>
              <a:ext cx="24642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124200" y="3733800"/>
              <a:ext cx="246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24200" y="4114800"/>
              <a:ext cx="24384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4200" y="4475598"/>
              <a:ext cx="2438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4343400" y="2282538"/>
            <a:ext cx="242880" cy="1828800"/>
          </a:xfrm>
          <a:custGeom>
            <a:avLst/>
            <a:gdLst>
              <a:gd name="connsiteX0" fmla="*/ 333850 w 446870"/>
              <a:gd name="connsiteY0" fmla="*/ 0 h 1995055"/>
              <a:gd name="connsiteX1" fmla="*/ 1341 w 446870"/>
              <a:gd name="connsiteY1" fmla="*/ 748146 h 1995055"/>
              <a:gd name="connsiteX2" fmla="*/ 444686 w 446870"/>
              <a:gd name="connsiteY2" fmla="*/ 1454728 h 1995055"/>
              <a:gd name="connsiteX3" fmla="*/ 139886 w 446870"/>
              <a:gd name="connsiteY3" fmla="*/ 1995055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70" h="1995055">
                <a:moveTo>
                  <a:pt x="333850" y="0"/>
                </a:moveTo>
                <a:cubicBezTo>
                  <a:pt x="158359" y="252845"/>
                  <a:pt x="-17132" y="505691"/>
                  <a:pt x="1341" y="748146"/>
                </a:cubicBezTo>
                <a:cubicBezTo>
                  <a:pt x="19814" y="990601"/>
                  <a:pt x="421595" y="1246910"/>
                  <a:pt x="444686" y="1454728"/>
                </a:cubicBezTo>
                <a:cubicBezTo>
                  <a:pt x="467777" y="1662546"/>
                  <a:pt x="303831" y="1828800"/>
                  <a:pt x="139886" y="1995055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25320" y="4111338"/>
                <a:ext cx="174817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US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bits</a:t>
                </a:r>
              </a:p>
              <a:p>
                <a:pPr algn="ctr"/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needed</a:t>
                </a:r>
                <a:endParaRPr lang="en-US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320" y="4111338"/>
                <a:ext cx="1748171" cy="1077218"/>
              </a:xfrm>
              <a:prstGeom prst="rect">
                <a:avLst/>
              </a:prstGeom>
              <a:blipFill rotWithShape="1">
                <a:blip r:embed="rId7"/>
                <a:stretch>
                  <a:fillRect t="-6780" r="-8392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40493" y="5643874"/>
            <a:ext cx="610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Kalyanasundaram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Schnitger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Razborov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’92]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14400" y="1447800"/>
                <a:ext cx="14453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cap="small" dirty="0">
                    <a:latin typeface="Cambria" pitchFamily="18" charset="0"/>
                  </a:rPr>
                  <a:t>Disj</a:t>
                </a:r>
                <a14:m>
                  <m:oMath xmlns:m="http://schemas.openxmlformats.org/officeDocument/2006/math">
                    <m:r>
                      <a:rPr lang="en-US" sz="4000" i="1" cap="small" baseline="-25000"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 smtClean="0"/>
                  <a:t> :</a:t>
                </a:r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445396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4768" t="-17241" r="-1350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6" grpId="0" animBg="1"/>
      <p:bldP spid="2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2-Party </a:t>
            </a:r>
            <a:r>
              <a:rPr lang="en-US" dirty="0" smtClean="0"/>
              <a:t>Communication Complexity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Textbook reduction: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Given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for solving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2" y="2895600"/>
            <a:ext cx="623015" cy="1014682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533400" y="2743200"/>
            <a:ext cx="3432934" cy="32004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68" y="2929373"/>
            <a:ext cx="637063" cy="731149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4682364" y="2743200"/>
            <a:ext cx="3471036" cy="320040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76400" y="5943600"/>
                <a:ext cx="53215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Solution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⇨</m:t>
                    </m:r>
                  </m:oMath>
                </a14:m>
                <a:r>
                  <a:rPr lang="en-US" sz="2400" dirty="0" smtClean="0"/>
                  <a:t> answer for </a:t>
                </a:r>
                <a:r>
                  <a:rPr lang="en-US" sz="2400" cap="small" dirty="0" err="1" smtClean="0">
                    <a:latin typeface="Cambria" pitchFamily="18" charset="0"/>
                  </a:rPr>
                  <a:t>Disjointness</a:t>
                </a:r>
                <a:endParaRPr lang="en-US" sz="2400" cap="small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43600"/>
                <a:ext cx="532152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18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62400" y="4507468"/>
                <a:ext cx="71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07468"/>
                <a:ext cx="71603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76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443026" y="2886357"/>
            <a:ext cx="5706042" cy="778684"/>
            <a:chOff x="1443026" y="2886357"/>
            <a:chExt cx="5706042" cy="778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458494" y="2886357"/>
                  <a:ext cx="69057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dirty="0" smtClean="0"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8494" y="2886357"/>
                  <a:ext cx="690574" cy="76944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443026" y="2895600"/>
                  <a:ext cx="69057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26" y="2895600"/>
                  <a:ext cx="690574" cy="7694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411532" y="3795612"/>
            <a:ext cx="5897157" cy="1998075"/>
            <a:chOff x="1411532" y="3795612"/>
            <a:chExt cx="5897157" cy="1998075"/>
          </a:xfrm>
        </p:grpSpPr>
        <p:grpSp>
          <p:nvGrpSpPr>
            <p:cNvPr id="62" name="Group 61"/>
            <p:cNvGrpSpPr/>
            <p:nvPr/>
          </p:nvGrpSpPr>
          <p:grpSpPr>
            <a:xfrm>
              <a:off x="1707453" y="4014029"/>
              <a:ext cx="5295899" cy="1779658"/>
              <a:chOff x="1676400" y="2895600"/>
              <a:chExt cx="5295899" cy="1779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/>
                  <p:cNvSpPr/>
                  <p:nvPr/>
                </p:nvSpPr>
                <p:spPr>
                  <a:xfrm>
                    <a:off x="1676400" y="2895600"/>
                    <a:ext cx="2095499" cy="1779658"/>
                  </a:xfrm>
                  <a:prstGeom prst="ellipse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285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Based on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oMath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Oval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2895600"/>
                    <a:ext cx="2095499" cy="1779658"/>
                  </a:xfrm>
                  <a:prstGeom prst="ellipse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 w="285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Oval 52"/>
                  <p:cNvSpPr/>
                  <p:nvPr/>
                </p:nvSpPr>
                <p:spPr>
                  <a:xfrm>
                    <a:off x="4876800" y="2895600"/>
                    <a:ext cx="2095499" cy="1779658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r>
                      <a:rPr lang="en-US" sz="2800" dirty="0" smtClean="0">
                        <a:solidFill>
                          <a:prstClr val="black"/>
                        </a:solidFill>
                      </a:rPr>
                      <a:t>Based on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</m:oMath>
                    </a14:m>
                    <a:endParaRPr lang="en-US" sz="28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Oval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800" y="2895600"/>
                    <a:ext cx="2095499" cy="1779658"/>
                  </a:xfrm>
                  <a:prstGeom prst="ellipse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/>
              <p:cNvCxnSpPr>
                <a:stCxn id="52" idx="6"/>
                <a:endCxn id="53" idx="2"/>
              </p:cNvCxnSpPr>
              <p:nvPr/>
            </p:nvCxnSpPr>
            <p:spPr>
              <a:xfrm>
                <a:off x="3771899" y="3785429"/>
                <a:ext cx="1104901" cy="0"/>
              </a:xfrm>
              <a:prstGeom prst="line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Down Arrow 3"/>
            <p:cNvSpPr/>
            <p:nvPr/>
          </p:nvSpPr>
          <p:spPr>
            <a:xfrm rot="19348293">
              <a:off x="1411532" y="3795889"/>
              <a:ext cx="449921" cy="53413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 rot="2479062">
              <a:off x="6858768" y="3795612"/>
              <a:ext cx="449921" cy="53413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172200" y="4319461"/>
            <a:ext cx="15601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800" y="5105400"/>
            <a:ext cx="15601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58494" y="4920734"/>
            <a:ext cx="15601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6185" y="5410200"/>
            <a:ext cx="156015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77585" y="4692134"/>
            <a:ext cx="156015" cy="1846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63385" y="4267200"/>
            <a:ext cx="156015" cy="1846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34785" y="5377934"/>
            <a:ext cx="156015" cy="1846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72985" y="4800600"/>
            <a:ext cx="156015" cy="1846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20585" y="5301734"/>
            <a:ext cx="156015" cy="1846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24200" y="3048000"/>
            <a:ext cx="2287808" cy="666122"/>
            <a:chOff x="3198592" y="3048000"/>
            <a:chExt cx="2287808" cy="666122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3198592" y="3048000"/>
              <a:ext cx="2287808" cy="66612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357853" y="3080266"/>
                  <a:ext cx="1995098" cy="5847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Simulate 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𝐴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853" y="3080266"/>
                  <a:ext cx="1995098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7951"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78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75" grpId="0"/>
      <p:bldP spid="76" grpId="0"/>
      <p:bldP spid="8" grpId="0" animBg="1"/>
      <p:bldP spid="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Spanning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Setting: directed, strongly-connected network</a:t>
                </a:r>
              </a:p>
              <a:p>
                <a:r>
                  <a:rPr lang="en-US" dirty="0" smtClean="0"/>
                  <a:t>Communication by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local broadcast </a:t>
                </a:r>
                <a:r>
                  <a:rPr lang="en-US" dirty="0" smtClean="0"/>
                  <a:t>with bandwidth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UIDs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Diameter 2</a:t>
                </a:r>
              </a:p>
              <a:p>
                <a:r>
                  <a:rPr lang="en-US" dirty="0" smtClean="0"/>
                  <a:t>Question: how many rounds to find a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rooted spanning tree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808465" y="3370023"/>
            <a:ext cx="3658916" cy="1028181"/>
            <a:chOff x="2286000" y="2438400"/>
            <a:chExt cx="4114800" cy="1156288"/>
          </a:xfrm>
        </p:grpSpPr>
        <p:sp>
          <p:nvSpPr>
            <p:cNvPr id="7" name="Oval 6"/>
            <p:cNvSpPr/>
            <p:nvPr/>
          </p:nvSpPr>
          <p:spPr>
            <a:xfrm>
              <a:off x="2971800" y="24499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3111678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3361" y="243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81600" y="285785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19600" y="2567448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05300" y="320900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34911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81600" y="3366088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0" y="275180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72200" y="2438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7" idx="6"/>
              <a:endCxn id="9" idx="2"/>
            </p:cNvCxnSpPr>
            <p:nvPr/>
          </p:nvCxnSpPr>
          <p:spPr>
            <a:xfrm flipV="1">
              <a:off x="3200400" y="2552700"/>
              <a:ext cx="512961" cy="115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3"/>
              <a:endCxn id="16" idx="6"/>
            </p:cNvCxnSpPr>
            <p:nvPr/>
          </p:nvCxnSpPr>
          <p:spPr>
            <a:xfrm flipH="1">
              <a:off x="2514600" y="2645082"/>
              <a:ext cx="490678" cy="22102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5"/>
              <a:endCxn id="8" idx="2"/>
            </p:cNvCxnSpPr>
            <p:nvPr/>
          </p:nvCxnSpPr>
          <p:spPr>
            <a:xfrm>
              <a:off x="2481122" y="2946925"/>
              <a:ext cx="414478" cy="27905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5"/>
              <a:endCxn id="13" idx="2"/>
            </p:cNvCxnSpPr>
            <p:nvPr/>
          </p:nvCxnSpPr>
          <p:spPr>
            <a:xfrm>
              <a:off x="3090722" y="3306800"/>
              <a:ext cx="1214578" cy="1650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7"/>
              <a:endCxn id="9" idx="3"/>
            </p:cNvCxnSpPr>
            <p:nvPr/>
          </p:nvCxnSpPr>
          <p:spPr>
            <a:xfrm flipV="1">
              <a:off x="3090722" y="2633522"/>
              <a:ext cx="656117" cy="51163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>
            <a:xfrm flipH="1" flipV="1">
              <a:off x="3166922" y="2645082"/>
              <a:ext cx="2048156" cy="75448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7"/>
              <a:endCxn id="11" idx="2"/>
            </p:cNvCxnSpPr>
            <p:nvPr/>
          </p:nvCxnSpPr>
          <p:spPr>
            <a:xfrm flipV="1">
              <a:off x="4500422" y="2972151"/>
              <a:ext cx="681178" cy="27033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2"/>
              <a:endCxn id="12" idx="6"/>
            </p:cNvCxnSpPr>
            <p:nvPr/>
          </p:nvCxnSpPr>
          <p:spPr>
            <a:xfrm flipH="1">
              <a:off x="4648200" y="2552700"/>
              <a:ext cx="1524000" cy="12904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2"/>
              <a:endCxn id="15" idx="6"/>
            </p:cNvCxnSpPr>
            <p:nvPr/>
          </p:nvCxnSpPr>
          <p:spPr>
            <a:xfrm flipH="1">
              <a:off x="5410200" y="3463413"/>
              <a:ext cx="762000" cy="16975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4"/>
              <a:endCxn id="14" idx="0"/>
            </p:cNvCxnSpPr>
            <p:nvPr/>
          </p:nvCxnSpPr>
          <p:spPr>
            <a:xfrm>
              <a:off x="6286500" y="2667000"/>
              <a:ext cx="0" cy="68211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1"/>
              <a:endCxn id="11" idx="6"/>
            </p:cNvCxnSpPr>
            <p:nvPr/>
          </p:nvCxnSpPr>
          <p:spPr>
            <a:xfrm flipH="1" flipV="1">
              <a:off x="5410200" y="2972151"/>
              <a:ext cx="795478" cy="41044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12" idx="4"/>
            <a:endCxn id="13" idx="0"/>
          </p:cNvCxnSpPr>
          <p:nvPr/>
        </p:nvCxnSpPr>
        <p:spPr>
          <a:xfrm flipH="1">
            <a:off x="6705681" y="3688047"/>
            <a:ext cx="101637" cy="36720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Problem: </a:t>
            </a:r>
            <a:r>
              <a:rPr lang="en-US" cap="small" dirty="0" smtClean="0">
                <a:latin typeface="Cambria" pitchFamily="18" charset="0"/>
              </a:rPr>
              <a:t>Partition</a:t>
            </a:r>
            <a:endParaRPr lang="en-US" cap="small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1,…,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with the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promise</a:t>
                </a:r>
                <a:r>
                  <a:rPr lang="en-US" dirty="0" smtClean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1,…,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Goal:	Alice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	Bob outputs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partition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{1,…,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251423" y="2438400"/>
            <a:ext cx="4495800" cy="1225065"/>
            <a:chOff x="2251423" y="1524000"/>
            <a:chExt cx="4495800" cy="1225065"/>
          </a:xfrm>
        </p:grpSpPr>
        <p:sp>
          <p:nvSpPr>
            <p:cNvPr id="17" name="Rectangle 16"/>
            <p:cNvSpPr/>
            <p:nvPr/>
          </p:nvSpPr>
          <p:spPr>
            <a:xfrm>
              <a:off x="4469826" y="2444265"/>
              <a:ext cx="2277397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51423" y="2444265"/>
              <a:ext cx="2514600" cy="304800"/>
            </a:xfrm>
            <a:prstGeom prst="rect">
              <a:avLst/>
            </a:prstGeom>
            <a:solidFill>
              <a:srgbClr val="D99694">
                <a:alpha val="4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/>
            <p:cNvSpPr/>
            <p:nvPr/>
          </p:nvSpPr>
          <p:spPr>
            <a:xfrm rot="16200000">
              <a:off x="3422076" y="1024118"/>
              <a:ext cx="190500" cy="2497394"/>
            </a:xfrm>
            <a:prstGeom prst="rightBrac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ight Brace 19"/>
            <p:cNvSpPr/>
            <p:nvPr/>
          </p:nvSpPr>
          <p:spPr>
            <a:xfrm rot="16200000">
              <a:off x="5502115" y="936141"/>
              <a:ext cx="228600" cy="2261617"/>
            </a:xfrm>
            <a:prstGeom prst="rightBrac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708623" y="1768645"/>
                  <a:ext cx="5060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623" y="1768645"/>
                  <a:ext cx="50603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648937" y="1524000"/>
                  <a:ext cx="4916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937" y="1524000"/>
                  <a:ext cx="491609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4461222" y="2444265"/>
              <a:ext cx="304801" cy="3048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0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>
                <a:latin typeface="Cambria" pitchFamily="18" charset="0"/>
              </a:rPr>
              <a:t>Partition </a:t>
            </a:r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</p:spPr>
            <p:txBody>
              <a:bodyPr/>
              <a:lstStyle/>
              <a:p>
                <a:r>
                  <a:rPr lang="en-US" dirty="0" smtClean="0"/>
                  <a:t>Trivial algorithm:</a:t>
                </a:r>
              </a:p>
              <a:p>
                <a:pPr lvl="1"/>
                <a:r>
                  <a:rPr lang="en-US" dirty="0" smtClean="0"/>
                  <a:t>Alice sends her input to Bob</a:t>
                </a:r>
              </a:p>
              <a:p>
                <a:pPr lvl="1"/>
                <a:r>
                  <a:rPr lang="en-US" dirty="0" smtClean="0"/>
                  <a:t>Alice outputs all tasks in her input</a:t>
                </a:r>
              </a:p>
              <a:p>
                <a:pPr lvl="1"/>
                <a:r>
                  <a:rPr lang="en-US" dirty="0" smtClean="0"/>
                  <a:t>Bob outputs all remaining tasks</a:t>
                </a:r>
              </a:p>
              <a:p>
                <a:r>
                  <a:rPr lang="en-US" dirty="0" smtClean="0"/>
                  <a:t>Communication complexity: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Lower bound</a:t>
                </a:r>
                <a:r>
                  <a:rPr lang="en-US" dirty="0" smtClean="0"/>
                  <a:t>?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029200"/>
              </a:xfrm>
              <a:blipFill rotWithShape="1">
                <a:blip r:embed="rId2"/>
                <a:stretch>
                  <a:fillRect l="-160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6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1578</Words>
  <Application>Microsoft Office PowerPoint</Application>
  <PresentationFormat>On-screen Show (4:3)</PresentationFormat>
  <Paragraphs>299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Lower Bounds on the Communication of Distributed Graph Algorithms:  Progress and Obstacles</vt:lpstr>
      <vt:lpstr>Overview: Network Models</vt:lpstr>
      <vt:lpstr>Talk Overview</vt:lpstr>
      <vt:lpstr>Communication Complexity</vt:lpstr>
      <vt:lpstr>Example: Disjointness</vt:lpstr>
      <vt:lpstr>Applying 2-Party Communication Complexity Lower Bounds</vt:lpstr>
      <vt:lpstr>Example: Spanning Trees</vt:lpstr>
      <vt:lpstr>New Problem: Partition</vt:lpstr>
      <vt:lpstr>The Partition Problem</vt:lpstr>
      <vt:lpstr>Reduction from Disj to Partition</vt:lpstr>
      <vt:lpstr>From Partition to Spanning Tree</vt:lpstr>
      <vt:lpstr>From Partition to Spanning Tree</vt:lpstr>
      <vt:lpstr>From Partition to Spanning Tree</vt:lpstr>
      <vt:lpstr>From Partition to Spanning Tree</vt:lpstr>
      <vt:lpstr>When Two Players Just Aren’t Enough</vt:lpstr>
      <vt:lpstr>When Two Players Just Aren’t Enough</vt:lpstr>
      <vt:lpstr>Multi-Player Communication Complexity</vt:lpstr>
      <vt:lpstr>The Message-Passing Model</vt:lpstr>
      <vt:lpstr>The Coordinator Model</vt:lpstr>
      <vt:lpstr>Message-Passing vs. Coordinator</vt:lpstr>
      <vt:lpstr>Prior Work on Message-Passing</vt:lpstr>
      <vt:lpstr>Set Disjointness</vt:lpstr>
      <vt:lpstr>Notation</vt:lpstr>
      <vt:lpstr>Entropy and Mutual Information</vt:lpstr>
      <vt:lpstr>Entropy and Mutual Information</vt:lpstr>
      <vt:lpstr>Information Cost for Two Players</vt:lpstr>
      <vt:lpstr>Why is Info Complexity Nice?</vt:lpstr>
      <vt:lpstr>Example</vt:lpstr>
      <vt:lpstr>Example (Work in Progress)</vt:lpstr>
      <vt:lpstr>Application of Disj Lower Bound</vt:lpstr>
      <vt:lpstr>Application of Disj Lower Bound</vt:lpstr>
      <vt:lpstr>Part II: The Power of the Congested Clique</vt:lpstr>
      <vt:lpstr>Conversion from Boolean Circuit</vt:lpstr>
      <vt:lpstr>Conversion from Boolean Circuit</vt:lpstr>
      <vt:lpstr>Simulating a Layer</vt:lpstr>
      <vt:lpstr>Conversion from Boolean Circuit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</dc:creator>
  <cp:lastModifiedBy>Rotem</cp:lastModifiedBy>
  <cp:revision>181</cp:revision>
  <dcterms:created xsi:type="dcterms:W3CDTF">2013-10-12T19:50:54Z</dcterms:created>
  <dcterms:modified xsi:type="dcterms:W3CDTF">2013-10-14T13:13:37Z</dcterms:modified>
</cp:coreProperties>
</file>