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7" r:id="rId21"/>
    <p:sldId id="274" r:id="rId22"/>
    <p:sldId id="275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93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80"/>
    <a:srgbClr val="800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ict"/><Relationship Id="rId2" Type="http://schemas.openxmlformats.org/officeDocument/2006/relationships/image" Target="../media/image5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ict"/><Relationship Id="rId2" Type="http://schemas.openxmlformats.org/officeDocument/2006/relationships/image" Target="../media/image8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77F56-E937-7448-AB3B-991D300FB3C2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A5D32-1EC2-A54B-ACCB-AEFBFB4E6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(e/5)^4 /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5D32-1EC2-A54B-ACCB-AEFBFB4E6C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C87A5-F4AA-E842-A510-D3FC2A9D06E1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B5E9-54F6-C74B-ACA7-0557B57F4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C87A5-F4AA-E842-A510-D3FC2A9D06E1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B5E9-54F6-C74B-ACA7-0557B57F4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C87A5-F4AA-E842-A510-D3FC2A9D06E1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B5E9-54F6-C74B-ACA7-0557B57F4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C87A5-F4AA-E842-A510-D3FC2A9D06E1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B5E9-54F6-C74B-ACA7-0557B57F4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C87A5-F4AA-E842-A510-D3FC2A9D06E1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B5E9-54F6-C74B-ACA7-0557B57F4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C87A5-F4AA-E842-A510-D3FC2A9D06E1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B5E9-54F6-C74B-ACA7-0557B57F4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C87A5-F4AA-E842-A510-D3FC2A9D06E1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B5E9-54F6-C74B-ACA7-0557B57F4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C87A5-F4AA-E842-A510-D3FC2A9D06E1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B5E9-54F6-C74B-ACA7-0557B57F4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C87A5-F4AA-E842-A510-D3FC2A9D06E1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B5E9-54F6-C74B-ACA7-0557B57F4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C87A5-F4AA-E842-A510-D3FC2A9D06E1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B5E9-54F6-C74B-ACA7-0557B57F4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C87A5-F4AA-E842-A510-D3FC2A9D06E1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B5E9-54F6-C74B-ACA7-0557B57F4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Relationship Id="rId8" Type="http://schemas.openxmlformats.org/officeDocument/2006/relationships/image" Target="../media/image37.pdf"/><Relationship Id="rId9" Type="http://schemas.openxmlformats.org/officeDocument/2006/relationships/image" Target="../media/image38.png"/><Relationship Id="rId10" Type="http://schemas.openxmlformats.org/officeDocument/2006/relationships/image" Target="../media/image39.pdf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Relationship Id="rId8" Type="http://schemas.openxmlformats.org/officeDocument/2006/relationships/image" Target="../media/image41.pdf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Relationship Id="rId8" Type="http://schemas.openxmlformats.org/officeDocument/2006/relationships/image" Target="../media/image41.pdf"/><Relationship Id="rId9" Type="http://schemas.openxmlformats.org/officeDocument/2006/relationships/image" Target="../media/image42.png"/><Relationship Id="rId10" Type="http://schemas.openxmlformats.org/officeDocument/2006/relationships/image" Target="../media/image43.pdf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6" Type="http://schemas.openxmlformats.org/officeDocument/2006/relationships/image" Target="../media/image45.pdf"/><Relationship Id="rId7" Type="http://schemas.openxmlformats.org/officeDocument/2006/relationships/image" Target="../media/image46.png"/><Relationship Id="rId8" Type="http://schemas.openxmlformats.org/officeDocument/2006/relationships/image" Target="../media/image47.pdf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6" Type="http://schemas.openxmlformats.org/officeDocument/2006/relationships/image" Target="../media/image43.pdf"/><Relationship Id="rId7" Type="http://schemas.openxmlformats.org/officeDocument/2006/relationships/image" Target="../media/image44.png"/><Relationship Id="rId8" Type="http://schemas.openxmlformats.org/officeDocument/2006/relationships/image" Target="../media/image45.pdf"/><Relationship Id="rId9" Type="http://schemas.openxmlformats.org/officeDocument/2006/relationships/image" Target="../media/image46.png"/><Relationship Id="rId10" Type="http://schemas.openxmlformats.org/officeDocument/2006/relationships/image" Target="../media/image47.pdf"/><Relationship Id="rId1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3.gif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9770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80"/>
                </a:solidFill>
                <a:latin typeface="Eurostile"/>
                <a:cs typeface="Eurostile"/>
              </a:rPr>
              <a:t>Distributed Symmetry Breaking</a:t>
            </a:r>
            <a:br>
              <a:rPr lang="en-US" b="1" dirty="0" smtClean="0">
                <a:solidFill>
                  <a:srgbClr val="FF0080"/>
                </a:solidFill>
                <a:latin typeface="Eurostile"/>
                <a:cs typeface="Eurostile"/>
              </a:rPr>
            </a:br>
            <a:r>
              <a:rPr lang="en-US" sz="4000" dirty="0" smtClean="0">
                <a:solidFill>
                  <a:srgbClr val="FF0080"/>
                </a:solidFill>
                <a:latin typeface="Eurostile"/>
                <a:cs typeface="Eurostile"/>
              </a:rPr>
              <a:t>and the</a:t>
            </a:r>
            <a:r>
              <a:rPr lang="en-US" sz="4222" b="1" dirty="0" smtClean="0">
                <a:solidFill>
                  <a:srgbClr val="FF0080"/>
                </a:solidFill>
                <a:latin typeface="Eurostile"/>
                <a:cs typeface="Eurostile"/>
              </a:rPr>
              <a:t/>
            </a:r>
            <a:br>
              <a:rPr lang="en-US" sz="4222" b="1" dirty="0" smtClean="0">
                <a:solidFill>
                  <a:srgbClr val="FF0080"/>
                </a:solidFill>
                <a:latin typeface="Eurostile"/>
                <a:cs typeface="Eurostile"/>
              </a:rPr>
            </a:br>
            <a:r>
              <a:rPr lang="en-US" sz="4444" b="1" dirty="0" smtClean="0">
                <a:solidFill>
                  <a:srgbClr val="FF0080"/>
                </a:solidFill>
                <a:latin typeface="Eurostile"/>
                <a:cs typeface="Eurostile"/>
              </a:rPr>
              <a:t>Constructive </a:t>
            </a:r>
            <a:r>
              <a:rPr lang="en-US" sz="4444" b="1" dirty="0" err="1" smtClean="0">
                <a:solidFill>
                  <a:srgbClr val="FF0080"/>
                </a:solidFill>
                <a:latin typeface="Eurostile"/>
                <a:cs typeface="Eurostile"/>
              </a:rPr>
              <a:t>Lovász</a:t>
            </a:r>
            <a:r>
              <a:rPr lang="en-US" sz="4444" b="1" dirty="0" smtClean="0">
                <a:solidFill>
                  <a:srgbClr val="FF0080"/>
                </a:solidFill>
                <a:latin typeface="Eurostile"/>
                <a:cs typeface="Eurostile"/>
              </a:rPr>
              <a:t> Local Lemma</a:t>
            </a:r>
            <a:endParaRPr lang="en-US" sz="4222" b="1" dirty="0">
              <a:solidFill>
                <a:srgbClr val="FF0080"/>
              </a:solidFill>
              <a:latin typeface="Eurostile"/>
              <a:cs typeface="Eurosti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3319"/>
            <a:ext cx="6400800" cy="6948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Eurostile"/>
                <a:cs typeface="Eurostile"/>
              </a:rPr>
              <a:t>Seth Pettie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" y="4187521"/>
            <a:ext cx="9143999" cy="1432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Eurostile"/>
                <a:cs typeface="Eurostile"/>
              </a:rPr>
              <a:t>Kai-Min Chung</a:t>
            </a:r>
            <a:r>
              <a:rPr lang="en-US" sz="1600" dirty="0" smtClean="0">
                <a:latin typeface="Eurostile"/>
                <a:cs typeface="Eurostile"/>
              </a:rPr>
              <a:t>, Seth Pettie, and </a:t>
            </a:r>
            <a:r>
              <a:rPr lang="en-US" sz="1600" b="1" dirty="0" err="1" smtClean="0">
                <a:solidFill>
                  <a:srgbClr val="0000FF"/>
                </a:solidFill>
                <a:latin typeface="Eurostile"/>
                <a:cs typeface="Eurostile"/>
              </a:rPr>
              <a:t>Hsin-Hao</a:t>
            </a:r>
            <a:r>
              <a:rPr lang="en-US" sz="1600" b="1" dirty="0" smtClean="0">
                <a:solidFill>
                  <a:srgbClr val="0000FF"/>
                </a:solidFill>
                <a:latin typeface="Eurostile"/>
                <a:cs typeface="Eurostile"/>
              </a:rPr>
              <a:t> Su</a:t>
            </a:r>
            <a:r>
              <a:rPr lang="en-US" sz="1600" dirty="0" smtClean="0">
                <a:latin typeface="Eurostile"/>
                <a:cs typeface="Eurostile"/>
              </a:rPr>
              <a:t>, </a:t>
            </a:r>
            <a:r>
              <a:rPr lang="en-US" sz="1600" i="1" dirty="0" smtClean="0">
                <a:latin typeface="Eurostile"/>
                <a:cs typeface="Eurostile"/>
              </a:rPr>
              <a:t>Distributed algorithms for the </a:t>
            </a:r>
            <a:r>
              <a:rPr lang="en-US" sz="1600" i="1" dirty="0" err="1" smtClean="0">
                <a:latin typeface="Eurostile"/>
                <a:cs typeface="Eurostile"/>
              </a:rPr>
              <a:t>Lovász</a:t>
            </a:r>
            <a:r>
              <a:rPr lang="en-US" sz="1600" i="1" dirty="0" smtClean="0">
                <a:latin typeface="Eurostile"/>
                <a:cs typeface="Eurostile"/>
              </a:rPr>
              <a:t> local lemma and</a:t>
            </a:r>
          </a:p>
          <a:p>
            <a:pPr>
              <a:spcAft>
                <a:spcPts val="1200"/>
              </a:spcAft>
            </a:pPr>
            <a:r>
              <a:rPr lang="en-US" sz="1600" i="1" dirty="0" smtClean="0">
                <a:latin typeface="Eurostile"/>
                <a:cs typeface="Eurostile"/>
              </a:rPr>
              <a:t>									 graph coloring</a:t>
            </a:r>
            <a:r>
              <a:rPr lang="en-US" sz="1600" dirty="0" smtClean="0">
                <a:latin typeface="Eurostile"/>
                <a:cs typeface="Eurostile"/>
              </a:rPr>
              <a:t>, PODC 2014.</a:t>
            </a:r>
          </a:p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Eurostile"/>
                <a:cs typeface="Eurostile"/>
              </a:rPr>
              <a:t>L. Barenboim</a:t>
            </a:r>
            <a:r>
              <a:rPr lang="en-US" sz="1600" b="1" dirty="0" smtClean="0">
                <a:latin typeface="Eurostile"/>
                <a:cs typeface="Eurostile"/>
              </a:rPr>
              <a:t>, </a:t>
            </a:r>
            <a:r>
              <a:rPr lang="en-US" sz="1600" b="1" dirty="0" smtClean="0">
                <a:solidFill>
                  <a:srgbClr val="0000FF"/>
                </a:solidFill>
                <a:latin typeface="Eurostile"/>
                <a:cs typeface="Eurostile"/>
              </a:rPr>
              <a:t>M. Elkin</a:t>
            </a:r>
            <a:r>
              <a:rPr lang="en-US" sz="1600" dirty="0" smtClean="0">
                <a:latin typeface="Eurostile"/>
                <a:cs typeface="Eurostile"/>
              </a:rPr>
              <a:t>, S. Pettie, </a:t>
            </a:r>
            <a:r>
              <a:rPr lang="en-US" sz="1600" b="1" dirty="0" smtClean="0">
                <a:solidFill>
                  <a:srgbClr val="0000FF"/>
                </a:solidFill>
                <a:latin typeface="Eurostile"/>
                <a:cs typeface="Eurostile"/>
              </a:rPr>
              <a:t>J. Schneider</a:t>
            </a:r>
            <a:r>
              <a:rPr lang="en-US" sz="1600" dirty="0" smtClean="0">
                <a:latin typeface="Eurostile"/>
                <a:cs typeface="Eurostile"/>
              </a:rPr>
              <a:t>, </a:t>
            </a:r>
            <a:r>
              <a:rPr lang="en-US" sz="1600" i="1" dirty="0" smtClean="0">
                <a:latin typeface="Eurostile"/>
                <a:cs typeface="Eurostile"/>
              </a:rPr>
              <a:t>The locality of distributed symmetry breaking</a:t>
            </a:r>
            <a:r>
              <a:rPr lang="en-US" sz="1600" dirty="0" smtClean="0">
                <a:latin typeface="Eurostile"/>
                <a:cs typeface="Eurostile"/>
              </a:rPr>
              <a:t>, FOCS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i="1" dirty="0" smtClean="0"/>
              <a:t>Union Bound Barrier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algorithms follow a common template.</a:t>
            </a:r>
          </a:p>
          <a:p>
            <a:r>
              <a:rPr lang="en-US" sz="2800" dirty="0" smtClean="0"/>
              <a:t>Perform </a:t>
            </a:r>
            <a:r>
              <a:rPr lang="en-US" sz="2800" dirty="0" err="1" smtClean="0"/>
              <a:t>O(log</a:t>
            </a:r>
            <a:r>
              <a:rPr lang="en-US" sz="2800" dirty="0" smtClean="0"/>
              <a:t> </a:t>
            </a:r>
            <a:r>
              <a:rPr lang="en-US" sz="2800" dirty="0" err="1" smtClean="0"/>
              <a:t>n</a:t>
            </a:r>
            <a:r>
              <a:rPr lang="en-US" sz="2800" dirty="0" smtClean="0"/>
              <a:t>) iterations of some random “experiment”</a:t>
            </a:r>
          </a:p>
          <a:p>
            <a:pPr lvl="1"/>
            <a:r>
              <a:rPr lang="en-US" sz="2200" dirty="0" smtClean="0"/>
              <a:t>Some nodes commit to a color</a:t>
            </a:r>
          </a:p>
          <a:p>
            <a:pPr lvl="1"/>
            <a:r>
              <a:rPr lang="en-US" sz="2200" dirty="0" smtClean="0"/>
              <a:t>Some nodes get committed to the MIS</a:t>
            </a:r>
          </a:p>
          <a:p>
            <a:pPr lvl="1"/>
            <a:r>
              <a:rPr lang="en-US" sz="2200" dirty="0" smtClean="0"/>
              <a:t>Some edges get committed to the matching, etc.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In each iteration, the experiment “succeeds” at a node with constant probability.</a:t>
            </a:r>
          </a:p>
          <a:p>
            <a:pPr>
              <a:buNone/>
            </a:pPr>
            <a:r>
              <a:rPr lang="en-US" sz="2800" b="1" i="1" dirty="0" smtClean="0">
                <a:solidFill>
                  <a:srgbClr val="FF0080"/>
                </a:solidFill>
              </a:rPr>
              <a:t>	Union Bound Barrier: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Expected number of iterations until success is just O(1).</a:t>
            </a:r>
          </a:p>
          <a:p>
            <a:pPr lvl="1"/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400" dirty="0" err="1" smtClean="0"/>
              <a:t>(log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dirty="0" smtClean="0"/>
              <a:t>) iterations necessary to ensure </a:t>
            </a:r>
            <a:r>
              <a:rPr lang="en-US" sz="2400" i="1" dirty="0" smtClean="0"/>
              <a:t>global</a:t>
            </a:r>
            <a:r>
              <a:rPr lang="en-US" sz="2400" dirty="0" smtClean="0"/>
              <a:t> success </a:t>
            </a:r>
            <a:r>
              <a:rPr lang="en-US" sz="2400" dirty="0" err="1" smtClean="0"/>
              <a:t>whp</a:t>
            </a:r>
            <a:r>
              <a:rPr lang="en-US" sz="2400" dirty="0" smtClean="0"/>
              <a:t> 1-n</a:t>
            </a:r>
            <a:r>
              <a:rPr lang="en-US" sz="2400" baseline="30000" dirty="0" smtClean="0"/>
              <a:t>-</a:t>
            </a:r>
            <a:r>
              <a:rPr lang="en-US" sz="2400" baseline="30000" dirty="0" smtClean="0">
                <a:latin typeface="Symbol" charset="2"/>
                <a:cs typeface="Symbol" charset="2"/>
              </a:rPr>
              <a:t>Q</a:t>
            </a:r>
            <a:r>
              <a:rPr lang="en-US" sz="2400" baseline="30000" dirty="0" smtClean="0"/>
              <a:t>(1)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71376" y="4135978"/>
            <a:ext cx="8807494" cy="155234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Around the Union Bound Barrier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 smtClean="0"/>
              <a:t>A generic two-phase symmetry-breaking algorithm:</a:t>
            </a:r>
          </a:p>
          <a:p>
            <a:pPr lvl="1">
              <a:spcAft>
                <a:spcPts val="600"/>
              </a:spcAft>
            </a:pPr>
            <a:r>
              <a:rPr lang="en-US" b="1" i="1" dirty="0" smtClean="0"/>
              <a:t>Phase I:</a:t>
            </a:r>
            <a:r>
              <a:rPr lang="en-US" dirty="0" smtClean="0"/>
              <a:t> perform </a:t>
            </a:r>
            <a:r>
              <a:rPr lang="en-US" dirty="0" err="1" smtClean="0"/>
              <a:t>O(log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)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(or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poly(log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  <a:r>
              <a:rPr lang="en-US" dirty="0" smtClean="0"/>
              <a:t> iterations of a randomized experiment with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(1) success probability.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b="1" i="1" dirty="0" smtClean="0"/>
              <a:t>Phase II:</a:t>
            </a:r>
            <a:r>
              <a:rPr lang="en-US" dirty="0" smtClean="0"/>
              <a:t> Apply the best </a:t>
            </a:r>
            <a:r>
              <a:rPr lang="en-US" b="1" i="1" dirty="0" smtClean="0">
                <a:solidFill>
                  <a:srgbClr val="FF0080"/>
                </a:solidFill>
              </a:rPr>
              <a:t>deterministic algorithm</a:t>
            </a:r>
            <a:r>
              <a:rPr lang="en-US" b="1" i="1" dirty="0" smtClean="0"/>
              <a:t> </a:t>
            </a:r>
            <a:r>
              <a:rPr lang="en-US" dirty="0" smtClean="0"/>
              <a:t>on each </a:t>
            </a:r>
            <a:r>
              <a:rPr lang="en-US" b="1" i="1" dirty="0" smtClean="0">
                <a:solidFill>
                  <a:srgbClr val="FF0080"/>
                </a:solidFill>
              </a:rPr>
              <a:t>connected component </a:t>
            </a:r>
            <a:r>
              <a:rPr lang="en-US" dirty="0" smtClean="0"/>
              <a:t>of the remaining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782" y="2606737"/>
            <a:ext cx="8687218" cy="83099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The guarantee:</a:t>
            </a:r>
            <a:r>
              <a:rPr lang="en-US" sz="2400" b="1" dirty="0" smtClean="0"/>
              <a:t> </a:t>
            </a:r>
            <a:r>
              <a:rPr lang="en-US" sz="2400" dirty="0" err="1" smtClean="0"/>
              <a:t>w.h.p</a:t>
            </a:r>
            <a:r>
              <a:rPr lang="en-US" sz="2400" dirty="0" smtClean="0"/>
              <a:t>. all remaining connected components have</a:t>
            </a:r>
          </a:p>
          <a:p>
            <a:pPr lvl="1"/>
            <a:r>
              <a:rPr lang="en-US" sz="2400" dirty="0" smtClean="0"/>
              <a:t>			  at most </a:t>
            </a:r>
            <a:r>
              <a:rPr lang="en-US" sz="2400" b="1" dirty="0" err="1" smtClean="0">
                <a:solidFill>
                  <a:srgbClr val="0000FF"/>
                </a:solidFill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</a:rPr>
              <a:t> nodes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0000FF"/>
                </a:solidFill>
              </a:rPr>
              <a:t>    </a:t>
            </a:r>
            <a:r>
              <a:rPr lang="en-US" sz="2400" dirty="0" err="1" smtClean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0000FF"/>
                </a:solidFill>
              </a:rPr>
              <a:t>poly(log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/>
              <a:t> or </a:t>
            </a:r>
            <a:r>
              <a:rPr lang="en-US" sz="2400" dirty="0" err="1" smtClean="0">
                <a:solidFill>
                  <a:srgbClr val="0000FF"/>
                </a:solidFill>
              </a:rPr>
              <a:t>poly(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400" dirty="0" err="1" smtClean="0">
                <a:solidFill>
                  <a:srgbClr val="0000FF"/>
                </a:solidFill>
              </a:rPr>
              <a:t>)log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6782" y="4645338"/>
            <a:ext cx="8687217" cy="4616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Run this algorithm for enough time to solve any instance on </a:t>
            </a:r>
            <a:r>
              <a:rPr lang="en-US" sz="2400" b="1" dirty="0" err="1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2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Randomized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+1)-coloring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Whether a node is colored depends only on the color proposals of itself and its neighbors.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/>
              <a:t>Nodes at distance 3 behave independently.</a:t>
            </a:r>
          </a:p>
          <a:p>
            <a:r>
              <a:rPr lang="en-US" sz="2800" b="1" u="sng" dirty="0" smtClean="0"/>
              <a:t>Claim:</a:t>
            </a:r>
            <a:r>
              <a:rPr lang="en-US" sz="2800" dirty="0" smtClean="0"/>
              <a:t> after </a:t>
            </a:r>
            <a:r>
              <a:rPr lang="en-US" sz="2800" b="1" dirty="0" err="1" smtClean="0">
                <a:solidFill>
                  <a:srgbClr val="0000FF"/>
                </a:solidFill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</a:rPr>
              <a:t> log </a:t>
            </a:r>
            <a:r>
              <a:rPr lang="en-US" sz="2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 smtClean="0"/>
              <a:t> iterations, all connected components have size ≤ </a:t>
            </a:r>
            <a:r>
              <a:rPr lang="en-US" sz="2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log </a:t>
            </a:r>
            <a:r>
              <a:rPr lang="en-US" sz="2800" b="1" dirty="0" err="1" smtClean="0">
                <a:solidFill>
                  <a:srgbClr val="0000FF"/>
                </a:solidFill>
              </a:rPr>
              <a:t>n</a:t>
            </a:r>
            <a:r>
              <a:rPr lang="en-US" sz="2800" dirty="0" smtClean="0"/>
              <a:t>, </a:t>
            </a:r>
            <a:r>
              <a:rPr lang="en-US" sz="2800" dirty="0" err="1" smtClean="0"/>
              <a:t>whp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36" y="3055807"/>
            <a:ext cx="4819631" cy="3813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3396" y="3057612"/>
            <a:ext cx="6590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Proof</a:t>
            </a:r>
            <a:r>
              <a:rPr lang="en-US" sz="2000" dirty="0" smtClean="0"/>
              <a:t>: </a:t>
            </a:r>
            <a:r>
              <a:rPr lang="en-US" sz="2000" i="1" dirty="0" smtClean="0"/>
              <a:t>Suppose there is such a component with </a:t>
            </a:r>
            <a:r>
              <a:rPr lang="en-US" sz="2000" i="1" dirty="0" smtClean="0">
                <a:latin typeface="Symbol" charset="2"/>
                <a:cs typeface="Symbol" charset="2"/>
              </a:rPr>
              <a:t>D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log </a:t>
            </a:r>
            <a:r>
              <a:rPr lang="en-US" sz="2000" i="1" dirty="0" err="1" smtClean="0"/>
              <a:t>n</a:t>
            </a:r>
            <a:r>
              <a:rPr lang="en-US" sz="2000" i="1" dirty="0" smtClean="0"/>
              <a:t> nodes.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821433" y="3954664"/>
            <a:ext cx="4750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Choose an arbitrary node in the component</a:t>
            </a:r>
          </a:p>
          <a:p>
            <a:r>
              <a:rPr lang="en-US" sz="2000" i="1" dirty="0" smtClean="0"/>
              <a:t>and remove everything within distance 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1433" y="4922672"/>
            <a:ext cx="483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Repeatedly choose a new node at distance 3</a:t>
            </a:r>
          </a:p>
          <a:p>
            <a:r>
              <a:rPr lang="en-US" sz="2000" i="1" dirty="0" smtClean="0"/>
              <a:t>from previously chosen nodes.</a:t>
            </a:r>
            <a:endParaRPr lang="en-US" sz="2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36" y="3055807"/>
            <a:ext cx="4819631" cy="3813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52" y="3057612"/>
            <a:ext cx="4823715" cy="3816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36" y="3044821"/>
            <a:ext cx="4819631" cy="3813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36" y="3060843"/>
            <a:ext cx="4819631" cy="3813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2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Randomized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+1)-coloring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Claim:</a:t>
            </a:r>
            <a:r>
              <a:rPr lang="en-US" sz="2800" dirty="0" smtClean="0"/>
              <a:t> after </a:t>
            </a:r>
            <a:r>
              <a:rPr lang="en-US" sz="2800" b="1" dirty="0" err="1" smtClean="0">
                <a:solidFill>
                  <a:srgbClr val="0000FF"/>
                </a:solidFill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</a:rPr>
              <a:t> log </a:t>
            </a:r>
            <a:r>
              <a:rPr lang="en-US" sz="2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 smtClean="0"/>
              <a:t> iterations, all connected components have size ≤ </a:t>
            </a:r>
            <a:r>
              <a:rPr lang="en-US" sz="2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log </a:t>
            </a:r>
            <a:r>
              <a:rPr lang="en-US" sz="2800" b="1" dirty="0" err="1" smtClean="0">
                <a:solidFill>
                  <a:srgbClr val="0000FF"/>
                </a:solidFill>
              </a:rPr>
              <a:t>n</a:t>
            </a:r>
            <a:r>
              <a:rPr lang="en-US" sz="2800" dirty="0" smtClean="0"/>
              <a:t>, </a:t>
            </a:r>
            <a:r>
              <a:rPr lang="en-US" sz="2800" dirty="0" err="1" smtClean="0"/>
              <a:t>whp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53396" y="1602908"/>
            <a:ext cx="6590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Proof</a:t>
            </a:r>
            <a:r>
              <a:rPr lang="en-US" sz="2000" dirty="0" smtClean="0"/>
              <a:t>: </a:t>
            </a:r>
            <a:r>
              <a:rPr lang="en-US" sz="2000" i="1" dirty="0" smtClean="0"/>
              <a:t>Suppose there is such a component with </a:t>
            </a:r>
            <a:r>
              <a:rPr lang="en-US" sz="2000" i="1" dirty="0" smtClean="0">
                <a:latin typeface="Symbol" charset="2"/>
                <a:cs typeface="Symbol" charset="2"/>
              </a:rPr>
              <a:t>D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log </a:t>
            </a:r>
            <a:r>
              <a:rPr lang="en-US" sz="2000" i="1" dirty="0" err="1" smtClean="0"/>
              <a:t>n</a:t>
            </a:r>
            <a:r>
              <a:rPr lang="en-US" sz="2000" i="1" dirty="0" smtClean="0"/>
              <a:t> nodes.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087959" y="2146017"/>
            <a:ext cx="5056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≤ </a:t>
            </a:r>
            <a:r>
              <a:rPr lang="en-US" sz="2000" i="1" dirty="0" smtClean="0">
                <a:latin typeface="Symbol" charset="2"/>
                <a:cs typeface="Symbol" charset="2"/>
              </a:rPr>
              <a:t>D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 nodes removed each time   </a:t>
            </a:r>
            <a:r>
              <a:rPr lang="en-US" sz="2000" i="1" dirty="0" err="1" smtClean="0">
                <a:sym typeface="Wingdings"/>
              </a:rPr>
              <a:t></a:t>
            </a:r>
            <a:endParaRPr lang="en-US" sz="2000" i="1" dirty="0" smtClean="0"/>
          </a:p>
          <a:p>
            <a:r>
              <a:rPr lang="en-US" sz="2000" i="1" dirty="0" smtClean="0"/>
              <a:t>≥ log </a:t>
            </a:r>
            <a:r>
              <a:rPr lang="en-US" sz="2000" i="1" dirty="0" err="1" smtClean="0"/>
              <a:t>n</a:t>
            </a:r>
            <a:r>
              <a:rPr lang="en-US" sz="2000" i="1" dirty="0" smtClean="0"/>
              <a:t> nodes chosen; all at distance at least 3.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36" y="1606139"/>
            <a:ext cx="4819631" cy="3813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188" y="3712474"/>
            <a:ext cx="1776826" cy="11259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42307" y="3245751"/>
            <a:ext cx="316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Forms a (log </a:t>
            </a:r>
            <a:r>
              <a:rPr lang="en-US" i="1" dirty="0" err="1" smtClean="0"/>
              <a:t>n</a:t>
            </a:r>
            <a:r>
              <a:rPr lang="en-US" i="1" dirty="0" smtClean="0"/>
              <a:t>)-node tree in G</a:t>
            </a:r>
            <a:r>
              <a:rPr lang="en-US" i="1" baseline="30000" dirty="0" smtClean="0"/>
              <a:t>3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2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Randomized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+1)-coloring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Claim:</a:t>
            </a:r>
            <a:r>
              <a:rPr lang="en-US" sz="2800" dirty="0" smtClean="0"/>
              <a:t> after </a:t>
            </a:r>
            <a:r>
              <a:rPr lang="en-US" sz="2800" b="1" dirty="0" err="1" smtClean="0">
                <a:solidFill>
                  <a:srgbClr val="0000FF"/>
                </a:solidFill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</a:rPr>
              <a:t> log </a:t>
            </a:r>
            <a:r>
              <a:rPr lang="en-US" sz="2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 smtClean="0"/>
              <a:t> iterations, all connected components have size ≤ </a:t>
            </a:r>
            <a:r>
              <a:rPr lang="en-US" sz="2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log </a:t>
            </a:r>
            <a:r>
              <a:rPr lang="en-US" sz="2800" b="1" dirty="0" err="1" smtClean="0">
                <a:solidFill>
                  <a:srgbClr val="0000FF"/>
                </a:solidFill>
              </a:rPr>
              <a:t>n</a:t>
            </a:r>
            <a:r>
              <a:rPr lang="en-US" sz="2800" dirty="0" smtClean="0"/>
              <a:t>, </a:t>
            </a:r>
            <a:r>
              <a:rPr lang="en-US" sz="2800" dirty="0" err="1" smtClean="0"/>
              <a:t>whp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Less than </a:t>
            </a:r>
            <a:r>
              <a:rPr lang="en-US" sz="2400" b="1" dirty="0" smtClean="0">
                <a:solidFill>
                  <a:srgbClr val="FF0080"/>
                </a:solidFill>
              </a:rPr>
              <a:t>4</a:t>
            </a:r>
            <a:r>
              <a:rPr lang="en-US" b="1" baseline="30000" dirty="0" smtClean="0">
                <a:solidFill>
                  <a:srgbClr val="FF0080"/>
                </a:solidFill>
              </a:rPr>
              <a:t>log </a:t>
            </a:r>
            <a:r>
              <a:rPr lang="en-US" b="1" baseline="30000" dirty="0" err="1" smtClean="0">
                <a:solidFill>
                  <a:srgbClr val="FF0080"/>
                </a:solidFill>
              </a:rPr>
              <a:t>n</a:t>
            </a:r>
            <a:r>
              <a:rPr lang="en-US" sz="2400" dirty="0" smtClean="0"/>
              <a:t> distinct trees on log </a:t>
            </a:r>
            <a:r>
              <a:rPr lang="en-US" sz="2400" dirty="0" err="1" smtClean="0"/>
              <a:t>n</a:t>
            </a:r>
            <a:r>
              <a:rPr lang="en-US" sz="2400" dirty="0" smtClean="0"/>
              <a:t> nodes.</a:t>
            </a:r>
          </a:p>
          <a:p>
            <a:pPr lvl="1"/>
            <a:r>
              <a:rPr lang="en-US" sz="2400" dirty="0" smtClean="0"/>
              <a:t>Less than </a:t>
            </a:r>
            <a:r>
              <a:rPr lang="en-US" sz="2400" b="1" dirty="0" err="1" smtClean="0">
                <a:solidFill>
                  <a:srgbClr val="FF0080"/>
                </a:solidFill>
              </a:rPr>
              <a:t>n</a:t>
            </a:r>
            <a:r>
              <a:rPr lang="en-US" sz="2400" b="1" dirty="0" smtClean="0">
                <a:solidFill>
                  <a:srgbClr val="FF0080"/>
                </a:solidFill>
              </a:rPr>
              <a:t> ∙ (</a:t>
            </a:r>
            <a:r>
              <a:rPr lang="en-US" sz="2400" b="1" dirty="0" smtClean="0">
                <a:solidFill>
                  <a:srgbClr val="FF0080"/>
                </a:solidFill>
                <a:latin typeface="Symbol" charset="2"/>
                <a:cs typeface="Symbol" charset="2"/>
              </a:rPr>
              <a:t>D</a:t>
            </a:r>
            <a:r>
              <a:rPr lang="en-US" sz="2400" b="1" baseline="30000" dirty="0" smtClean="0">
                <a:solidFill>
                  <a:srgbClr val="FF0080"/>
                </a:solidFill>
              </a:rPr>
              <a:t>3</a:t>
            </a:r>
            <a:r>
              <a:rPr lang="en-US" sz="2400" b="1" dirty="0" smtClean="0">
                <a:solidFill>
                  <a:srgbClr val="FF0080"/>
                </a:solidFill>
              </a:rPr>
              <a:t>)</a:t>
            </a:r>
            <a:r>
              <a:rPr lang="en-US" b="1" baseline="30000" dirty="0" smtClean="0">
                <a:solidFill>
                  <a:srgbClr val="FF0080"/>
                </a:solidFill>
              </a:rPr>
              <a:t>log </a:t>
            </a:r>
            <a:r>
              <a:rPr lang="en-US" b="1" baseline="30000" dirty="0" err="1" smtClean="0">
                <a:solidFill>
                  <a:srgbClr val="FF0080"/>
                </a:solidFill>
              </a:rPr>
              <a:t>n</a:t>
            </a:r>
            <a:r>
              <a:rPr lang="en-US" sz="2400" dirty="0" smtClean="0"/>
              <a:t> ways to embed a tree in G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Prob. these log </a:t>
            </a:r>
            <a:r>
              <a:rPr lang="en-US" sz="2400" dirty="0" err="1" smtClean="0"/>
              <a:t>n</a:t>
            </a:r>
            <a:r>
              <a:rPr lang="en-US" sz="2400" dirty="0" smtClean="0"/>
              <a:t> nodes survive </a:t>
            </a:r>
            <a:r>
              <a:rPr lang="en-US" sz="2400" b="1" dirty="0" smtClean="0"/>
              <a:t>clog </a:t>
            </a:r>
            <a:r>
              <a:rPr lang="en-US" sz="2400" b="1" dirty="0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/>
              <a:t> iterations: </a:t>
            </a:r>
            <a:r>
              <a:rPr lang="en-US" sz="2400" b="1" dirty="0" smtClean="0">
                <a:solidFill>
                  <a:srgbClr val="FF0080"/>
                </a:solidFill>
              </a:rPr>
              <a:t>((3/4)</a:t>
            </a:r>
            <a:r>
              <a:rPr lang="en-US" b="1" baseline="30000" dirty="0" smtClean="0">
                <a:solidFill>
                  <a:srgbClr val="FF0080"/>
                </a:solidFill>
              </a:rPr>
              <a:t>clog </a:t>
            </a:r>
            <a:r>
              <a:rPr lang="en-US" b="1" baseline="30000" dirty="0" err="1" smtClean="0">
                <a:solidFill>
                  <a:srgbClr val="FF0080"/>
                </a:solidFill>
                <a:latin typeface="Symbol" charset="2"/>
                <a:cs typeface="Symbol" charset="2"/>
              </a:rPr>
              <a:t>D</a:t>
            </a:r>
            <a:r>
              <a:rPr lang="en-US" sz="2400" b="1" dirty="0" err="1" smtClean="0">
                <a:solidFill>
                  <a:srgbClr val="FF0080"/>
                </a:solidFill>
              </a:rPr>
              <a:t>)</a:t>
            </a:r>
            <a:r>
              <a:rPr lang="en-US" b="1" baseline="30000" dirty="0" err="1" smtClean="0">
                <a:solidFill>
                  <a:srgbClr val="FF0080"/>
                </a:solidFill>
              </a:rPr>
              <a:t>log</a:t>
            </a:r>
            <a:r>
              <a:rPr lang="en-US" b="1" baseline="30000" dirty="0" smtClean="0">
                <a:solidFill>
                  <a:srgbClr val="FF0080"/>
                </a:solidFill>
              </a:rPr>
              <a:t> </a:t>
            </a:r>
            <a:r>
              <a:rPr lang="en-US" b="1" baseline="30000" dirty="0" err="1" smtClean="0">
                <a:solidFill>
                  <a:srgbClr val="FF0080"/>
                </a:solidFill>
              </a:rPr>
              <a:t>n</a:t>
            </a:r>
            <a:endParaRPr lang="en-US" b="1" baseline="30000" dirty="0" smtClean="0">
              <a:solidFill>
                <a:srgbClr val="FF0080"/>
              </a:solidFill>
            </a:endParaRPr>
          </a:p>
          <a:p>
            <a:pPr lvl="1">
              <a:buNone/>
            </a:pP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Prob. any component has size ≥ </a:t>
            </a:r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log </a:t>
            </a:r>
            <a:r>
              <a:rPr lang="en-US" sz="2400" dirty="0" err="1" smtClean="0"/>
              <a:t>n</a:t>
            </a:r>
            <a:r>
              <a:rPr lang="en-US" sz="2400" dirty="0" smtClean="0"/>
              <a:t> is less than</a:t>
            </a:r>
            <a:endParaRPr lang="en-US" sz="1800" b="1" dirty="0" smtClean="0">
              <a:solidFill>
                <a:srgbClr val="FF0080"/>
              </a:solidFill>
            </a:endParaRPr>
          </a:p>
          <a:p>
            <a:pPr lvl="1" algn="ctr">
              <a:buNone/>
            </a:pPr>
            <a:r>
              <a:rPr lang="en-US" b="1" dirty="0" smtClean="0"/>
              <a:t>4</a:t>
            </a:r>
            <a:r>
              <a:rPr lang="en-US" b="1" baseline="30000" dirty="0" smtClean="0"/>
              <a:t>log </a:t>
            </a:r>
            <a:r>
              <a:rPr lang="en-US" b="1" baseline="30000" dirty="0" err="1" smtClean="0"/>
              <a:t>n</a:t>
            </a:r>
            <a:r>
              <a:rPr lang="en-US" b="1" baseline="30000" dirty="0" smtClean="0"/>
              <a:t> </a:t>
            </a:r>
            <a:r>
              <a:rPr lang="en-US" b="1" dirty="0" smtClean="0"/>
              <a:t>∙ </a:t>
            </a:r>
            <a:r>
              <a:rPr lang="en-US" b="1" dirty="0" err="1" smtClean="0"/>
              <a:t>n</a:t>
            </a:r>
            <a:r>
              <a:rPr lang="en-US" b="1" dirty="0" smtClean="0"/>
              <a:t> ∙ (</a:t>
            </a:r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baseline="30000" dirty="0" smtClean="0"/>
              <a:t>3</a:t>
            </a:r>
            <a:r>
              <a:rPr lang="en-US" b="1" dirty="0" smtClean="0"/>
              <a:t>)</a:t>
            </a:r>
            <a:r>
              <a:rPr lang="en-US" b="1" baseline="30000" dirty="0" smtClean="0"/>
              <a:t>log </a:t>
            </a:r>
            <a:r>
              <a:rPr lang="en-US" b="1" baseline="30000" dirty="0" err="1" smtClean="0"/>
              <a:t>n</a:t>
            </a:r>
            <a:r>
              <a:rPr lang="en-US" b="1" baseline="30000" dirty="0" smtClean="0"/>
              <a:t> </a:t>
            </a:r>
            <a:r>
              <a:rPr lang="en-US" b="1" dirty="0" smtClean="0"/>
              <a:t>∙ ((3/4)</a:t>
            </a:r>
            <a:r>
              <a:rPr lang="en-US" b="1" baseline="30000" dirty="0" smtClean="0"/>
              <a:t>clog </a:t>
            </a:r>
            <a:r>
              <a:rPr lang="en-US" b="1" baseline="30000" dirty="0" err="1" smtClean="0">
                <a:latin typeface="Symbol" charset="2"/>
                <a:cs typeface="Symbol" charset="2"/>
              </a:rPr>
              <a:t>D</a:t>
            </a:r>
            <a:r>
              <a:rPr lang="en-US" b="1" dirty="0" err="1" smtClean="0"/>
              <a:t>)</a:t>
            </a:r>
            <a:r>
              <a:rPr lang="en-US" b="1" baseline="30000" dirty="0" err="1" smtClean="0"/>
              <a:t>log</a:t>
            </a:r>
            <a:r>
              <a:rPr lang="en-US" b="1" baseline="30000" dirty="0" smtClean="0"/>
              <a:t> </a:t>
            </a:r>
            <a:r>
              <a:rPr lang="en-US" b="1" baseline="30000" dirty="0" err="1" smtClean="0"/>
              <a:t>n</a:t>
            </a:r>
            <a:r>
              <a:rPr lang="en-US" b="1" baseline="30000" dirty="0" smtClean="0"/>
              <a:t>  </a:t>
            </a:r>
            <a:r>
              <a:rPr lang="en-US" b="1" dirty="0" smtClean="0"/>
              <a:t> =   </a:t>
            </a:r>
            <a:r>
              <a:rPr lang="en-US" b="1" dirty="0" err="1" smtClean="0">
                <a:solidFill>
                  <a:srgbClr val="FF0080"/>
                </a:solidFill>
              </a:rPr>
              <a:t>n</a:t>
            </a:r>
            <a:r>
              <a:rPr lang="en-US" b="1" baseline="30000" dirty="0" smtClean="0">
                <a:solidFill>
                  <a:srgbClr val="FF0080"/>
                </a:solidFill>
              </a:rPr>
              <a:t>–</a:t>
            </a:r>
            <a:r>
              <a:rPr lang="en-US" b="1" baseline="30000" dirty="0" err="1" smtClean="0">
                <a:solidFill>
                  <a:srgbClr val="FF0080"/>
                </a:solidFill>
                <a:latin typeface="Symbol" charset="2"/>
                <a:cs typeface="Symbol" charset="2"/>
              </a:rPr>
              <a:t>W</a:t>
            </a:r>
            <a:r>
              <a:rPr lang="en-US" b="1" baseline="30000" dirty="0" err="1" smtClean="0">
                <a:solidFill>
                  <a:srgbClr val="FF0080"/>
                </a:solidFill>
              </a:rPr>
              <a:t>(c</a:t>
            </a:r>
            <a:r>
              <a:rPr lang="en-US" b="1" baseline="30000" dirty="0" smtClean="0">
                <a:solidFill>
                  <a:srgbClr val="FF0080"/>
                </a:solidFill>
              </a:rPr>
              <a:t>)</a:t>
            </a:r>
            <a:r>
              <a:rPr lang="en-US" b="1" dirty="0" smtClean="0">
                <a:solidFill>
                  <a:srgbClr val="FF0080"/>
                </a:solidFill>
              </a:rPr>
              <a:t>.</a:t>
            </a:r>
            <a:r>
              <a:rPr lang="en-US" dirty="0" smtClean="0"/>
              <a:t> </a:t>
            </a:r>
          </a:p>
          <a:p>
            <a:pPr lvl="1"/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563123" y="2768041"/>
            <a:ext cx="107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first node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2568" y="3245933"/>
            <a:ext cx="2303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each subsequent node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2421999" y="2877181"/>
            <a:ext cx="737505" cy="1588"/>
          </a:xfrm>
          <a:prstGeom prst="line">
            <a:avLst/>
          </a:prstGeom>
          <a:ln w="12700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2162658" y="2637838"/>
            <a:ext cx="260407" cy="1588"/>
          </a:xfrm>
          <a:prstGeom prst="line">
            <a:avLst/>
          </a:prstGeom>
          <a:ln w="12700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2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Randomized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+1)-coloring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Phase I:</a:t>
            </a:r>
          </a:p>
          <a:p>
            <a:pPr lvl="1"/>
            <a:r>
              <a:rPr lang="en-US" sz="2200" dirty="0" smtClean="0"/>
              <a:t>Perform </a:t>
            </a:r>
            <a:r>
              <a:rPr lang="en-US" sz="2200" dirty="0" err="1" smtClean="0">
                <a:solidFill>
                  <a:srgbClr val="FF0000"/>
                </a:solidFill>
              </a:rPr>
              <a:t>O(log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2200" dirty="0" smtClean="0">
                <a:solidFill>
                  <a:srgbClr val="FF0000"/>
                </a:solidFill>
              </a:rPr>
              <a:t>) </a:t>
            </a:r>
            <a:r>
              <a:rPr lang="en-US" sz="2200" dirty="0" smtClean="0"/>
              <a:t>iterations of randomized coloring.</a:t>
            </a:r>
          </a:p>
          <a:p>
            <a:pPr lvl="1">
              <a:buNone/>
            </a:pPr>
            <a:r>
              <a:rPr lang="en-US" sz="2200" dirty="0" smtClean="0">
                <a:sym typeface="Wingdings"/>
              </a:rPr>
              <a:t>	</a:t>
            </a:r>
            <a:r>
              <a:rPr lang="en-US" sz="2200" i="1" dirty="0" err="1" smtClean="0">
                <a:sym typeface="Wingdings"/>
              </a:rPr>
              <a:t></a:t>
            </a:r>
            <a:r>
              <a:rPr lang="en-US" sz="2200" i="1" dirty="0" smtClean="0">
                <a:sym typeface="Wingdings"/>
              </a:rPr>
              <a:t> </a:t>
            </a:r>
            <a:r>
              <a:rPr lang="en-US" sz="2200" i="1" dirty="0" smtClean="0"/>
              <a:t>Degrees in uncolored </a:t>
            </a:r>
            <a:r>
              <a:rPr lang="en-US" sz="2200" i="1" dirty="0" err="1" smtClean="0"/>
              <a:t>subgraph</a:t>
            </a:r>
            <a:r>
              <a:rPr lang="en-US" sz="2200" i="1" dirty="0" smtClean="0"/>
              <a:t> decay geometrically to </a:t>
            </a:r>
            <a:r>
              <a:rPr lang="en-US" sz="22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Dʹ</a:t>
            </a:r>
            <a:r>
              <a:rPr lang="en-US" sz="2200" b="1" dirty="0" smtClean="0">
                <a:solidFill>
                  <a:srgbClr val="0000FF"/>
                </a:solidFill>
              </a:rPr>
              <a:t> = </a:t>
            </a:r>
            <a:r>
              <a:rPr lang="en-US" sz="22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2200" b="1" dirty="0" err="1" smtClean="0">
                <a:solidFill>
                  <a:srgbClr val="0000FF"/>
                </a:solidFill>
              </a:rPr>
              <a:t>(log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n</a:t>
            </a:r>
            <a:r>
              <a:rPr lang="en-US" sz="2200" b="1" dirty="0" smtClean="0">
                <a:solidFill>
                  <a:srgbClr val="0000FF"/>
                </a:solidFill>
              </a:rPr>
              <a:t>)</a:t>
            </a:r>
          </a:p>
          <a:p>
            <a:pPr lvl="1">
              <a:buNone/>
            </a:pPr>
            <a:r>
              <a:rPr lang="en-US" sz="2200" b="1" dirty="0" smtClean="0"/>
              <a:t>		</a:t>
            </a:r>
            <a:r>
              <a:rPr lang="en-US" sz="2200" dirty="0" smtClean="0"/>
              <a:t>(via </a:t>
            </a:r>
            <a:r>
              <a:rPr lang="en-US" sz="2200" dirty="0" err="1" smtClean="0"/>
              <a:t>Chernoff</a:t>
            </a:r>
            <a:r>
              <a:rPr lang="en-US" sz="2200" dirty="0" smtClean="0"/>
              <a:t>-type concentration bounds)</a:t>
            </a:r>
          </a:p>
          <a:p>
            <a:pPr lvl="1"/>
            <a:r>
              <a:rPr lang="en-US" sz="2200" dirty="0" smtClean="0"/>
              <a:t>Perform </a:t>
            </a:r>
            <a:r>
              <a:rPr lang="en-US" sz="2200" dirty="0" err="1" smtClean="0"/>
              <a:t>c</a:t>
            </a:r>
            <a:r>
              <a:rPr lang="en-US" sz="2200" dirty="0" smtClean="0"/>
              <a:t> </a:t>
            </a:r>
            <a:r>
              <a:rPr lang="en-US" sz="2200" dirty="0" err="1" smtClean="0"/>
              <a:t>log(</a:t>
            </a:r>
            <a:r>
              <a:rPr lang="en-US" sz="22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Dʹ</a:t>
            </a:r>
            <a:r>
              <a:rPr lang="en-US" sz="2200" dirty="0" smtClean="0"/>
              <a:t>) = </a:t>
            </a:r>
            <a:r>
              <a:rPr lang="en-US" sz="2200" dirty="0" err="1" smtClean="0">
                <a:solidFill>
                  <a:srgbClr val="FF0000"/>
                </a:solidFill>
              </a:rPr>
              <a:t>O(loglog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n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r>
              <a:rPr lang="en-US" sz="2200" dirty="0" smtClean="0"/>
              <a:t> more iterations of randomized coloring.</a:t>
            </a:r>
          </a:p>
          <a:p>
            <a:pPr lvl="1">
              <a:buNone/>
            </a:pPr>
            <a:r>
              <a:rPr lang="en-US" sz="2200" dirty="0" smtClean="0">
                <a:sym typeface="Wingdings"/>
              </a:rPr>
              <a:t>	</a:t>
            </a:r>
            <a:r>
              <a:rPr lang="en-US" sz="2200" i="1" dirty="0" err="1" smtClean="0">
                <a:sym typeface="Wingdings"/>
              </a:rPr>
              <a:t></a:t>
            </a:r>
            <a:r>
              <a:rPr lang="en-US" sz="2200" i="1" dirty="0" smtClean="0">
                <a:sym typeface="Wingdings"/>
              </a:rPr>
              <a:t> </a:t>
            </a:r>
            <a:r>
              <a:rPr lang="en-US" sz="2200" i="1" dirty="0" smtClean="0"/>
              <a:t>Conn. comp. in uncolored </a:t>
            </a:r>
            <a:r>
              <a:rPr lang="en-US" sz="2200" i="1" dirty="0" err="1" smtClean="0"/>
              <a:t>subgraph</a:t>
            </a:r>
            <a:r>
              <a:rPr lang="en-US" sz="2200" i="1" dirty="0" smtClean="0"/>
              <a:t> have size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Dʹ</a:t>
            </a:r>
            <a:r>
              <a:rPr lang="en-US" sz="2200" dirty="0" smtClean="0">
                <a:latin typeface="Calibri"/>
                <a:cs typeface="Calibri"/>
              </a:rPr>
              <a:t>)</a:t>
            </a:r>
            <a:r>
              <a:rPr lang="en-US" sz="2200" baseline="30000" dirty="0" smtClean="0">
                <a:latin typeface="Calibri"/>
                <a:cs typeface="Calibri"/>
              </a:rPr>
              <a:t>2</a:t>
            </a:r>
            <a:r>
              <a:rPr lang="en-US" sz="2200" dirty="0" smtClean="0">
                <a:latin typeface="Calibri"/>
                <a:cs typeface="Calibri"/>
              </a:rPr>
              <a:t>log </a:t>
            </a:r>
            <a:r>
              <a:rPr lang="en-US" sz="2200" dirty="0" err="1" smtClean="0">
                <a:latin typeface="Calibri"/>
                <a:cs typeface="Calibri"/>
              </a:rPr>
              <a:t>n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lang="en-US" sz="22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O(log</a:t>
            </a:r>
            <a:r>
              <a:rPr lang="en-US" sz="2200" baseline="30000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n)</a:t>
            </a:r>
            <a:r>
              <a:rPr lang="en-US" sz="2200" i="1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Phase II: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Apply deterministic algorithm to each uncolored component, in parallel.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05" y="4624469"/>
            <a:ext cx="8901119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Improved deterministic algorithms imply improved rand. algorithms!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+1)-Coloring Algorithms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838200"/>
          <a:ext cx="88392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DETERMINISTIC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Panconesi-Srinivasan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1996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Barenboim-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Elkin-Kuhn 2014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RANDOMIZED</a:t>
                      </a:r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Luby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1986,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Johansson 1999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Schneider-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Wattenhofer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Barenboim-Elkin-Pettie-Schneider 2012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68850" y="1397000"/>
            <a:ext cx="1816100" cy="457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68850" y="2190750"/>
            <a:ext cx="24384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68850" y="3689350"/>
            <a:ext cx="1422400" cy="4191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68850" y="4330700"/>
            <a:ext cx="3251200" cy="5080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768850" y="5003800"/>
            <a:ext cx="4152900" cy="50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578350" y="1241425"/>
            <a:ext cx="2266950" cy="803275"/>
          </a:xfrm>
          <a:prstGeom prst="ellipse">
            <a:avLst/>
          </a:prstGeom>
          <a:solidFill>
            <a:srgbClr val="FF00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83350" y="4838700"/>
            <a:ext cx="2501900" cy="803275"/>
          </a:xfrm>
          <a:prstGeom prst="ellipse">
            <a:avLst/>
          </a:prstGeom>
          <a:solidFill>
            <a:srgbClr val="FF00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Maximal Independent Set (MIS)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838200"/>
          <a:ext cx="88392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DETERMINISTIC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Panconesi-Srinivasan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1996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Barenboim-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Elkin-Kuhn 2014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RANDOMIZED</a:t>
                      </a:r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Luby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1986,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Alon-Babai-Itai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1986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Barenboim-Elkin-Pettie-Schneider 2012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68850" y="1397000"/>
            <a:ext cx="1816100" cy="457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68850" y="2190750"/>
            <a:ext cx="24384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68850" y="3689350"/>
            <a:ext cx="1422400" cy="4191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578350" y="1241425"/>
            <a:ext cx="2266950" cy="803275"/>
          </a:xfrm>
          <a:prstGeom prst="ellipse">
            <a:avLst/>
          </a:prstGeom>
          <a:solidFill>
            <a:srgbClr val="FF00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61150" y="4140200"/>
            <a:ext cx="2501900" cy="803275"/>
          </a:xfrm>
          <a:prstGeom prst="ellipse">
            <a:avLst/>
          </a:prstGeom>
          <a:solidFill>
            <a:srgbClr val="FF00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43450" y="4305300"/>
            <a:ext cx="43307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Maximal Independent Set (MIS)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838200"/>
          <a:ext cx="88392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DETERMINISTIC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Panconesi-Srinivasan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1996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Barenboim-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Elkin-Kuhn 2014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RANDOMIZED</a:t>
                      </a:r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Luby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1986,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Alon-Babai-Itai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1986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Barenboim-Elkin-Pettie-Schneider 2012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Kuhn-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Moscibroda-Wattenhofer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68850" y="1397000"/>
            <a:ext cx="1816100" cy="457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68850" y="2190750"/>
            <a:ext cx="24384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68850" y="3689350"/>
            <a:ext cx="1422400" cy="4191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578350" y="1241425"/>
            <a:ext cx="2266950" cy="803275"/>
          </a:xfrm>
          <a:prstGeom prst="ellipse">
            <a:avLst/>
          </a:prstGeom>
          <a:solidFill>
            <a:srgbClr val="FF00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61150" y="4140200"/>
            <a:ext cx="2501900" cy="803275"/>
          </a:xfrm>
          <a:prstGeom prst="ellipse">
            <a:avLst/>
          </a:prstGeom>
          <a:solidFill>
            <a:srgbClr val="FF00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43450" y="4305300"/>
            <a:ext cx="4330700" cy="5080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781550" y="5086350"/>
            <a:ext cx="14859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Maximal Matching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6305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525"/>
                <a:gridCol w="45815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DETERMINISTIC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Hanckowiak-Karonski-Panco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nesi’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Panconesi-Rizzi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2001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RANDOMIZED</a:t>
                      </a:r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Israeli-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Itai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1986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Barenboim-Elkin-Pettie-Schneider 2012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68850" y="2190750"/>
            <a:ext cx="24384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68850" y="3689350"/>
            <a:ext cx="1422400" cy="4191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64075" y="1266825"/>
            <a:ext cx="1844675" cy="803275"/>
          </a:xfrm>
          <a:prstGeom prst="ellipse">
            <a:avLst/>
          </a:prstGeom>
          <a:solidFill>
            <a:srgbClr val="FF00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08750" y="4140200"/>
            <a:ext cx="2025650" cy="803275"/>
          </a:xfrm>
          <a:prstGeom prst="ellipse">
            <a:avLst/>
          </a:prstGeom>
          <a:solidFill>
            <a:srgbClr val="FF00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68850" y="1422400"/>
            <a:ext cx="1600200" cy="4826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68850" y="4305300"/>
            <a:ext cx="36068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899" t="1630" r="5696"/>
          <a:stretch>
            <a:fillRect/>
          </a:stretch>
        </p:blipFill>
        <p:spPr bwMode="auto">
          <a:xfrm>
            <a:off x="1546045" y="-336536"/>
            <a:ext cx="5542285" cy="687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Maximal Matching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6305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525"/>
                <a:gridCol w="45815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DETERMINISTIC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Hanckowiak-Karonski-Panco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nesi’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Panconesi-Rizzi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2001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RANDOMIZED</a:t>
                      </a:r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Israeli-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Itai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1986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Barenboim-Elkin-Pettie-Schneider 2012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Kuhn-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Moscibroda-Wattenhofer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68850" y="2190750"/>
            <a:ext cx="24384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68850" y="3689350"/>
            <a:ext cx="1422400" cy="4191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64075" y="1266825"/>
            <a:ext cx="1844675" cy="803275"/>
          </a:xfrm>
          <a:prstGeom prst="ellipse">
            <a:avLst/>
          </a:prstGeom>
          <a:solidFill>
            <a:srgbClr val="FF00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08750" y="4140200"/>
            <a:ext cx="2025650" cy="803275"/>
          </a:xfrm>
          <a:prstGeom prst="ellipse">
            <a:avLst/>
          </a:prstGeom>
          <a:solidFill>
            <a:srgbClr val="FF00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94250" y="5086350"/>
            <a:ext cx="1485900" cy="419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68850" y="1422400"/>
            <a:ext cx="1600200" cy="4826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768850" y="4305300"/>
            <a:ext cx="36068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7111"/>
            <a:ext cx="8991600" cy="5867400"/>
          </a:xfrm>
        </p:spPr>
        <p:txBody>
          <a:bodyPr/>
          <a:lstStyle/>
          <a:p>
            <a:r>
              <a:rPr lang="en-US" b="1" dirty="0" smtClean="0"/>
              <a:t>MIS, Maximal Matching, and (</a:t>
            </a:r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+1)-coloring are “easy” problems.  </a:t>
            </a:r>
          </a:p>
          <a:p>
            <a:pPr lvl="1"/>
            <a:r>
              <a:rPr lang="en-US" dirty="0" smtClean="0"/>
              <a:t>Existence is trivial.</a:t>
            </a:r>
          </a:p>
          <a:p>
            <a:pPr lvl="1"/>
            <a:r>
              <a:rPr lang="en-US" dirty="0" smtClean="0"/>
              <a:t>Linear-time sequential algorithms are trivial.</a:t>
            </a:r>
          </a:p>
          <a:p>
            <a:pPr lvl="1"/>
            <a:r>
              <a:rPr lang="en-US" b="1" i="1" dirty="0" smtClean="0">
                <a:solidFill>
                  <a:srgbClr val="FF0080"/>
                </a:solidFill>
              </a:rPr>
              <a:t>Any partial solution can be extended to a full solution.</a:t>
            </a:r>
          </a:p>
          <a:p>
            <a:r>
              <a:rPr lang="en-US" b="1" i="1" dirty="0" smtClean="0"/>
              <a:t>Lots of problems don’t have these properties</a:t>
            </a:r>
          </a:p>
          <a:p>
            <a:pPr lvl="1"/>
            <a:r>
              <a:rPr lang="en-US" dirty="0" smtClean="0"/>
              <a:t>(1+o(1))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-edge coloring</a:t>
            </a:r>
          </a:p>
          <a:p>
            <a:pPr lvl="1"/>
            <a:r>
              <a:rPr lang="en-US" dirty="0" smtClean="0"/>
              <a:t>“Frugal” coloring</a:t>
            </a:r>
          </a:p>
          <a:p>
            <a:pPr lvl="1"/>
            <a:r>
              <a:rPr lang="en-US" dirty="0" smtClean="0"/>
              <a:t>“Defective” coloring</a:t>
            </a:r>
          </a:p>
          <a:p>
            <a:pPr lvl="1"/>
            <a:r>
              <a:rPr lang="en-US" dirty="0" smtClean="0"/>
              <a:t>O(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Calibri"/>
                <a:cs typeface="Calibri"/>
              </a:rPr>
              <a:t>/log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)-coloring triangle-free graphs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Defective Coloring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867400"/>
          </a:xfrm>
        </p:spPr>
        <p:txBody>
          <a:bodyPr/>
          <a:lstStyle/>
          <a:p>
            <a:r>
              <a:rPr lang="en-US" b="1" i="1" dirty="0" err="1" smtClean="0"/>
              <a:t>f</a:t>
            </a:r>
            <a:r>
              <a:rPr lang="en-US" b="1" i="1" dirty="0" smtClean="0"/>
              <a:t>-defective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-coloring:</a:t>
            </a:r>
          </a:p>
          <a:p>
            <a:pPr lvl="1"/>
            <a:r>
              <a:rPr lang="en-US" dirty="0" smtClean="0"/>
              <a:t>Vertices colored from palette {1, …, </a:t>
            </a:r>
            <a:r>
              <a:rPr lang="en-US" dirty="0" err="1" smtClean="0"/>
              <a:t>r</a:t>
            </a:r>
            <a:r>
              <a:rPr lang="en-US" dirty="0" smtClean="0"/>
              <a:t>}</a:t>
            </a:r>
          </a:p>
          <a:p>
            <a:pPr lvl="1"/>
            <a:r>
              <a:rPr lang="en-US" i="1" dirty="0" smtClean="0"/>
              <a:t>Each vertex shares its color with ≤ </a:t>
            </a:r>
            <a:r>
              <a:rPr lang="en-US" i="1" dirty="0" err="1" smtClean="0"/>
              <a:t>f</a:t>
            </a:r>
            <a:r>
              <a:rPr lang="en-US" i="1" dirty="0" smtClean="0"/>
              <a:t> neighbors.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(5log </a:t>
            </a:r>
            <a:r>
              <a:rPr lang="en-US" dirty="0" err="1" smtClean="0"/>
              <a:t>n</a:t>
            </a:r>
            <a:r>
              <a:rPr lang="en-US" dirty="0" smtClean="0"/>
              <a:t>)-defective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/log </a:t>
            </a:r>
            <a:r>
              <a:rPr lang="en-US" dirty="0" err="1" smtClean="0"/>
              <a:t>n</a:t>
            </a:r>
            <a:r>
              <a:rPr lang="en-US" dirty="0" smtClean="0"/>
              <a:t>)-coloring algorithm: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Expected number of neighbors sharing color ≤ log </a:t>
            </a:r>
            <a:r>
              <a:rPr lang="en-US" dirty="0" err="1" smtClean="0"/>
              <a:t>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Pr[5log </a:t>
            </a:r>
            <a:r>
              <a:rPr lang="en-US" dirty="0" err="1" smtClean="0"/>
              <a:t>n</a:t>
            </a:r>
            <a:r>
              <a:rPr lang="en-US" dirty="0" smtClean="0"/>
              <a:t> neighbors share color] ≤ 1/poly(n).    </a:t>
            </a:r>
            <a:r>
              <a:rPr lang="en-US" sz="2400" dirty="0" smtClean="0"/>
              <a:t>(</a:t>
            </a:r>
            <a:r>
              <a:rPr lang="en-US" sz="2400" dirty="0" err="1" smtClean="0"/>
              <a:t>Chernoff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1687" y="3598193"/>
            <a:ext cx="7298985" cy="523220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smtClean="0"/>
              <a:t>Step 1: every node chooses a random color.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2641" y="2744425"/>
            <a:ext cx="4182555" cy="33855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80"/>
                </a:solidFill>
              </a:rPr>
              <a:t>Kuhn-</a:t>
            </a:r>
            <a:r>
              <a:rPr lang="en-US" sz="1600" dirty="0" err="1" smtClean="0">
                <a:solidFill>
                  <a:srgbClr val="FF0080"/>
                </a:solidFill>
              </a:rPr>
              <a:t>Wattenhofer</a:t>
            </a:r>
            <a:r>
              <a:rPr lang="en-US" sz="1600" dirty="0" smtClean="0">
                <a:solidFill>
                  <a:srgbClr val="FF0080"/>
                </a:solidFill>
              </a:rPr>
              <a:t> 2006, Barenboim-Elkin 2013</a:t>
            </a:r>
            <a:endParaRPr lang="en-US" sz="1600" dirty="0">
              <a:solidFill>
                <a:srgbClr val="FF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Defective </a:t>
            </a:r>
            <a:r>
              <a:rPr lang="en-US" smtClean="0"/>
              <a:t>Coloring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867400"/>
          </a:xfrm>
        </p:spPr>
        <p:txBody>
          <a:bodyPr/>
          <a:lstStyle/>
          <a:p>
            <a:r>
              <a:rPr lang="en-US" dirty="0" smtClean="0"/>
              <a:t>How about (5log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)-defective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/log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)-coloring?</a:t>
            </a:r>
          </a:p>
          <a:p>
            <a:pPr lvl="1"/>
            <a:r>
              <a:rPr lang="en-US" sz="2400" dirty="0" smtClean="0"/>
              <a:t>Step 1: every node chooses a random color.</a:t>
            </a:r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If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>
                <a:latin typeface="Symbol" charset="2"/>
                <a:cs typeface="Symbol" charset="2"/>
              </a:rPr>
              <a:t>≪</a:t>
            </a:r>
            <a:r>
              <a:rPr lang="en-US" sz="2400" i="1" dirty="0" err="1" smtClean="0">
                <a:latin typeface="Calibri"/>
                <a:cs typeface="Calibri"/>
              </a:rPr>
              <a:t>log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i="1" dirty="0" err="1" smtClean="0">
                <a:latin typeface="Calibri"/>
                <a:cs typeface="Calibri"/>
              </a:rPr>
              <a:t>n</a:t>
            </a:r>
            <a:r>
              <a:rPr lang="en-US" sz="2400" i="1" dirty="0" smtClean="0">
                <a:latin typeface="Calibri"/>
                <a:cs typeface="Calibri"/>
              </a:rPr>
              <a:t> then this almost certainly isn’t a good coloring.</a:t>
            </a:r>
          </a:p>
          <a:p>
            <a:pPr lvl="1">
              <a:buNone/>
            </a:pPr>
            <a:endParaRPr lang="en-US" sz="2400" i="1" dirty="0" smtClean="0">
              <a:latin typeface="Calibri"/>
              <a:cs typeface="Calibri"/>
            </a:endParaRPr>
          </a:p>
          <a:p>
            <a:pPr lvl="1">
              <a:buNone/>
            </a:pPr>
            <a:endParaRPr lang="en-US" sz="2400" i="1" dirty="0" smtClean="0">
              <a:latin typeface="Calibri"/>
              <a:cs typeface="Calibri"/>
            </a:endParaRPr>
          </a:p>
          <a:p>
            <a:pPr lvl="1">
              <a:buNone/>
            </a:pPr>
            <a:endParaRPr lang="en-US" sz="2400" i="1" dirty="0" smtClean="0">
              <a:latin typeface="Calibri"/>
              <a:cs typeface="Calibri"/>
            </a:endParaRPr>
          </a:p>
          <a:p>
            <a:pPr lvl="1">
              <a:spcAft>
                <a:spcPts val="2400"/>
              </a:spcAft>
              <a:buNone/>
            </a:pPr>
            <a:r>
              <a:rPr lang="en-US" sz="2400" i="1" dirty="0" smtClean="0">
                <a:latin typeface="Calibri"/>
                <a:cs typeface="Calibri"/>
              </a:rPr>
              <a:t>	Violations at </a:t>
            </a:r>
            <a:r>
              <a:rPr lang="en-US" sz="2400" i="1" dirty="0" err="1" smtClean="0">
                <a:latin typeface="Calibri"/>
                <a:cs typeface="Calibri"/>
              </a:rPr>
              <a:t>v</a:t>
            </a:r>
            <a:r>
              <a:rPr lang="en-US" sz="2400" i="1" dirty="0" smtClean="0">
                <a:latin typeface="Calibri"/>
                <a:cs typeface="Calibri"/>
              </a:rPr>
              <a:t> and </a:t>
            </a:r>
            <a:r>
              <a:rPr lang="en-US" sz="2400" i="1" dirty="0" err="1" smtClean="0">
                <a:latin typeface="Calibri"/>
                <a:cs typeface="Calibri"/>
              </a:rPr>
              <a:t>w</a:t>
            </a:r>
            <a:r>
              <a:rPr lang="en-US" sz="2400" i="1" dirty="0" smtClean="0">
                <a:latin typeface="Calibri"/>
                <a:cs typeface="Calibri"/>
              </a:rPr>
              <a:t> are dependent </a:t>
            </a:r>
            <a:r>
              <a:rPr lang="en-US" sz="2400" i="1" u="sng" dirty="0" smtClean="0">
                <a:latin typeface="Calibri"/>
                <a:cs typeface="Calibri"/>
              </a:rPr>
              <a:t>only i</a:t>
            </a:r>
            <a:r>
              <a:rPr lang="en-US" sz="2400" i="1" dirty="0" smtClean="0">
                <a:latin typeface="Calibri"/>
                <a:cs typeface="Calibri"/>
              </a:rPr>
              <a:t>f </a:t>
            </a:r>
            <a:r>
              <a:rPr lang="en-US" sz="2400" i="1" dirty="0" err="1" smtClean="0">
                <a:latin typeface="Calibri"/>
                <a:cs typeface="Calibri"/>
              </a:rPr>
              <a:t>dist(v,w</a:t>
            </a:r>
            <a:r>
              <a:rPr lang="en-US" sz="2400" i="1" dirty="0" smtClean="0">
                <a:latin typeface="Calibri"/>
                <a:cs typeface="Calibri"/>
              </a:rPr>
              <a:t>) ≤ 2.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Step 2: somehow fix all the violations (without creating more)</a:t>
            </a:r>
          </a:p>
          <a:p>
            <a:pPr lvl="1">
              <a:buNone/>
            </a:pPr>
            <a:endParaRPr lang="en-US" sz="2400" i="1" dirty="0" smtClean="0">
              <a:latin typeface="Calibri"/>
              <a:cs typeface="Calibri"/>
            </a:endParaRPr>
          </a:p>
          <a:p>
            <a:pPr lvl="1">
              <a:buNone/>
            </a:pPr>
            <a:r>
              <a:rPr lang="en-US" sz="2400" i="1" dirty="0" smtClean="0">
                <a:latin typeface="Calibri"/>
                <a:cs typeface="Calibri"/>
              </a:rPr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66620" y="2421951"/>
          <a:ext cx="4956175" cy="1101725"/>
        </p:xfrm>
        <a:graphic>
          <a:graphicData uri="http://schemas.openxmlformats.org/presentationml/2006/ole">
            <p:oleObj spid="_x0000_s35842" name="Equation" r:id="rId4" imgW="2171700" imgH="4826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2755" y="2833210"/>
            <a:ext cx="11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Chernoff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(Symmetric) </a:t>
            </a:r>
            <a:r>
              <a:rPr lang="en-US" dirty="0" err="1" smtClean="0"/>
              <a:t>Lovász</a:t>
            </a:r>
            <a:r>
              <a:rPr lang="en-US" dirty="0" smtClean="0"/>
              <a:t> Local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dirty="0" err="1" smtClean="0"/>
              <a:t>n</a:t>
            </a:r>
            <a:r>
              <a:rPr lang="en-US" dirty="0" smtClean="0"/>
              <a:t> “bad” events E</a:t>
            </a:r>
            <a:r>
              <a:rPr lang="en-US" baseline="-25000" dirty="0" smtClean="0"/>
              <a:t>1</a:t>
            </a:r>
            <a:r>
              <a:rPr lang="en-US" dirty="0" smtClean="0"/>
              <a:t>, E</a:t>
            </a:r>
            <a:r>
              <a:rPr lang="en-US" baseline="-25000" dirty="0" smtClean="0"/>
              <a:t>2</a:t>
            </a:r>
            <a:r>
              <a:rPr lang="en-US" dirty="0" smtClean="0"/>
              <a:t>, …, E</a:t>
            </a:r>
            <a:r>
              <a:rPr lang="en-US" baseline="-25000" dirty="0" smtClean="0"/>
              <a:t>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(1) </a:t>
            </a:r>
            <a:r>
              <a:rPr lang="en-US" dirty="0" err="1" smtClean="0"/>
              <a:t>Pr(E</a:t>
            </a:r>
            <a:r>
              <a:rPr lang="en-US" baseline="-25000" dirty="0" err="1" smtClean="0"/>
              <a:t>i</a:t>
            </a:r>
            <a:r>
              <a:rPr lang="en-US" dirty="0" smtClean="0"/>
              <a:t>) ≤ </a:t>
            </a:r>
            <a:r>
              <a:rPr lang="en-US" b="1" dirty="0" err="1" smtClean="0">
                <a:solidFill>
                  <a:srgbClr val="FF0080"/>
                </a:solidFill>
              </a:rPr>
              <a:t>p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(2)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is independent of all but </a:t>
            </a:r>
            <a:r>
              <a:rPr lang="en-US" b="1" dirty="0" err="1" smtClean="0">
                <a:solidFill>
                  <a:srgbClr val="FF0080"/>
                </a:solidFill>
              </a:rPr>
              <a:t>d</a:t>
            </a:r>
            <a:r>
              <a:rPr lang="en-US" dirty="0" smtClean="0"/>
              <a:t> other events.</a:t>
            </a:r>
          </a:p>
          <a:p>
            <a:pPr>
              <a:spcAft>
                <a:spcPts val="2400"/>
              </a:spcAft>
              <a:buNone/>
            </a:pPr>
            <a:r>
              <a:rPr lang="en-US" dirty="0" smtClean="0"/>
              <a:t>	(3) </a:t>
            </a:r>
            <a:r>
              <a:rPr lang="en-US" b="1" dirty="0" smtClean="0">
                <a:solidFill>
                  <a:srgbClr val="FF0080"/>
                </a:solidFill>
              </a:rPr>
              <a:t>ep(d+1) &lt; 1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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9298" y="3322685"/>
          <a:ext cx="2112079" cy="1018324"/>
        </p:xfrm>
        <a:graphic>
          <a:graphicData uri="http://schemas.openxmlformats.org/presentationml/2006/ole">
            <p:oleObj spid="_x0000_s38914" name="Equation" r:id="rId3" imgW="711200" imgH="3429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39620" y="4134745"/>
            <a:ext cx="6313469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Great for proofs of </a:t>
            </a:r>
            <a:r>
              <a:rPr lang="en-US" sz="2600" b="1" i="1" u="sng" dirty="0" smtClean="0"/>
              <a:t>existence</a:t>
            </a:r>
            <a:r>
              <a:rPr lang="en-US" sz="2600" dirty="0" smtClean="0"/>
              <a:t>!</a:t>
            </a:r>
          </a:p>
          <a:p>
            <a:endParaRPr lang="en-US" sz="2600" dirty="0" smtClean="0"/>
          </a:p>
          <a:p>
            <a:r>
              <a:rPr lang="en-US" sz="2600" dirty="0" smtClean="0"/>
              <a:t>We want a (distributed) constructive version: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34618" y="5419855"/>
          <a:ext cx="3732213" cy="1131888"/>
        </p:xfrm>
        <a:graphic>
          <a:graphicData uri="http://schemas.openxmlformats.org/presentationml/2006/ole">
            <p:oleObj spid="_x0000_s38915" name="Equation" r:id="rId4" imgW="1257300" imgH="3810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93200" y="607367"/>
            <a:ext cx="1750800" cy="33855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80"/>
                </a:solidFill>
              </a:rPr>
              <a:t>Lovász</a:t>
            </a:r>
            <a:r>
              <a:rPr lang="en-US" sz="1600" dirty="0" smtClean="0">
                <a:solidFill>
                  <a:srgbClr val="FF0080"/>
                </a:solidFill>
              </a:rPr>
              <a:t>, </a:t>
            </a:r>
            <a:r>
              <a:rPr lang="en-US" sz="1600" dirty="0" err="1" smtClean="0">
                <a:solidFill>
                  <a:srgbClr val="FF0080"/>
                </a:solidFill>
              </a:rPr>
              <a:t>Erdős</a:t>
            </a:r>
            <a:r>
              <a:rPr lang="en-US" sz="1600" dirty="0" smtClean="0">
                <a:solidFill>
                  <a:srgbClr val="FF0080"/>
                </a:solidFill>
              </a:rPr>
              <a:t> 1975</a:t>
            </a:r>
            <a:endParaRPr lang="en-US" sz="1600" dirty="0">
              <a:solidFill>
                <a:srgbClr val="FF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9657" y="4600376"/>
            <a:ext cx="393818" cy="368220"/>
          </a:xfrm>
          <a:prstGeom prst="rect">
            <a:avLst/>
          </a:prstGeom>
        </p:spPr>
      </p:pic>
      <p:pic>
        <p:nvPicPr>
          <p:cNvPr id="9" name="圖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58574" y="3179181"/>
            <a:ext cx="393818" cy="368220"/>
          </a:xfrm>
          <a:prstGeom prst="rect">
            <a:avLst/>
          </a:prstGeom>
        </p:spPr>
      </p:pic>
      <p:pic>
        <p:nvPicPr>
          <p:cNvPr id="10" name="圖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24484" y="4593104"/>
            <a:ext cx="393818" cy="368220"/>
          </a:xfrm>
          <a:prstGeom prst="rect">
            <a:avLst/>
          </a:prstGeom>
        </p:spPr>
      </p:pic>
      <p:pic>
        <p:nvPicPr>
          <p:cNvPr id="11" name="圖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07891" y="3208206"/>
            <a:ext cx="368129" cy="375492"/>
          </a:xfrm>
          <a:prstGeom prst="rect">
            <a:avLst/>
          </a:prstGeom>
        </p:spPr>
      </p:pic>
      <p:pic>
        <p:nvPicPr>
          <p:cNvPr id="12" name="圖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70751" y="6015208"/>
            <a:ext cx="368129" cy="375492"/>
          </a:xfrm>
          <a:prstGeom prst="rect">
            <a:avLst/>
          </a:prstGeom>
        </p:spPr>
      </p:pic>
      <p:pic>
        <p:nvPicPr>
          <p:cNvPr id="13" name="圖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28165" y="4593104"/>
            <a:ext cx="368129" cy="375492"/>
          </a:xfrm>
          <a:prstGeom prst="rect">
            <a:avLst/>
          </a:prstGeom>
        </p:spPr>
      </p:pic>
      <p:pic>
        <p:nvPicPr>
          <p:cNvPr id="15" name="圖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9109" y="6046204"/>
            <a:ext cx="368129" cy="375492"/>
          </a:xfrm>
          <a:prstGeom prst="rect">
            <a:avLst/>
          </a:prstGeom>
        </p:spPr>
      </p:pic>
      <p:pic>
        <p:nvPicPr>
          <p:cNvPr id="16" name="圖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84263" y="6046204"/>
            <a:ext cx="368129" cy="3754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9896"/>
            <a:ext cx="8839200" cy="63157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Nodes generate some random bits</a:t>
            </a:r>
          </a:p>
          <a:p>
            <a:r>
              <a:rPr lang="en-US" sz="2800" dirty="0" err="1" smtClean="0"/>
              <a:t>E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depends on bits within distance </a:t>
            </a:r>
            <a:r>
              <a:rPr lang="en-US" sz="2800" dirty="0" err="1" smtClean="0"/>
              <a:t>t</a:t>
            </a:r>
            <a:r>
              <a:rPr lang="en-US" sz="2800" dirty="0" smtClean="0"/>
              <a:t> of node </a:t>
            </a:r>
            <a:r>
              <a:rPr lang="en-US" sz="2800" dirty="0" err="1" smtClean="0"/>
              <a:t>i</a:t>
            </a:r>
            <a:endParaRPr lang="en-US" sz="2800" dirty="0" smtClean="0"/>
          </a:p>
          <a:p>
            <a:r>
              <a:rPr lang="en-US" sz="2800" dirty="0" smtClean="0"/>
              <a:t>Dependency graph is G</a:t>
            </a:r>
            <a:r>
              <a:rPr lang="en-US" sz="2800" baseline="30000" dirty="0" smtClean="0"/>
              <a:t>2t</a:t>
            </a:r>
            <a:r>
              <a:rPr lang="en-US" sz="2800" dirty="0" smtClean="0"/>
              <a:t>.   Maximum degree is </a:t>
            </a:r>
            <a:r>
              <a:rPr lang="en-US" sz="2800" b="1" dirty="0" err="1" smtClean="0">
                <a:solidFill>
                  <a:srgbClr val="0000FF"/>
                </a:solidFill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</a:rPr>
              <a:t> ≤ </a:t>
            </a:r>
            <a:r>
              <a:rPr lang="en-US" sz="2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Distributed algorithms in G</a:t>
            </a:r>
            <a:r>
              <a:rPr lang="en-US" sz="2800" baseline="30000" dirty="0" smtClean="0"/>
              <a:t>2t</a:t>
            </a:r>
            <a:r>
              <a:rPr lang="en-US" sz="2800" dirty="0" smtClean="0"/>
              <a:t> can be simulated in G with </a:t>
            </a:r>
            <a:r>
              <a:rPr lang="en-US" sz="2800" dirty="0" err="1" smtClean="0"/>
              <a:t>O(t</a:t>
            </a:r>
            <a:r>
              <a:rPr lang="en-US" sz="2800" dirty="0" smtClean="0"/>
              <a:t>) slowdown.</a:t>
            </a:r>
            <a:endParaRPr lang="en-US" sz="28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74" y="3363291"/>
            <a:ext cx="3342309" cy="3342309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680019" y="3420905"/>
            <a:ext cx="3208199" cy="320819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894" y="3363291"/>
            <a:ext cx="3342309" cy="33423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36822" y="2993959"/>
            <a:ext cx="232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dependency graph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4" name="圖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9687" y="3190696"/>
            <a:ext cx="368129" cy="37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Moser-</a:t>
            </a:r>
            <a:r>
              <a:rPr lang="en-US" dirty="0" err="1" smtClean="0"/>
              <a:t>Tardos</a:t>
            </a:r>
            <a:r>
              <a:rPr lang="en-US" dirty="0" smtClean="0"/>
              <a:t> L.L.L. Algorithm [2010]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1. Choose a random assignment to the underlying variables.</a:t>
            </a:r>
          </a:p>
          <a:p>
            <a:pPr>
              <a:buNone/>
            </a:pPr>
            <a:r>
              <a:rPr lang="en-US" sz="2800" dirty="0" smtClean="0"/>
              <a:t>	2. Repeat</a:t>
            </a:r>
          </a:p>
          <a:p>
            <a:pPr lvl="1"/>
            <a:r>
              <a:rPr lang="en-US" sz="2400" dirty="0" smtClean="0">
                <a:latin typeface="Edwardian Script ITC"/>
                <a:cs typeface="Edwardian Script ITC"/>
              </a:rPr>
              <a:t>V</a:t>
            </a:r>
            <a:r>
              <a:rPr lang="en-US" sz="2400" dirty="0" smtClean="0"/>
              <a:t>   = set of bad events that hold under the </a:t>
            </a:r>
            <a:r>
              <a:rPr lang="en-US" sz="2400" i="1" u="sng" dirty="0" smtClean="0"/>
              <a:t>current</a:t>
            </a:r>
            <a:r>
              <a:rPr lang="en-US" sz="2400" dirty="0" smtClean="0"/>
              <a:t> assignment</a:t>
            </a:r>
          </a:p>
          <a:p>
            <a:pPr lvl="1"/>
            <a:r>
              <a:rPr lang="en-US" sz="2400" dirty="0" smtClean="0">
                <a:latin typeface="Edwardian Script ITC"/>
                <a:cs typeface="Edwardian Script ITC"/>
              </a:rPr>
              <a:t>I </a:t>
            </a:r>
            <a:r>
              <a:rPr lang="en-US" sz="2400" dirty="0" smtClean="0"/>
              <a:t> = MIS(</a:t>
            </a:r>
            <a:r>
              <a:rPr lang="en-US" sz="2400" dirty="0" smtClean="0">
                <a:latin typeface="Edwardian Script ITC"/>
                <a:cs typeface="Edwardian Script ITC"/>
              </a:rPr>
              <a:t>V    </a:t>
            </a:r>
            <a:r>
              <a:rPr lang="en-US" sz="2400" dirty="0" smtClean="0"/>
              <a:t>)  	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{any MIS in the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subgraph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induced by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dwardian Script ITC"/>
                <a:cs typeface="Edwardian Script ITC"/>
              </a:rPr>
              <a:t>V    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</a:p>
          <a:p>
            <a:pPr lvl="1"/>
            <a:r>
              <a:rPr lang="en-US" sz="2400" dirty="0" smtClean="0"/>
              <a:t>Resample all variables that determine events in </a:t>
            </a:r>
            <a:r>
              <a:rPr lang="en-US" sz="2400" dirty="0" smtClean="0">
                <a:latin typeface="Edwardian Script ITC"/>
                <a:cs typeface="Edwardian Script ITC"/>
              </a:rPr>
              <a:t>I </a:t>
            </a:r>
            <a:r>
              <a:rPr lang="en-US" sz="2400" dirty="0" smtClean="0"/>
              <a:t>.</a:t>
            </a:r>
          </a:p>
          <a:p>
            <a:pPr>
              <a:spcAft>
                <a:spcPts val="1800"/>
              </a:spcAft>
              <a:buNone/>
            </a:pPr>
            <a:r>
              <a:rPr lang="en-US" sz="2800" dirty="0" smtClean="0"/>
              <a:t>	3. Until </a:t>
            </a:r>
            <a:r>
              <a:rPr lang="en-US" sz="2800" dirty="0" smtClean="0">
                <a:latin typeface="Edwardian Script ITC"/>
                <a:cs typeface="Edwardian Script ITC"/>
              </a:rPr>
              <a:t>V   </a:t>
            </a:r>
            <a:r>
              <a:rPr lang="en-US" sz="2800" dirty="0" smtClean="0"/>
              <a:t>= ∅</a:t>
            </a:r>
          </a:p>
          <a:p>
            <a:pPr>
              <a:buNone/>
            </a:pPr>
            <a:r>
              <a:rPr lang="en-US" sz="2800" dirty="0" smtClean="0"/>
              <a:t>			</a:t>
            </a:r>
            <a:r>
              <a:rPr lang="en-US" sz="2800" b="1" dirty="0" smtClean="0"/>
              <a:t>O(log</a:t>
            </a:r>
            <a:r>
              <a:rPr lang="en-US" sz="2400" b="1" baseline="-25000" dirty="0" smtClean="0"/>
              <a:t>1/ep(d+1)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</a:t>
            </a:r>
            <a:r>
              <a:rPr lang="en-US" sz="2800" b="1" dirty="0" smtClean="0"/>
              <a:t>) </a:t>
            </a:r>
            <a:r>
              <a:rPr lang="en-US" sz="2800" dirty="0" smtClean="0"/>
              <a:t>iterations sufficient, </a:t>
            </a:r>
            <a:r>
              <a:rPr lang="en-US" sz="2800" dirty="0" err="1" smtClean="0"/>
              <a:t>whp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			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b="1" dirty="0" smtClean="0"/>
              <a:t>O(</a:t>
            </a:r>
            <a:r>
              <a:rPr lang="en-US" sz="2800" b="1" dirty="0" smtClean="0">
                <a:solidFill>
                  <a:srgbClr val="FF0080"/>
                </a:solidFill>
              </a:rPr>
              <a:t>MIS</a:t>
            </a:r>
            <a:r>
              <a:rPr lang="en-US" sz="2800" dirty="0" smtClean="0"/>
              <a:t> ∙ </a:t>
            </a:r>
            <a:r>
              <a:rPr lang="en-US" sz="2800" b="1" dirty="0" smtClean="0"/>
              <a:t>log</a:t>
            </a:r>
            <a:r>
              <a:rPr lang="en-US" sz="2400" b="1" baseline="-25000" dirty="0" smtClean="0"/>
              <a:t>1/ep(d+1)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</a:t>
            </a:r>
            <a:r>
              <a:rPr lang="en-US" sz="2800" b="1" dirty="0" smtClean="0"/>
              <a:t>)</a:t>
            </a:r>
            <a:r>
              <a:rPr lang="en-US" sz="2800" dirty="0" smtClean="0"/>
              <a:t> rounds in total.</a:t>
            </a:r>
          </a:p>
          <a:p>
            <a:pPr>
              <a:buNone/>
            </a:pPr>
            <a:r>
              <a:rPr lang="en-US" sz="2800" dirty="0" smtClean="0"/>
              <a:t>		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52158" y="5096174"/>
          <a:ext cx="6127750" cy="642937"/>
        </p:xfrm>
        <a:graphic>
          <a:graphicData uri="http://schemas.openxmlformats.org/presentationml/2006/ole">
            <p:oleObj spid="_x0000_s40962" name="Equation" r:id="rId3" imgW="2540000" imgH="2667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97433" y="5219019"/>
            <a:ext cx="1946567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80"/>
                </a:solidFill>
              </a:rPr>
              <a:t>Linial</a:t>
            </a:r>
            <a:r>
              <a:rPr lang="en-US" sz="1200" dirty="0" smtClean="0">
                <a:solidFill>
                  <a:srgbClr val="FF0080"/>
                </a:solidFill>
              </a:rPr>
              <a:t> 92, Kuhn, </a:t>
            </a:r>
            <a:r>
              <a:rPr lang="en-US" sz="1200" dirty="0" err="1" smtClean="0">
                <a:solidFill>
                  <a:srgbClr val="FF0080"/>
                </a:solidFill>
              </a:rPr>
              <a:t>Moscibroda</a:t>
            </a:r>
            <a:r>
              <a:rPr lang="en-US" sz="1200" dirty="0" smtClean="0">
                <a:solidFill>
                  <a:srgbClr val="FF0080"/>
                </a:solidFill>
              </a:rPr>
              <a:t>,</a:t>
            </a:r>
          </a:p>
          <a:p>
            <a:r>
              <a:rPr lang="en-US" sz="1200" dirty="0" err="1" smtClean="0">
                <a:solidFill>
                  <a:srgbClr val="FF0080"/>
                </a:solidFill>
              </a:rPr>
              <a:t>Wattenhofer</a:t>
            </a:r>
            <a:r>
              <a:rPr lang="en-US" sz="1200" dirty="0" smtClean="0">
                <a:solidFill>
                  <a:srgbClr val="FF0080"/>
                </a:solidFill>
              </a:rPr>
              <a:t> 2010</a:t>
            </a:r>
            <a:endParaRPr lang="en-US" sz="1200" dirty="0">
              <a:solidFill>
                <a:srgbClr val="FF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39732" y="6159996"/>
            <a:ext cx="368129" cy="375492"/>
          </a:xfrm>
          <a:prstGeom prst="rect">
            <a:avLst/>
          </a:prstGeom>
        </p:spPr>
      </p:pic>
      <p:pic>
        <p:nvPicPr>
          <p:cNvPr id="22" name="圖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10342" y="4139627"/>
            <a:ext cx="393818" cy="368220"/>
          </a:xfrm>
          <a:prstGeom prst="rect">
            <a:avLst/>
          </a:prstGeom>
        </p:spPr>
      </p:pic>
      <p:pic>
        <p:nvPicPr>
          <p:cNvPr id="25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91076" y="6257700"/>
            <a:ext cx="368129" cy="3754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172" y="2785171"/>
            <a:ext cx="3517315" cy="35173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7344"/>
            <a:ext cx="8839200" cy="17454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14043" y="4125187"/>
            <a:ext cx="393818" cy="368220"/>
          </a:xfrm>
          <a:prstGeom prst="rect">
            <a:avLst/>
          </a:prstGeom>
        </p:spPr>
      </p:pic>
      <p:pic>
        <p:nvPicPr>
          <p:cNvPr id="6" name="圖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99487" y="2416951"/>
            <a:ext cx="393818" cy="368220"/>
          </a:xfrm>
          <a:prstGeom prst="rect">
            <a:avLst/>
          </a:prstGeom>
        </p:spPr>
      </p:pic>
      <p:pic>
        <p:nvPicPr>
          <p:cNvPr id="8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87097" y="2409679"/>
            <a:ext cx="368129" cy="375492"/>
          </a:xfrm>
          <a:prstGeom prst="rect">
            <a:avLst/>
          </a:prstGeom>
        </p:spPr>
      </p:pic>
      <p:pic>
        <p:nvPicPr>
          <p:cNvPr id="13" name="圖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25176" y="6131116"/>
            <a:ext cx="393818" cy="368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172" y="2785171"/>
            <a:ext cx="3517315" cy="351731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29911" y="5965082"/>
            <a:ext cx="457200" cy="39720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2982" y="2705985"/>
            <a:ext cx="457200" cy="39720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14043" y="2409679"/>
            <a:ext cx="368129" cy="375492"/>
          </a:xfrm>
          <a:prstGeom prst="rect">
            <a:avLst/>
          </a:prstGeom>
        </p:spPr>
      </p:pic>
      <p:pic>
        <p:nvPicPr>
          <p:cNvPr id="23" name="圖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97952" y="3951881"/>
            <a:ext cx="368129" cy="37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39732" y="6159996"/>
            <a:ext cx="368129" cy="375492"/>
          </a:xfrm>
          <a:prstGeom prst="rect">
            <a:avLst/>
          </a:prstGeom>
        </p:spPr>
      </p:pic>
      <p:pic>
        <p:nvPicPr>
          <p:cNvPr id="22" name="圖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10342" y="4139627"/>
            <a:ext cx="393818" cy="368220"/>
          </a:xfrm>
          <a:prstGeom prst="rect">
            <a:avLst/>
          </a:prstGeom>
        </p:spPr>
      </p:pic>
      <p:pic>
        <p:nvPicPr>
          <p:cNvPr id="25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91076" y="6257700"/>
            <a:ext cx="368129" cy="3754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172" y="2785171"/>
            <a:ext cx="3517315" cy="35173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7344"/>
            <a:ext cx="8839200" cy="17454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14043" y="4125187"/>
            <a:ext cx="393818" cy="368220"/>
          </a:xfrm>
          <a:prstGeom prst="rect">
            <a:avLst/>
          </a:prstGeom>
        </p:spPr>
      </p:pic>
      <p:pic>
        <p:nvPicPr>
          <p:cNvPr id="6" name="圖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99487" y="2416951"/>
            <a:ext cx="393818" cy="368220"/>
          </a:xfrm>
          <a:prstGeom prst="rect">
            <a:avLst/>
          </a:prstGeom>
        </p:spPr>
      </p:pic>
      <p:pic>
        <p:nvPicPr>
          <p:cNvPr id="13" name="圖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25176" y="6131116"/>
            <a:ext cx="393818" cy="368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172" y="2785171"/>
            <a:ext cx="3517315" cy="3517315"/>
          </a:xfrm>
          <a:prstGeom prst="rect">
            <a:avLst/>
          </a:prstGeom>
        </p:spPr>
      </p:pic>
      <p:pic>
        <p:nvPicPr>
          <p:cNvPr id="20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14043" y="2409679"/>
            <a:ext cx="368129" cy="375492"/>
          </a:xfrm>
          <a:prstGeom prst="rect">
            <a:avLst/>
          </a:prstGeom>
        </p:spPr>
      </p:pic>
      <p:pic>
        <p:nvPicPr>
          <p:cNvPr id="23" name="圖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97952" y="3951881"/>
            <a:ext cx="368129" cy="375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172" y="2785171"/>
            <a:ext cx="3517315" cy="351731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81903" y="4327373"/>
            <a:ext cx="457200" cy="39720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62982" y="5965440"/>
            <a:ext cx="457200" cy="39720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29911" y="5965082"/>
            <a:ext cx="457200" cy="39720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62982" y="2703051"/>
            <a:ext cx="457200" cy="39720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87097" y="2409679"/>
            <a:ext cx="368129" cy="37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172" y="2785171"/>
            <a:ext cx="3517315" cy="35173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7344"/>
            <a:ext cx="8839200" cy="17454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172" y="2785171"/>
            <a:ext cx="3517315" cy="351731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81903" y="4327373"/>
            <a:ext cx="457200" cy="39720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62982" y="5965440"/>
            <a:ext cx="457200" cy="39720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圖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39732" y="6159996"/>
            <a:ext cx="368129" cy="375492"/>
          </a:xfrm>
          <a:prstGeom prst="rect">
            <a:avLst/>
          </a:prstGeom>
        </p:spPr>
      </p:pic>
      <p:pic>
        <p:nvPicPr>
          <p:cNvPr id="18" name="圖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10342" y="4139627"/>
            <a:ext cx="393818" cy="368220"/>
          </a:xfrm>
          <a:prstGeom prst="rect">
            <a:avLst/>
          </a:prstGeom>
        </p:spPr>
      </p:pic>
      <p:pic>
        <p:nvPicPr>
          <p:cNvPr id="27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91076" y="6257700"/>
            <a:ext cx="368129" cy="375492"/>
          </a:xfrm>
          <a:prstGeom prst="rect">
            <a:avLst/>
          </a:prstGeom>
        </p:spPr>
      </p:pic>
      <p:pic>
        <p:nvPicPr>
          <p:cNvPr id="28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14043" y="4125187"/>
            <a:ext cx="393818" cy="368220"/>
          </a:xfrm>
          <a:prstGeom prst="rect">
            <a:avLst/>
          </a:prstGeom>
        </p:spPr>
      </p:pic>
      <p:pic>
        <p:nvPicPr>
          <p:cNvPr id="29" name="圖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99487" y="2416951"/>
            <a:ext cx="393818" cy="368220"/>
          </a:xfrm>
          <a:prstGeom prst="rect">
            <a:avLst/>
          </a:prstGeom>
        </p:spPr>
      </p:pic>
      <p:pic>
        <p:nvPicPr>
          <p:cNvPr id="30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87097" y="2409679"/>
            <a:ext cx="368129" cy="375492"/>
          </a:xfrm>
          <a:prstGeom prst="rect">
            <a:avLst/>
          </a:prstGeom>
        </p:spPr>
      </p:pic>
      <p:pic>
        <p:nvPicPr>
          <p:cNvPr id="31" name="圖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25176" y="6131116"/>
            <a:ext cx="393818" cy="368220"/>
          </a:xfrm>
          <a:prstGeom prst="rect">
            <a:avLst/>
          </a:prstGeom>
        </p:spPr>
      </p:pic>
      <p:pic>
        <p:nvPicPr>
          <p:cNvPr id="32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14043" y="2409679"/>
            <a:ext cx="368129" cy="375492"/>
          </a:xfrm>
          <a:prstGeom prst="rect">
            <a:avLst/>
          </a:prstGeom>
        </p:spPr>
      </p:pic>
      <p:pic>
        <p:nvPicPr>
          <p:cNvPr id="33" name="圖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97952" y="3951881"/>
            <a:ext cx="368129" cy="37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562" y="303485"/>
            <a:ext cx="7918238" cy="476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the Moser-</a:t>
            </a:r>
            <a:r>
              <a:rPr lang="en-US" dirty="0" err="1" smtClean="0"/>
              <a:t>Tardos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(1) Transcribe the behavior of the algorithm</a:t>
            </a:r>
          </a:p>
          <a:p>
            <a:pPr lvl="1"/>
            <a:r>
              <a:rPr lang="en-US" b="1" dirty="0" err="1" smtClean="0"/>
              <a:t>Resampling</a:t>
            </a:r>
            <a:r>
              <a:rPr lang="en-US" b="1" dirty="0" smtClean="0"/>
              <a:t> log</a:t>
            </a:r>
            <a:r>
              <a:rPr lang="en-US" dirty="0" smtClean="0"/>
              <a:t>: list of events whose variables were </a:t>
            </a:r>
            <a:r>
              <a:rPr lang="en-US" dirty="0" err="1" smtClean="0"/>
              <a:t>resampled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(2) Build rooted witness trees</a:t>
            </a:r>
          </a:p>
          <a:p>
            <a:pPr lvl="1"/>
            <a:r>
              <a:rPr lang="en-US" dirty="0" smtClean="0"/>
              <a:t>Nodes labeled with </a:t>
            </a:r>
            <a:r>
              <a:rPr lang="en-US" dirty="0" err="1" smtClean="0"/>
              <a:t>resampled</a:t>
            </a:r>
            <a:r>
              <a:rPr lang="en-US" dirty="0" smtClean="0"/>
              <a:t> events in the log.</a:t>
            </a:r>
          </a:p>
          <a:p>
            <a:pPr lvl="1"/>
            <a:r>
              <a:rPr lang="en-US" dirty="0" smtClean="0"/>
              <a:t>Non-roots represent history of how the root-node event came to be </a:t>
            </a:r>
            <a:r>
              <a:rPr lang="en-US" dirty="0" err="1" smtClean="0"/>
              <a:t>resampled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Deep witness tree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long execution of the algorithm.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(3) Bound the probability a particular witness tree exists; count witness trees; apply union bound.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90" y="481711"/>
            <a:ext cx="7517410" cy="683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90414"/>
            <a:ext cx="8839200" cy="18151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190" y="69540"/>
            <a:ext cx="7517410" cy="683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190" y="481711"/>
            <a:ext cx="7517410" cy="683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7835" y="587424"/>
            <a:ext cx="467924" cy="461306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2153" y="587424"/>
            <a:ext cx="467924" cy="461306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78181" y="587424"/>
            <a:ext cx="467924" cy="461306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190" y="1293852"/>
            <a:ext cx="7517410" cy="683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54796" y="1415686"/>
            <a:ext cx="467924" cy="461306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40824" y="1415686"/>
            <a:ext cx="467924" cy="461306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190" y="2120590"/>
            <a:ext cx="7517410" cy="6834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51222" y="2225346"/>
            <a:ext cx="467924" cy="461306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73632" y="2225346"/>
            <a:ext cx="467924" cy="461306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190" y="2920592"/>
            <a:ext cx="7517410" cy="6834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92153" y="3031287"/>
            <a:ext cx="467924" cy="461306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14563" y="3031287"/>
            <a:ext cx="467924" cy="461306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7233" y="587424"/>
            <a:ext cx="892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MIS 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7233" y="1381907"/>
            <a:ext cx="892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MIS 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7233" y="2209810"/>
            <a:ext cx="892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MIS 3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97233" y="3037713"/>
            <a:ext cx="892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MIS 4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97233" y="3651778"/>
            <a:ext cx="540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Resampling</a:t>
            </a:r>
            <a:r>
              <a:rPr lang="en-US" sz="2400" dirty="0" smtClean="0"/>
              <a:t> transcript: BDF | CE | CF | </a:t>
            </a:r>
            <a:r>
              <a:rPr lang="en-US" sz="2400" b="1" u="sng" dirty="0" smtClean="0"/>
              <a:t>DG</a:t>
            </a:r>
            <a:endParaRPr lang="en-US" sz="2400" b="1" u="sng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362" y="3759292"/>
            <a:ext cx="1933125" cy="29463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361" y="3759294"/>
            <a:ext cx="1933125" cy="29463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9362" y="3759293"/>
            <a:ext cx="1933124" cy="29463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9360" y="3759294"/>
            <a:ext cx="1933125" cy="29463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9359" y="3759294"/>
            <a:ext cx="1933125" cy="294630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0"/>
            <a:ext cx="2144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dependency graph: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Moser-</a:t>
            </a:r>
            <a:r>
              <a:rPr lang="en-US" dirty="0" err="1" smtClean="0"/>
              <a:t>Tardos</a:t>
            </a:r>
            <a:r>
              <a:rPr lang="en-US" dirty="0" smtClean="0"/>
              <a:t> [2010] analysis</a:t>
            </a:r>
          </a:p>
          <a:p>
            <a:pPr lvl="1"/>
            <a:r>
              <a:rPr lang="en-US" dirty="0" smtClean="0"/>
              <a:t>Prob. a particular witness tree with size </a:t>
            </a:r>
            <a:r>
              <a:rPr lang="en-US" dirty="0" err="1" smtClean="0"/>
              <a:t>t</a:t>
            </a:r>
            <a:r>
              <a:rPr lang="en-US" dirty="0" smtClean="0"/>
              <a:t> occurs: 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baseline="30000" dirty="0" smtClean="0">
                <a:solidFill>
                  <a:srgbClr val="0000FF"/>
                </a:solidFill>
              </a:rPr>
              <a:t>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Number of such trees: </a:t>
            </a:r>
            <a:r>
              <a:rPr lang="en-US" b="1" dirty="0" smtClean="0">
                <a:solidFill>
                  <a:srgbClr val="0000FF"/>
                </a:solidFill>
              </a:rPr>
              <a:t>n∙e</a:t>
            </a:r>
            <a:r>
              <a:rPr lang="en-US" b="1" baseline="30000" dirty="0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(d+1)</a:t>
            </a:r>
            <a:r>
              <a:rPr lang="en-US" b="1" baseline="30000" dirty="0" smtClean="0">
                <a:solidFill>
                  <a:srgbClr val="0000FF"/>
                </a:solidFill>
              </a:rPr>
              <a:t>t</a:t>
            </a:r>
          </a:p>
          <a:p>
            <a:pPr lvl="1"/>
            <a:r>
              <a:rPr lang="en-US" dirty="0" smtClean="0"/>
              <a:t>Prob. any witness tree with size ≥ </a:t>
            </a:r>
            <a:r>
              <a:rPr lang="en-US" dirty="0" err="1" smtClean="0"/>
              <a:t>k</a:t>
            </a:r>
            <a:r>
              <a:rPr lang="en-US" dirty="0" smtClean="0"/>
              <a:t> occurs: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85680" y="3045731"/>
          <a:ext cx="2694174" cy="1064365"/>
        </p:xfrm>
        <a:graphic>
          <a:graphicData uri="http://schemas.openxmlformats.org/presentationml/2006/ole">
            <p:oleObj spid="_x0000_s58370" name="Equation" r:id="rId3" imgW="1028700" imgH="4064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35159" y="3101431"/>
            <a:ext cx="36819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is 1/poly(n) when </a:t>
            </a:r>
          </a:p>
          <a:p>
            <a:r>
              <a:rPr lang="en-US" sz="2800" b="1" dirty="0" smtClean="0"/>
              <a:t>     </a:t>
            </a:r>
            <a:r>
              <a:rPr lang="en-US" sz="2800" b="1" dirty="0" err="1" smtClean="0">
                <a:solidFill>
                  <a:srgbClr val="FF0000"/>
                </a:solidFill>
              </a:rPr>
              <a:t>k</a:t>
            </a:r>
            <a:r>
              <a:rPr lang="en-US" sz="2800" b="1" dirty="0" smtClean="0">
                <a:solidFill>
                  <a:srgbClr val="FF0000"/>
                </a:solidFill>
              </a:rPr>
              <a:t> = O(log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1/ep(d+1)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6796" y="3157131"/>
            <a:ext cx="1292359" cy="585875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3532" y="4429057"/>
            <a:ext cx="20090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Must be less than 1</a:t>
            </a:r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2133413" y="3816150"/>
            <a:ext cx="640470" cy="58534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simpler L.L.L.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0080"/>
                </a:solidFill>
              </a:rPr>
              <a:t>	1. Arbitrarily assign distinct ids to events.</a:t>
            </a:r>
          </a:p>
          <a:p>
            <a:pPr>
              <a:buNone/>
            </a:pPr>
            <a:r>
              <a:rPr lang="en-US" sz="2800" dirty="0" smtClean="0"/>
              <a:t>	2. Choose a random assignment to the variables.</a:t>
            </a:r>
          </a:p>
          <a:p>
            <a:pPr>
              <a:buNone/>
            </a:pPr>
            <a:r>
              <a:rPr lang="en-US" sz="2800" dirty="0" smtClean="0"/>
              <a:t>	3. Repeat</a:t>
            </a:r>
          </a:p>
          <a:p>
            <a:pPr lvl="1"/>
            <a:r>
              <a:rPr lang="en-US" dirty="0" smtClean="0">
                <a:latin typeface="Edwardian Script ITC"/>
                <a:cs typeface="Edwardian Script ITC"/>
              </a:rPr>
              <a:t>V   </a:t>
            </a:r>
            <a:r>
              <a:rPr lang="en-US" dirty="0" smtClean="0"/>
              <a:t> = </a:t>
            </a:r>
            <a:r>
              <a:rPr lang="en-US" sz="2500" dirty="0" smtClean="0"/>
              <a:t>set of bad events that hold under the </a:t>
            </a:r>
            <a:r>
              <a:rPr lang="en-US" sz="2500" i="1" u="sng" dirty="0" smtClean="0"/>
              <a:t>current</a:t>
            </a:r>
            <a:r>
              <a:rPr lang="en-US" sz="2500" dirty="0" smtClean="0"/>
              <a:t> assignment</a:t>
            </a:r>
          </a:p>
          <a:p>
            <a:pPr lvl="1"/>
            <a:r>
              <a:rPr lang="en-US" dirty="0" smtClean="0">
                <a:solidFill>
                  <a:srgbClr val="FF0080"/>
                </a:solidFill>
                <a:latin typeface="Edwardian Script ITC"/>
                <a:cs typeface="Edwardian Script ITC"/>
              </a:rPr>
              <a:t>I  </a:t>
            </a:r>
            <a:r>
              <a:rPr lang="en-US" dirty="0" smtClean="0">
                <a:solidFill>
                  <a:srgbClr val="FF0080"/>
                </a:solidFill>
              </a:rPr>
              <a:t> = {E </a:t>
            </a:r>
            <a:r>
              <a:rPr lang="en-US" dirty="0" smtClean="0">
                <a:solidFill>
                  <a:srgbClr val="FF0080"/>
                </a:solidFill>
                <a:latin typeface="Symbol" charset="2"/>
                <a:cs typeface="Symbol" charset="2"/>
              </a:rPr>
              <a:t>∈</a:t>
            </a:r>
            <a:r>
              <a:rPr lang="en-US" dirty="0" smtClean="0">
                <a:solidFill>
                  <a:srgbClr val="FF0080"/>
                </a:solidFill>
                <a:latin typeface="Edwardian Script ITC"/>
                <a:cs typeface="Edwardian Script ITC"/>
              </a:rPr>
              <a:t>V  </a:t>
            </a:r>
            <a:r>
              <a:rPr lang="en-US" dirty="0" smtClean="0">
                <a:solidFill>
                  <a:srgbClr val="FF0080"/>
                </a:solidFill>
              </a:rPr>
              <a:t>  |  </a:t>
            </a:r>
            <a:r>
              <a:rPr lang="en-US" dirty="0" err="1" smtClean="0">
                <a:solidFill>
                  <a:srgbClr val="FF0080"/>
                </a:solidFill>
              </a:rPr>
              <a:t>id(E</a:t>
            </a:r>
            <a:r>
              <a:rPr lang="en-US" dirty="0" smtClean="0">
                <a:solidFill>
                  <a:srgbClr val="FF0080"/>
                </a:solidFill>
              </a:rPr>
              <a:t>) &lt; </a:t>
            </a:r>
            <a:r>
              <a:rPr lang="en-US" dirty="0" err="1" smtClean="0">
                <a:solidFill>
                  <a:srgbClr val="FF0080"/>
                </a:solidFill>
              </a:rPr>
              <a:t>id(F</a:t>
            </a:r>
            <a:r>
              <a:rPr lang="en-US" dirty="0" smtClean="0">
                <a:solidFill>
                  <a:srgbClr val="FF0080"/>
                </a:solidFill>
              </a:rPr>
              <a:t>), for all neighbors F </a:t>
            </a:r>
            <a:r>
              <a:rPr lang="en-US" dirty="0" smtClean="0">
                <a:solidFill>
                  <a:srgbClr val="FF0080"/>
                </a:solidFill>
                <a:latin typeface="Symbol" charset="2"/>
                <a:cs typeface="Symbol" charset="2"/>
              </a:rPr>
              <a:t>∈</a:t>
            </a:r>
            <a:r>
              <a:rPr lang="en-US" dirty="0" smtClean="0">
                <a:solidFill>
                  <a:srgbClr val="FF0080"/>
                </a:solidFill>
                <a:latin typeface="Edwardian Script ITC"/>
                <a:cs typeface="Edwardian Script ITC"/>
              </a:rPr>
              <a:t>V     </a:t>
            </a:r>
            <a:r>
              <a:rPr lang="en-US" dirty="0" smtClean="0">
                <a:solidFill>
                  <a:srgbClr val="FF0080"/>
                </a:solidFill>
              </a:rPr>
              <a:t>}</a:t>
            </a:r>
          </a:p>
          <a:p>
            <a:pPr lvl="1"/>
            <a:r>
              <a:rPr lang="en-US" dirty="0" smtClean="0"/>
              <a:t>Resample all variables that determine events in </a:t>
            </a:r>
            <a:r>
              <a:rPr lang="en-US" dirty="0" smtClean="0">
                <a:latin typeface="Edwardian Script ITC"/>
                <a:cs typeface="Edwardian Script ITC"/>
              </a:rPr>
              <a:t>I </a:t>
            </a:r>
            <a:r>
              <a:rPr lang="en-US" dirty="0" smtClean="0"/>
              <a:t>.</a:t>
            </a:r>
          </a:p>
          <a:p>
            <a:pPr>
              <a:spcAft>
                <a:spcPts val="1800"/>
              </a:spcAft>
              <a:buNone/>
            </a:pPr>
            <a:r>
              <a:rPr lang="en-US" dirty="0" smtClean="0"/>
              <a:t>	</a:t>
            </a:r>
            <a:r>
              <a:rPr lang="en-US" sz="2800" dirty="0" smtClean="0"/>
              <a:t>4. Until </a:t>
            </a:r>
            <a:r>
              <a:rPr lang="en-US" sz="2800" dirty="0" smtClean="0">
                <a:latin typeface="Edwardian Script ITC"/>
                <a:cs typeface="Edwardian Script ITC"/>
              </a:rPr>
              <a:t>V    </a:t>
            </a:r>
            <a:r>
              <a:rPr lang="en-US" sz="2800" dirty="0" smtClean="0"/>
              <a:t>= ∅		</a:t>
            </a:r>
            <a:r>
              <a:rPr lang="en-US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4479" y="607367"/>
            <a:ext cx="2057675" cy="33855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80"/>
                </a:solidFill>
              </a:rPr>
              <a:t>Chung, Pettie, Su 2014</a:t>
            </a:r>
            <a:endParaRPr lang="en-US" sz="1600" dirty="0">
              <a:solidFill>
                <a:srgbClr val="FF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89" y="3583872"/>
            <a:ext cx="5524777" cy="255763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To build a 2-witness tree T:</a:t>
            </a:r>
          </a:p>
          <a:p>
            <a:r>
              <a:rPr lang="en-US" sz="2400" dirty="0" smtClean="0"/>
              <a:t>Scan each event E in the transcript in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i="1" dirty="0" smtClean="0"/>
              <a:t>time-reverse order</a:t>
            </a:r>
          </a:p>
          <a:p>
            <a:r>
              <a:rPr lang="en-US" sz="2400" dirty="0" smtClean="0"/>
              <a:t>If ∃F-node in T with </a:t>
            </a:r>
            <a:r>
              <a:rPr lang="en-US" sz="2400" dirty="0" err="1" smtClean="0"/>
              <a:t>dist(E,F</a:t>
            </a:r>
            <a:r>
              <a:rPr lang="en-US" sz="2400" dirty="0" smtClean="0"/>
              <a:t>) ≤ 2, </a:t>
            </a:r>
          </a:p>
          <a:p>
            <a:pPr lvl="1"/>
            <a:r>
              <a:rPr lang="en-US" sz="2400" dirty="0" smtClean="0"/>
              <a:t>Attach E-node to the </a:t>
            </a:r>
            <a:r>
              <a:rPr lang="en-US" sz="2400" i="1" u="sng" dirty="0" smtClean="0"/>
              <a:t>deepest</a:t>
            </a:r>
            <a:r>
              <a:rPr lang="en-US" sz="2400" dirty="0" smtClean="0"/>
              <a:t> such F.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42" y="77864"/>
            <a:ext cx="6807958" cy="537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843" y="280304"/>
            <a:ext cx="6807958" cy="537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841" y="919850"/>
            <a:ext cx="6807959" cy="537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843" y="1575841"/>
            <a:ext cx="6807958" cy="537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842" y="2221956"/>
            <a:ext cx="6807957" cy="537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820" y="29116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Local Minima 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6820" y="930706"/>
            <a:ext cx="176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Local Minima 2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6820" y="1608409"/>
            <a:ext cx="176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Local Minima 3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820" y="2242688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Local Minima 4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678515" y="410576"/>
            <a:ext cx="322427" cy="28069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2817" y="410576"/>
            <a:ext cx="322427" cy="28069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79482" y="1050122"/>
            <a:ext cx="322427" cy="28069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53471" y="1050122"/>
            <a:ext cx="322427" cy="28069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1089" y="1050122"/>
            <a:ext cx="322427" cy="28069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78515" y="1706113"/>
            <a:ext cx="322427" cy="28069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2817" y="1706113"/>
            <a:ext cx="322427" cy="28069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68627" y="2340392"/>
            <a:ext cx="322427" cy="280694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7233" y="3043842"/>
            <a:ext cx="513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Resampling</a:t>
            </a:r>
            <a:r>
              <a:rPr lang="en-US" sz="2400" dirty="0" smtClean="0"/>
              <a:t> transcript: 23 | 758 | 23 | </a:t>
            </a:r>
            <a:r>
              <a:rPr lang="en-US" sz="2400" b="1" u="sng" dirty="0" smtClean="0"/>
              <a:t>5</a:t>
            </a:r>
            <a:endParaRPr lang="en-US" sz="2400" b="1" u="sng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371" y="2927578"/>
            <a:ext cx="2947835" cy="294783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446607" y="105395"/>
            <a:ext cx="2500608" cy="1351759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91747" y="77864"/>
            <a:ext cx="2500608" cy="1351759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/>
      <p:bldP spid="10" grpId="0"/>
      <p:bldP spid="11" grpId="0"/>
      <p:bldP spid="12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4" grpId="1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867400"/>
          </a:xfrm>
        </p:spPr>
        <p:txBody>
          <a:bodyPr/>
          <a:lstStyle/>
          <a:p>
            <a:r>
              <a:rPr lang="en-US" dirty="0" smtClean="0"/>
              <a:t>Chung, Pettie, Su [2014]</a:t>
            </a:r>
          </a:p>
          <a:p>
            <a:pPr lvl="1"/>
            <a:r>
              <a:rPr lang="en-US" dirty="0" smtClean="0"/>
              <a:t>Prob. a particular 2-witness tree with size </a:t>
            </a:r>
            <a:r>
              <a:rPr lang="en-US" dirty="0" err="1" smtClean="0"/>
              <a:t>t</a:t>
            </a:r>
            <a:r>
              <a:rPr lang="en-US" dirty="0" smtClean="0"/>
              <a:t> occurs ≤ 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baseline="30000" dirty="0" smtClean="0">
                <a:solidFill>
                  <a:srgbClr val="0000FF"/>
                </a:solidFill>
              </a:rPr>
              <a:t>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Number of such trees &lt; </a:t>
            </a:r>
            <a:r>
              <a:rPr lang="en-US" b="1" dirty="0" smtClean="0">
                <a:solidFill>
                  <a:srgbClr val="0000FF"/>
                </a:solidFill>
              </a:rPr>
              <a:t>n∙e</a:t>
            </a:r>
            <a:r>
              <a:rPr lang="en-US" b="1" baseline="30000" dirty="0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(d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b="1" baseline="30000" dirty="0" smtClean="0">
                <a:solidFill>
                  <a:srgbClr val="0000FF"/>
                </a:solidFill>
              </a:rPr>
              <a:t>t</a:t>
            </a:r>
          </a:p>
          <a:p>
            <a:pPr lvl="1"/>
            <a:r>
              <a:rPr lang="en-US" dirty="0" smtClean="0"/>
              <a:t>Prob. any witness tree with size ≥ </a:t>
            </a:r>
            <a:r>
              <a:rPr lang="en-US" dirty="0" err="1" smtClean="0"/>
              <a:t>k</a:t>
            </a:r>
            <a:r>
              <a:rPr lang="en-US" dirty="0" smtClean="0"/>
              <a:t> occurs: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3000" dirty="0" smtClean="0"/>
              <a:t>Also: another </a:t>
            </a:r>
            <a:r>
              <a:rPr lang="en-US" sz="3000" b="1" dirty="0" smtClean="0">
                <a:solidFill>
                  <a:srgbClr val="FF0000"/>
                </a:solidFill>
              </a:rPr>
              <a:t>O(</a:t>
            </a:r>
            <a:r>
              <a:rPr lang="en-US" sz="3000" b="1" u="sng" dirty="0" smtClean="0">
                <a:solidFill>
                  <a:srgbClr val="FF0000"/>
                </a:solidFill>
              </a:rPr>
              <a:t>log</a:t>
            </a:r>
            <a:r>
              <a:rPr lang="en-US" sz="3000" b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3000" b="1" u="sng" dirty="0" smtClean="0">
                <a:solidFill>
                  <a:srgbClr val="FF0000"/>
                </a:solidFill>
              </a:rPr>
              <a:t>d</a:t>
            </a:r>
            <a:r>
              <a:rPr lang="en-US" sz="3000" b="1" dirty="0" smtClean="0">
                <a:solidFill>
                  <a:srgbClr val="FF0000"/>
                </a:solidFill>
              </a:rPr>
              <a:t> ∙ log</a:t>
            </a:r>
            <a:r>
              <a:rPr lang="en-US" b="1" baseline="-25000" dirty="0" smtClean="0">
                <a:solidFill>
                  <a:srgbClr val="FF0000"/>
                </a:solidFill>
              </a:rPr>
              <a:t>1/ep(d+1)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n</a:t>
            </a:r>
            <a:r>
              <a:rPr lang="en-US" sz="3000" b="1" dirty="0" smtClean="0">
                <a:solidFill>
                  <a:srgbClr val="FF0000"/>
                </a:solidFill>
              </a:rPr>
              <a:t>)</a:t>
            </a:r>
            <a:r>
              <a:rPr lang="en-US" sz="3000" dirty="0" smtClean="0"/>
              <a:t> L.L.L. algorithm under the standard criterion </a:t>
            </a:r>
            <a:r>
              <a:rPr lang="en-US" sz="3000" b="1" dirty="0" smtClean="0">
                <a:solidFill>
                  <a:srgbClr val="0000FF"/>
                </a:solidFill>
              </a:rPr>
              <a:t>ep(d+1) &lt; 1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50950" y="3030538"/>
          <a:ext cx="2162175" cy="1096962"/>
        </p:xfrm>
        <a:graphic>
          <a:graphicData uri="http://schemas.openxmlformats.org/presentationml/2006/ole">
            <p:oleObj spid="_x0000_s89090" name="Equation" r:id="rId3" imgW="825500" imgH="4191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35159" y="3101431"/>
            <a:ext cx="36819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is 1/poly(n) when </a:t>
            </a:r>
          </a:p>
          <a:p>
            <a:r>
              <a:rPr lang="en-US" sz="2800" b="1" dirty="0" smtClean="0"/>
              <a:t>     </a:t>
            </a:r>
            <a:r>
              <a:rPr lang="en-US" sz="2800" b="1" dirty="0" err="1" smtClean="0">
                <a:solidFill>
                  <a:srgbClr val="FF0000"/>
                </a:solidFill>
              </a:rPr>
              <a:t>k</a:t>
            </a:r>
            <a:r>
              <a:rPr lang="en-US" sz="2800" b="1" dirty="0" smtClean="0">
                <a:solidFill>
                  <a:srgbClr val="FF0000"/>
                </a:solidFill>
              </a:rPr>
              <a:t> = O(log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1/epd</a:t>
            </a:r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6395" y="3157131"/>
            <a:ext cx="770707" cy="585875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1822" y="4461625"/>
            <a:ext cx="20090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Must be less than 1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rot="5400000" flipH="1" flipV="1">
            <a:off x="2111703" y="3848718"/>
            <a:ext cx="640470" cy="58534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Take-Home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4344"/>
            <a:ext cx="8991600" cy="4571256"/>
          </a:xfrm>
        </p:spPr>
        <p:txBody>
          <a:bodyPr>
            <a:normAutofit/>
          </a:bodyPr>
          <a:lstStyle/>
          <a:p>
            <a:r>
              <a:rPr lang="en-US" dirty="0" err="1" smtClean="0"/>
              <a:t>f</a:t>
            </a:r>
            <a:r>
              <a:rPr lang="en-US" dirty="0" smtClean="0"/>
              <a:t>-defective O(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/</a:t>
            </a:r>
            <a:r>
              <a:rPr lang="en-US" dirty="0" err="1" smtClean="0"/>
              <a:t>f</a:t>
            </a:r>
            <a:r>
              <a:rPr lang="en-US" dirty="0" smtClean="0"/>
              <a:t>)-coloring, </a:t>
            </a:r>
            <a:r>
              <a:rPr lang="en-US" dirty="0" err="1" smtClean="0"/>
              <a:t>f</a:t>
            </a:r>
            <a:r>
              <a:rPr lang="en-US" dirty="0" smtClean="0"/>
              <a:t>=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dirty="0" err="1" smtClean="0"/>
              <a:t>(log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O(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/log</a:t>
            </a:r>
            <a:r>
              <a:rPr lang="en-US" sz="2000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)-coloring triangle-free graphs.</a:t>
            </a:r>
          </a:p>
          <a:p>
            <a:r>
              <a:rPr lang="en-US" dirty="0" smtClean="0"/>
              <a:t>(1+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)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-edge coloring</a:t>
            </a:r>
          </a:p>
          <a:p>
            <a:r>
              <a:rPr lang="en-US" dirty="0" err="1" smtClean="0"/>
              <a:t>k</a:t>
            </a:r>
            <a:r>
              <a:rPr lang="en-US" dirty="0" smtClean="0"/>
              <a:t>-frugal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+1)-coloring,    </a:t>
            </a:r>
            <a:r>
              <a:rPr lang="en-US" dirty="0" err="1" smtClean="0"/>
              <a:t>k</a:t>
            </a:r>
            <a:r>
              <a:rPr lang="en-US" dirty="0" smtClean="0"/>
              <a:t> =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(log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Calibri"/>
                <a:cs typeface="Calibri"/>
              </a:rPr>
              <a:t>/loglog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pPr lvl="1"/>
            <a:r>
              <a:rPr lang="en-US" dirty="0" smtClean="0"/>
              <a:t>  ≤ </a:t>
            </a:r>
            <a:r>
              <a:rPr lang="en-US" dirty="0" err="1" smtClean="0"/>
              <a:t>k</a:t>
            </a:r>
            <a:r>
              <a:rPr lang="en-US" dirty="0" smtClean="0"/>
              <a:t> nodes have same color in any neighborhood.</a:t>
            </a:r>
          </a:p>
          <a:p>
            <a:r>
              <a:rPr lang="en-US" dirty="0" smtClean="0"/>
              <a:t>(1+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)D-list coloring</a:t>
            </a:r>
          </a:p>
          <a:p>
            <a:pPr lvl="1"/>
            <a:r>
              <a:rPr lang="en-US" dirty="0" smtClean="0"/>
              <a:t>  Each color appears in ≤ D lists in neighborhood nodes.</a:t>
            </a:r>
          </a:p>
          <a:p>
            <a:pPr lvl="1"/>
            <a:r>
              <a:rPr lang="en-US" dirty="0" smtClean="0"/>
              <a:t>  D unrelated to </a:t>
            </a:r>
            <a:r>
              <a:rPr lang="en-US" dirty="0" smtClean="0">
                <a:latin typeface="Symbol" charset="2"/>
                <a:cs typeface="Symbol" charset="2"/>
              </a:rPr>
              <a:t>D.</a:t>
            </a:r>
            <a:endParaRPr lang="en-US" dirty="0"/>
          </a:p>
        </p:txBody>
      </p:sp>
      <p:sp>
        <p:nvSpPr>
          <p:cNvPr id="4" name="圓角矩形 5"/>
          <p:cNvSpPr/>
          <p:nvPr/>
        </p:nvSpPr>
        <p:spPr>
          <a:xfrm>
            <a:off x="130260" y="838200"/>
            <a:ext cx="3321637" cy="1296144"/>
          </a:xfrm>
          <a:prstGeom prst="roundRect">
            <a:avLst/>
          </a:prstGeom>
          <a:solidFill>
            <a:srgbClr val="FFFF00">
              <a:alpha val="56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altLang="zh-TW" sz="2400" dirty="0" smtClean="0">
                <a:solidFill>
                  <a:schemeClr val="tx1"/>
                </a:solidFill>
              </a:rPr>
              <a:t>Proof of existence for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zh-TW" sz="2400" dirty="0" smtClean="0">
                <a:solidFill>
                  <a:schemeClr val="tx1"/>
                </a:solidFill>
              </a:rPr>
              <a:t>object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X</a:t>
            </a:r>
            <a:r>
              <a:rPr lang="en-US" altLang="zh-TW" sz="2400" dirty="0" smtClean="0">
                <a:solidFill>
                  <a:schemeClr val="tx1"/>
                </a:solidFill>
              </a:rPr>
              <a:t> using the L.L.L.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5" name="圓角矩形 6"/>
          <p:cNvSpPr/>
          <p:nvPr/>
        </p:nvSpPr>
        <p:spPr>
          <a:xfrm>
            <a:off x="3727133" y="836712"/>
            <a:ext cx="2199710" cy="1296144"/>
          </a:xfrm>
          <a:prstGeom prst="roundRect">
            <a:avLst/>
          </a:prstGeom>
          <a:solidFill>
            <a:srgbClr val="FFFF00">
              <a:alpha val="56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a</a:t>
            </a:r>
            <a:r>
              <a:rPr lang="en-US" altLang="zh-TW" sz="2400" dirty="0" smtClean="0">
                <a:solidFill>
                  <a:schemeClr val="tx1"/>
                </a:solidFill>
              </a:rPr>
              <a:t> distributed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zh-TW" sz="2400" dirty="0" smtClean="0">
                <a:solidFill>
                  <a:schemeClr val="tx1"/>
                </a:solidFill>
              </a:rPr>
              <a:t>L.L.L. algorithm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6" name="文字方塊 7"/>
          <p:cNvSpPr txBox="1"/>
          <p:nvPr/>
        </p:nvSpPr>
        <p:spPr>
          <a:xfrm>
            <a:off x="3417371" y="121052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+mn-lt"/>
              </a:rPr>
              <a:t>+</a:t>
            </a:r>
            <a:endParaRPr lang="zh-TW" altLang="en-US" sz="2400" dirty="0">
              <a:latin typeface="+mn-lt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263618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altLang="zh-TW" dirty="0"/>
              <a:t> </a:t>
            </a:r>
          </a:p>
        </p:txBody>
      </p:sp>
      <p:sp>
        <p:nvSpPr>
          <p:cNvPr id="8" name="圓角矩形 9"/>
          <p:cNvSpPr/>
          <p:nvPr/>
        </p:nvSpPr>
        <p:spPr>
          <a:xfrm>
            <a:off x="6233140" y="838200"/>
            <a:ext cx="2791456" cy="1296144"/>
          </a:xfrm>
          <a:prstGeom prst="roundRect">
            <a:avLst/>
          </a:prstGeom>
          <a:solidFill>
            <a:srgbClr val="FFFF00">
              <a:alpha val="56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a</a:t>
            </a:r>
            <a:r>
              <a:rPr lang="en-US" altLang="zh-TW" sz="2400" dirty="0" smtClean="0">
                <a:solidFill>
                  <a:schemeClr val="tx1"/>
                </a:solidFill>
              </a:rPr>
              <a:t> distr. algorithm </a:t>
            </a:r>
            <a:r>
              <a:rPr lang="en-US" altLang="zh-TW" sz="2400" dirty="0">
                <a:solidFill>
                  <a:schemeClr val="tx1"/>
                </a:solidFill>
              </a:rPr>
              <a:t>for</a:t>
            </a:r>
            <a:r>
              <a:rPr lang="en-US" altLang="zh-TW" sz="2400" dirty="0" smtClean="0">
                <a:solidFill>
                  <a:schemeClr val="tx1"/>
                </a:solidFill>
              </a:rPr>
              <a:t> finding object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X</a:t>
            </a:r>
            <a:r>
              <a:rPr lang="en-US" altLang="zh-TW" sz="2400" dirty="0" smtClean="0">
                <a:solidFill>
                  <a:schemeClr val="tx1"/>
                </a:solidFill>
              </a:rPr>
              <a:t>.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9" name="文字方塊 10"/>
          <p:cNvSpPr txBox="1"/>
          <p:nvPr/>
        </p:nvSpPr>
        <p:spPr>
          <a:xfrm>
            <a:off x="5926843" y="121052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lt"/>
              </a:rPr>
              <a:t>=</a:t>
            </a:r>
            <a:endParaRPr lang="zh-TW" alt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the distributed complexity of L.L.L.?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r>
              <a:rPr lang="en-US" dirty="0" smtClean="0"/>
              <a:t>O(1)-coloring the </a:t>
            </a:r>
            <a:r>
              <a:rPr lang="en-US" dirty="0" err="1" smtClean="0"/>
              <a:t>n</a:t>
            </a:r>
            <a:r>
              <a:rPr lang="en-US" dirty="0" smtClean="0"/>
              <a:t>-cycle takes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dirty="0" err="1" smtClean="0"/>
              <a:t>(log</a:t>
            </a:r>
            <a:r>
              <a:rPr lang="en-US" dirty="0" smtClean="0"/>
              <a:t>* </a:t>
            </a:r>
            <a:r>
              <a:rPr lang="en-US" dirty="0" err="1" smtClean="0"/>
              <a:t>n</a:t>
            </a:r>
            <a:r>
              <a:rPr lang="en-US" dirty="0" smtClean="0"/>
              <a:t>) time.</a:t>
            </a:r>
          </a:p>
          <a:p>
            <a:r>
              <a:rPr lang="en-US" dirty="0" smtClean="0"/>
              <a:t>O(1)-coloring of the </a:t>
            </a:r>
            <a:r>
              <a:rPr lang="en-US" dirty="0" err="1" smtClean="0"/>
              <a:t>n</a:t>
            </a:r>
            <a:r>
              <a:rPr lang="en-US" dirty="0" smtClean="0"/>
              <a:t>-cycle guaranteed by L.L.L.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Any </a:t>
            </a:r>
            <a:r>
              <a:rPr lang="en-US" dirty="0" err="1" smtClean="0"/>
              <a:t>distrib</a:t>
            </a:r>
            <a:r>
              <a:rPr lang="en-US" dirty="0" smtClean="0"/>
              <a:t>. L.L.L. algorithm takes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dirty="0" err="1" smtClean="0"/>
              <a:t>(log</a:t>
            </a:r>
            <a:r>
              <a:rPr lang="en-US" dirty="0" smtClean="0"/>
              <a:t>* </a:t>
            </a:r>
            <a:r>
              <a:rPr lang="en-US" dirty="0" err="1" smtClean="0"/>
              <a:t>n</a:t>
            </a:r>
            <a:r>
              <a:rPr lang="en-US" dirty="0" smtClean="0"/>
              <a:t>) time</a:t>
            </a:r>
          </a:p>
          <a:p>
            <a:pPr lvl="1">
              <a:buNone/>
            </a:pPr>
            <a:r>
              <a:rPr lang="en-US" i="1" dirty="0" smtClean="0"/>
              <a:t>	 even under </a:t>
            </a:r>
            <a:r>
              <a:rPr lang="en-US" i="1" u="sng" dirty="0" smtClean="0"/>
              <a:t>any</a:t>
            </a:r>
            <a:r>
              <a:rPr lang="en-US" i="1" dirty="0" smtClean="0"/>
              <a:t> criterion   </a:t>
            </a:r>
            <a:r>
              <a:rPr lang="en-US" dirty="0" smtClean="0"/>
              <a:t>			     , e.g.,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All deterministic L.L.L. algorithms are intrinsically centralized.</a:t>
            </a:r>
          </a:p>
          <a:p>
            <a:r>
              <a:rPr lang="en-US" dirty="0" smtClean="0"/>
              <a:t>Is there a deterministic distributed L.L.L. algorithm for </a:t>
            </a:r>
            <a:r>
              <a:rPr lang="en-US" i="1" dirty="0" smtClean="0"/>
              <a:t>some </a:t>
            </a:r>
            <a:r>
              <a:rPr lang="en-US" dirty="0" smtClean="0"/>
              <a:t>criterion 			    ?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52847" y="2772710"/>
          <a:ext cx="1570539" cy="400334"/>
        </p:xfrm>
        <a:graphic>
          <a:graphicData uri="http://schemas.openxmlformats.org/presentationml/2006/ole">
            <p:oleObj spid="_x0000_s91138" name="Equation" r:id="rId3" imgW="647700" imgH="1651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90512" y="2481502"/>
          <a:ext cx="1469527" cy="691542"/>
        </p:xfrm>
        <a:graphic>
          <a:graphicData uri="http://schemas.openxmlformats.org/presentationml/2006/ole">
            <p:oleObj spid="_x0000_s91139" name="Equation" r:id="rId4" imgW="647700" imgH="304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63626" y="1000101"/>
            <a:ext cx="1080644" cy="33855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80"/>
                </a:solidFill>
              </a:rPr>
              <a:t>Linial</a:t>
            </a:r>
            <a:r>
              <a:rPr lang="en-US" sz="1600" dirty="0" smtClean="0">
                <a:solidFill>
                  <a:srgbClr val="FF0080"/>
                </a:solidFill>
              </a:rPr>
              <a:t> 1992</a:t>
            </a:r>
            <a:endParaRPr lang="en-US" sz="1600" dirty="0">
              <a:solidFill>
                <a:srgbClr val="FF0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6418" y="3720726"/>
            <a:ext cx="4358084" cy="58477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80"/>
                </a:solidFill>
              </a:rPr>
              <a:t>Chandrasekaran-Goyal-Haeupler</a:t>
            </a:r>
            <a:r>
              <a:rPr lang="en-US" sz="1600" dirty="0" smtClean="0">
                <a:solidFill>
                  <a:srgbClr val="FF0080"/>
                </a:solidFill>
              </a:rPr>
              <a:t> 2013, </a:t>
            </a:r>
            <a:r>
              <a:rPr lang="en-US" sz="1600" dirty="0" err="1" smtClean="0">
                <a:solidFill>
                  <a:srgbClr val="FF0080"/>
                </a:solidFill>
              </a:rPr>
              <a:t>Alon</a:t>
            </a:r>
            <a:r>
              <a:rPr lang="en-US" sz="1600" dirty="0" smtClean="0">
                <a:solidFill>
                  <a:srgbClr val="FF0080"/>
                </a:solidFill>
              </a:rPr>
              <a:t> 1991,</a:t>
            </a:r>
          </a:p>
          <a:p>
            <a:r>
              <a:rPr lang="en-US" sz="1600" dirty="0" smtClean="0">
                <a:solidFill>
                  <a:srgbClr val="FF0080"/>
                </a:solidFill>
              </a:rPr>
              <a:t>Beck 1991, Molloy-Reed 1998, Moser-</a:t>
            </a:r>
            <a:r>
              <a:rPr lang="en-US" sz="1600" dirty="0" err="1" smtClean="0">
                <a:solidFill>
                  <a:srgbClr val="FF0080"/>
                </a:solidFill>
              </a:rPr>
              <a:t>Tardos</a:t>
            </a:r>
            <a:r>
              <a:rPr lang="en-US" sz="1600" dirty="0" smtClean="0">
                <a:solidFill>
                  <a:srgbClr val="FF0080"/>
                </a:solidFill>
              </a:rPr>
              <a:t> 2010</a:t>
            </a:r>
            <a:endParaRPr lang="en-US" sz="1600" dirty="0">
              <a:solidFill>
                <a:srgbClr val="FF008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70109" y="5054660"/>
          <a:ext cx="1570539" cy="400334"/>
        </p:xfrm>
        <a:graphic>
          <a:graphicData uri="http://schemas.openxmlformats.org/presentationml/2006/ole">
            <p:oleObj spid="_x0000_s91140" name="Equation" r:id="rId5" imgW="647700" imgH="165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Randomization is natural tool for solving symmetry breaking problems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Two problems with randomization: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It’s hard/impossible to beat </a:t>
            </a:r>
            <a:r>
              <a:rPr lang="en-US" dirty="0" err="1" smtClean="0">
                <a:solidFill>
                  <a:srgbClr val="0000FF"/>
                </a:solidFill>
              </a:rPr>
              <a:t>polylog(n</a:t>
            </a:r>
            <a:r>
              <a:rPr lang="en-US" dirty="0" smtClean="0">
                <a:solidFill>
                  <a:srgbClr val="0000FF"/>
                </a:solidFill>
              </a:rPr>
              <a:t>) with purely random strategies.  Is reversion to a deterministic strategy inevitable?</a:t>
            </a:r>
          </a:p>
          <a:p>
            <a:pPr lvl="1"/>
            <a:r>
              <a:rPr lang="en-US" dirty="0" smtClean="0">
                <a:solidFill>
                  <a:srgbClr val="FF0080"/>
                </a:solidFill>
              </a:rPr>
              <a:t>The L.L.L. gives success probability &gt; 0.  Is there a deterministic L.L.L. algorithm for amplifying this to probability 1?  All known deterministic L.L.L. algorithms don’t work in distributed networks.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217" y="1632446"/>
            <a:ext cx="7675876" cy="575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45445"/>
            <a:ext cx="8839200" cy="48601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i="1" dirty="0" smtClean="0"/>
              <a:t>Hook ’</a:t>
            </a:r>
            <a:r>
              <a:rPr lang="en-US" sz="4800" b="1" i="1" dirty="0" err="1" smtClean="0"/>
              <a:t>em</a:t>
            </a:r>
            <a:endParaRPr lang="en-US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59889"/>
          </a:xfrm>
        </p:spPr>
        <p:txBody>
          <a:bodyPr>
            <a:noAutofit/>
          </a:bodyPr>
          <a:lstStyle/>
          <a:p>
            <a:r>
              <a:rPr lang="en-US" sz="3800" dirty="0" smtClean="0"/>
              <a:t>Symmetry Breaking in </a:t>
            </a:r>
            <a:r>
              <a:rPr lang="en-US" sz="3800" b="1" dirty="0" smtClean="0">
                <a:solidFill>
                  <a:srgbClr val="0000FF"/>
                </a:solidFill>
              </a:rPr>
              <a:t>Distributed Networks</a:t>
            </a:r>
            <a:endParaRPr lang="en-US" sz="38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889"/>
            <a:ext cx="9144000" cy="59457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Network is a graph G = (V,E);  each node hosts a processor.</a:t>
            </a:r>
          </a:p>
          <a:p>
            <a:pPr lvl="1"/>
            <a:r>
              <a:rPr lang="en-US" sz="2600" dirty="0" smtClean="0"/>
              <a:t>Communication is in synchronized rounds</a:t>
            </a:r>
          </a:p>
          <a:p>
            <a:pPr lvl="1"/>
            <a:r>
              <a:rPr lang="en-US" sz="2600" dirty="0" smtClean="0"/>
              <a:t>Processors send unbounded messages across E in each round</a:t>
            </a:r>
          </a:p>
          <a:p>
            <a:r>
              <a:rPr lang="en-US" sz="2800" i="1" dirty="0" smtClean="0"/>
              <a:t>No one knows what G is!</a:t>
            </a:r>
          </a:p>
          <a:p>
            <a:pPr lvl="1"/>
            <a:r>
              <a:rPr lang="en-US" sz="2600" dirty="0" smtClean="0"/>
              <a:t>Nodes know their (distinct) ID and who their neighbors are.</a:t>
            </a:r>
          </a:p>
          <a:p>
            <a:pPr lvl="1"/>
            <a:r>
              <a:rPr lang="en-US" sz="2600" dirty="0" err="1" smtClean="0"/>
              <a:t>n</a:t>
            </a:r>
            <a:r>
              <a:rPr lang="en-US" sz="2600" dirty="0" smtClean="0"/>
              <a:t>=|V| nodes — everyone knows </a:t>
            </a:r>
            <a:r>
              <a:rPr lang="en-US" sz="2600" dirty="0" err="1" smtClean="0"/>
              <a:t>n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max. degree </a:t>
            </a:r>
            <a:r>
              <a:rPr lang="en-US" sz="2600" dirty="0" smtClean="0">
                <a:latin typeface="Symbol" charset="2"/>
                <a:cs typeface="Symbol" charset="2"/>
              </a:rPr>
              <a:t>D</a:t>
            </a:r>
            <a:r>
              <a:rPr lang="en-US" sz="2600" dirty="0" smtClean="0"/>
              <a:t> — everyone knows </a:t>
            </a:r>
            <a:r>
              <a:rPr lang="en-US" sz="2600" dirty="0" smtClean="0">
                <a:latin typeface="Symbol" charset="2"/>
                <a:cs typeface="Symbol" charset="2"/>
              </a:rPr>
              <a:t>D</a:t>
            </a:r>
            <a:r>
              <a:rPr lang="en-US" sz="2600" dirty="0" smtClean="0"/>
              <a:t>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47" y="4160094"/>
            <a:ext cx="2826376" cy="269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3780" y="3384782"/>
            <a:ext cx="2727104" cy="52322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80"/>
                </a:solidFill>
              </a:rPr>
              <a:t>Korman</a:t>
            </a:r>
            <a:r>
              <a:rPr lang="en-US" sz="1400" dirty="0" smtClean="0">
                <a:solidFill>
                  <a:srgbClr val="FF0080"/>
                </a:solidFill>
              </a:rPr>
              <a:t>, </a:t>
            </a:r>
            <a:r>
              <a:rPr lang="en-US" sz="1400" dirty="0" err="1" smtClean="0">
                <a:solidFill>
                  <a:srgbClr val="FF0080"/>
                </a:solidFill>
              </a:rPr>
              <a:t>Sereni</a:t>
            </a:r>
            <a:r>
              <a:rPr lang="en-US" sz="1400" dirty="0" smtClean="0">
                <a:solidFill>
                  <a:srgbClr val="FF0080"/>
                </a:solidFill>
              </a:rPr>
              <a:t>, and </a:t>
            </a:r>
            <a:r>
              <a:rPr lang="en-US" sz="1400" dirty="0" err="1" smtClean="0">
                <a:solidFill>
                  <a:srgbClr val="FF0080"/>
                </a:solidFill>
              </a:rPr>
              <a:t>Viennot</a:t>
            </a:r>
            <a:r>
              <a:rPr lang="en-US" sz="1400" dirty="0" smtClean="0">
                <a:solidFill>
                  <a:srgbClr val="FF0080"/>
                </a:solidFill>
              </a:rPr>
              <a:t> 2013:</a:t>
            </a:r>
          </a:p>
          <a:p>
            <a:r>
              <a:rPr lang="en-US" sz="1400" dirty="0" smtClean="0">
                <a:solidFill>
                  <a:srgbClr val="FF0080"/>
                </a:solidFill>
              </a:rPr>
              <a:t>Get rid of this assumption</a:t>
            </a:r>
            <a:endParaRPr lang="en-US" sz="1400" dirty="0">
              <a:solidFill>
                <a:srgbClr val="FF0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47" y="4160095"/>
            <a:ext cx="2826376" cy="26979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48924" y="5330079"/>
            <a:ext cx="673011" cy="69475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59889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</a:rPr>
              <a:t>Symmetry Breaking </a:t>
            </a:r>
            <a:r>
              <a:rPr lang="en-US" sz="3800" dirty="0" smtClean="0"/>
              <a:t>in Distributed Networks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889"/>
            <a:ext cx="9144000" cy="59457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Everyone starts in the same state (except for IDs)</a:t>
            </a:r>
          </a:p>
          <a:p>
            <a:r>
              <a:rPr lang="en-US" sz="2800" dirty="0" smtClean="0"/>
              <a:t>Most things you would want to compute must </a:t>
            </a:r>
            <a:r>
              <a:rPr lang="en-US" sz="2800" b="1" i="1" dirty="0" smtClean="0"/>
              <a:t>break this initial symmetry</a:t>
            </a:r>
            <a:r>
              <a:rPr lang="en-US" sz="2800" dirty="0" smtClean="0"/>
              <a:t>.</a:t>
            </a:r>
          </a:p>
          <a:p>
            <a:pPr lvl="1"/>
            <a:r>
              <a:rPr lang="en-US" sz="2200" b="1" i="1" dirty="0" smtClean="0">
                <a:solidFill>
                  <a:srgbClr val="FF0080"/>
                </a:solidFill>
              </a:rPr>
              <a:t>MIS</a:t>
            </a:r>
            <a:r>
              <a:rPr lang="en-US" sz="2200" dirty="0" smtClean="0"/>
              <a:t> (maximal independent set): some nodes are in the MIS, some aren’t</a:t>
            </a:r>
          </a:p>
          <a:p>
            <a:pPr lvl="1"/>
            <a:r>
              <a:rPr lang="en-US" sz="2200" b="1" i="1" dirty="0" smtClean="0">
                <a:solidFill>
                  <a:srgbClr val="FF0080"/>
                </a:solidFill>
              </a:rPr>
              <a:t>Maximal matching</a:t>
            </a:r>
            <a:r>
              <a:rPr lang="en-US" sz="2200" dirty="0" smtClean="0"/>
              <a:t>: some edges are in the matching, some aren’t</a:t>
            </a:r>
          </a:p>
          <a:p>
            <a:pPr lvl="1"/>
            <a:r>
              <a:rPr lang="en-US" sz="2200" b="1" i="1" dirty="0" smtClean="0">
                <a:solidFill>
                  <a:srgbClr val="FF0080"/>
                </a:solidFill>
              </a:rPr>
              <a:t>Vertex/Edge Coloring</a:t>
            </a:r>
            <a:r>
              <a:rPr lang="en-US" sz="2200" dirty="0" smtClean="0"/>
              <a:t>: adjacent nodes/edges must pick different colors.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25" y="3614828"/>
            <a:ext cx="2681051" cy="2498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24" y="3614828"/>
            <a:ext cx="2681051" cy="2498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23" y="3614828"/>
            <a:ext cx="2681051" cy="2498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024" y="3614828"/>
            <a:ext cx="2681051" cy="249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Iterated Randomized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The first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+1)-coloring algorithm you’d think of</a:t>
            </a:r>
          </a:p>
          <a:p>
            <a:pPr lvl="1"/>
            <a:r>
              <a:rPr lang="en-US" sz="2600" dirty="0" smtClean="0"/>
              <a:t>Everyone starts with the same </a:t>
            </a:r>
            <a:r>
              <a:rPr lang="en-US" sz="2600" i="1" dirty="0" smtClean="0"/>
              <a:t>palette</a:t>
            </a:r>
            <a:r>
              <a:rPr lang="en-US" sz="2600" dirty="0" smtClean="0"/>
              <a:t> {1, …, </a:t>
            </a:r>
            <a:r>
              <a:rPr lang="en-US" sz="2600" dirty="0" smtClean="0">
                <a:latin typeface="Symbol" charset="2"/>
                <a:cs typeface="Symbol" charset="2"/>
              </a:rPr>
              <a:t>D</a:t>
            </a:r>
            <a:r>
              <a:rPr lang="en-US" sz="2600" dirty="0" smtClean="0"/>
              <a:t>+1}</a:t>
            </a:r>
          </a:p>
          <a:p>
            <a:pPr lvl="1"/>
            <a:r>
              <a:rPr lang="en-US" sz="2600" dirty="0" smtClean="0"/>
              <a:t>In each round, everyone </a:t>
            </a:r>
            <a:r>
              <a:rPr lang="en-US" sz="2600" b="1" i="1" dirty="0" smtClean="0"/>
              <a:t>proposes</a:t>
            </a:r>
            <a:r>
              <a:rPr lang="en-US" sz="2600" dirty="0" smtClean="0"/>
              <a:t> a palette color at random</a:t>
            </a:r>
          </a:p>
          <a:p>
            <a:pPr lvl="1"/>
            <a:r>
              <a:rPr lang="en-US" sz="2600" dirty="0" smtClean="0"/>
              <a:t>Any conflict-free node keeps its color and halts.</a:t>
            </a:r>
          </a:p>
          <a:p>
            <a:pPr lvl="1"/>
            <a:r>
              <a:rPr lang="en-US" sz="2600" dirty="0" smtClean="0"/>
              <a:t>Nodes with conflicts withdraw their proposals, update their palettes, and continue.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7977" y="1441636"/>
            <a:ext cx="5893623" cy="30777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80"/>
                </a:solidFill>
              </a:rPr>
              <a:t>Analysis: </a:t>
            </a:r>
            <a:r>
              <a:rPr lang="en-US" sz="1400" dirty="0" err="1" smtClean="0">
                <a:solidFill>
                  <a:srgbClr val="FF0080"/>
                </a:solidFill>
              </a:rPr>
              <a:t>Luby</a:t>
            </a:r>
            <a:r>
              <a:rPr lang="en-US" sz="1400" dirty="0" smtClean="0">
                <a:solidFill>
                  <a:srgbClr val="FF0080"/>
                </a:solidFill>
              </a:rPr>
              <a:t> 1986, Johansson 1999, Barenboim, Elkin, Pettie, Schneider 2012</a:t>
            </a:r>
            <a:endParaRPr lang="en-US" sz="1400" dirty="0">
              <a:solidFill>
                <a:srgbClr val="FF008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766" y="3548386"/>
            <a:ext cx="3726054" cy="3309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766" y="3548386"/>
            <a:ext cx="3726054" cy="3309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766" y="3548385"/>
            <a:ext cx="3726054" cy="33096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766" y="3548386"/>
            <a:ext cx="3726054" cy="33096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766" y="3548386"/>
            <a:ext cx="3726054" cy="33096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766" y="3548386"/>
            <a:ext cx="3726054" cy="3309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Iterated Randomized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The first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+1)-coloring algorithm you’d think of</a:t>
            </a:r>
          </a:p>
          <a:p>
            <a:pPr lvl="1">
              <a:spcAft>
                <a:spcPts val="2400"/>
              </a:spcAft>
              <a:buNone/>
            </a:pPr>
            <a:r>
              <a:rPr lang="en-US" sz="2600" b="1" u="sng" dirty="0" smtClean="0"/>
              <a:t>Claim:</a:t>
            </a:r>
            <a:r>
              <a:rPr lang="en-US" sz="2600" b="1" dirty="0" smtClean="0"/>
              <a:t> </a:t>
            </a:r>
            <a:r>
              <a:rPr lang="en-US" sz="2600" dirty="0" smtClean="0"/>
              <a:t>In each round, each node is colored with prob. ≥ 1/4.</a:t>
            </a:r>
          </a:p>
          <a:p>
            <a:pPr lvl="1">
              <a:buNone/>
            </a:pPr>
            <a:r>
              <a:rPr lang="en-US" sz="2600" b="1" u="sng" dirty="0" smtClean="0"/>
              <a:t>Claim:</a:t>
            </a:r>
            <a:r>
              <a:rPr lang="en-US" sz="2600" dirty="0" smtClean="0"/>
              <a:t> Run the algorithm for </a:t>
            </a:r>
            <a:r>
              <a:rPr lang="en-US" sz="2600" dirty="0" smtClean="0">
                <a:sym typeface="Wingdings"/>
              </a:rPr>
              <a:t>(c+1)log</a:t>
            </a:r>
            <a:r>
              <a:rPr lang="en-US" sz="2600" baseline="-25000" dirty="0" smtClean="0">
                <a:sym typeface="Wingdings"/>
              </a:rPr>
              <a:t>4/3</a:t>
            </a:r>
            <a:r>
              <a:rPr lang="en-US" sz="2600" dirty="0" smtClean="0">
                <a:sym typeface="Wingdings"/>
              </a:rPr>
              <a:t> </a:t>
            </a:r>
            <a:r>
              <a:rPr lang="en-US" sz="2600" dirty="0" err="1" smtClean="0">
                <a:sym typeface="Wingdings"/>
              </a:rPr>
              <a:t>n</a:t>
            </a:r>
            <a:r>
              <a:rPr lang="en-US" sz="2600" dirty="0" smtClean="0">
                <a:sym typeface="Wingdings"/>
              </a:rPr>
              <a:t> rounds.  Afterward,</a:t>
            </a:r>
            <a:endParaRPr lang="en-US" sz="2600" dirty="0" smtClean="0"/>
          </a:p>
          <a:p>
            <a:pPr lvl="1">
              <a:buNone/>
            </a:pPr>
            <a:r>
              <a:rPr lang="en-US" sz="2600" dirty="0" smtClean="0">
                <a:sym typeface="Wingdings"/>
              </a:rPr>
              <a:t>		</a:t>
            </a:r>
            <a:r>
              <a:rPr lang="en-US" sz="2600" dirty="0" err="1" smtClean="0">
                <a:sym typeface="Wingdings"/>
              </a:rPr>
              <a:t>Pr[</a:t>
            </a:r>
            <a:r>
              <a:rPr lang="en-US" sz="2600" i="1" dirty="0" err="1" smtClean="0">
                <a:sym typeface="Wingdings"/>
              </a:rPr>
              <a:t>anyone</a:t>
            </a:r>
            <a:r>
              <a:rPr lang="en-US" sz="2600" dirty="0" smtClean="0">
                <a:sym typeface="Wingdings"/>
              </a:rPr>
              <a:t> is uncolored]</a:t>
            </a:r>
          </a:p>
          <a:p>
            <a:pPr lvl="1">
              <a:buNone/>
            </a:pPr>
            <a:r>
              <a:rPr lang="en-US" sz="2600" dirty="0" smtClean="0">
                <a:sym typeface="Wingdings"/>
              </a:rPr>
              <a:t>	≤ </a:t>
            </a:r>
            <a:r>
              <a:rPr lang="en-US" sz="2600" dirty="0" err="1" smtClean="0">
                <a:sym typeface="Wingdings"/>
              </a:rPr>
              <a:t>n</a:t>
            </a:r>
            <a:r>
              <a:rPr lang="en-US" sz="2600" dirty="0" smtClean="0">
                <a:sym typeface="Wingdings"/>
              </a:rPr>
              <a:t> ∙ </a:t>
            </a:r>
            <a:r>
              <a:rPr lang="en-US" sz="2600" dirty="0" err="1" smtClean="0">
                <a:sym typeface="Wingdings"/>
              </a:rPr>
              <a:t>Pr[</a:t>
            </a:r>
            <a:r>
              <a:rPr lang="en-US" sz="2600" i="1" dirty="0" err="1" smtClean="0">
                <a:sym typeface="Wingdings"/>
              </a:rPr>
              <a:t>a</a:t>
            </a:r>
            <a:r>
              <a:rPr lang="en-US" sz="2600" i="1" dirty="0" smtClean="0">
                <a:sym typeface="Wingdings"/>
              </a:rPr>
              <a:t> particular node</a:t>
            </a:r>
            <a:r>
              <a:rPr lang="en-US" sz="2600" dirty="0" smtClean="0">
                <a:sym typeface="Wingdings"/>
              </a:rPr>
              <a:t> is uncolored]	        </a:t>
            </a:r>
            <a:r>
              <a:rPr lang="en-US" sz="2400" i="1" dirty="0" smtClean="0">
                <a:solidFill>
                  <a:srgbClr val="0000FF"/>
                </a:solidFill>
                <a:sym typeface="Wingdings"/>
              </a:rPr>
              <a:t>by the union bound</a:t>
            </a:r>
            <a:endParaRPr lang="en-US" sz="2600" i="1" dirty="0" smtClean="0">
              <a:solidFill>
                <a:srgbClr val="0000FF"/>
              </a:solidFill>
              <a:sym typeface="Wingdings"/>
            </a:endParaRPr>
          </a:p>
          <a:p>
            <a:pPr lvl="1">
              <a:buNone/>
            </a:pPr>
            <a:r>
              <a:rPr lang="en-US" sz="2600" dirty="0" smtClean="0">
                <a:sym typeface="Wingdings"/>
              </a:rPr>
              <a:t>	≤ </a:t>
            </a:r>
            <a:r>
              <a:rPr lang="en-US" sz="2600" dirty="0" err="1" smtClean="0">
                <a:sym typeface="Wingdings"/>
              </a:rPr>
              <a:t>n</a:t>
            </a:r>
            <a:r>
              <a:rPr lang="en-US" sz="2600" dirty="0" smtClean="0">
                <a:sym typeface="Wingdings"/>
              </a:rPr>
              <a:t> ∙ n</a:t>
            </a:r>
            <a:r>
              <a:rPr lang="en-US" sz="2600" baseline="30000" dirty="0" smtClean="0">
                <a:sym typeface="Wingdings"/>
              </a:rPr>
              <a:t>-(c+1)</a:t>
            </a:r>
            <a:r>
              <a:rPr lang="en-US" sz="2600" dirty="0" smtClean="0">
                <a:sym typeface="Wingdings"/>
              </a:rPr>
              <a:t>  =  </a:t>
            </a:r>
            <a:r>
              <a:rPr lang="en-US" sz="2600" dirty="0" err="1" smtClean="0">
                <a:sym typeface="Wingdings"/>
              </a:rPr>
              <a:t>n</a:t>
            </a:r>
            <a:r>
              <a:rPr lang="en-US" sz="2600" baseline="30000" dirty="0" err="1" smtClean="0">
                <a:sym typeface="Wingdings"/>
              </a:rPr>
              <a:t>-c</a:t>
            </a:r>
            <a:r>
              <a:rPr lang="en-US" sz="2600" dirty="0" smtClean="0">
                <a:sym typeface="Wingdings"/>
              </a:rPr>
              <a:t>.</a:t>
            </a: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97977" y="1441636"/>
            <a:ext cx="5893623" cy="30777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80"/>
                </a:solidFill>
              </a:rPr>
              <a:t>Analysis: </a:t>
            </a:r>
            <a:r>
              <a:rPr lang="en-US" sz="1400" dirty="0" err="1" smtClean="0">
                <a:solidFill>
                  <a:srgbClr val="FF0080"/>
                </a:solidFill>
              </a:rPr>
              <a:t>Luby</a:t>
            </a:r>
            <a:r>
              <a:rPr lang="en-US" sz="1400" dirty="0" smtClean="0">
                <a:solidFill>
                  <a:srgbClr val="FF0080"/>
                </a:solidFill>
              </a:rPr>
              <a:t> 1986, Johansson 1999, Barenboim, Elkin, Pettie, Schneider 2012</a:t>
            </a:r>
            <a:endParaRPr lang="en-US" sz="1400" dirty="0">
              <a:solidFill>
                <a:srgbClr val="FF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Randomized MIS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r>
              <a:rPr lang="en-US" dirty="0" smtClean="0"/>
              <a:t>In each round,</a:t>
            </a:r>
          </a:p>
          <a:p>
            <a:pPr lvl="1"/>
            <a:r>
              <a:rPr lang="en-US" sz="2600" dirty="0" err="1" smtClean="0"/>
              <a:t>v</a:t>
            </a:r>
            <a:r>
              <a:rPr lang="en-US" sz="2600" dirty="0" smtClean="0"/>
              <a:t> “nominates” itself with probability 1/(deg(v) + 1).</a:t>
            </a:r>
          </a:p>
          <a:p>
            <a:pPr lvl="1"/>
            <a:r>
              <a:rPr lang="en-US" sz="2600" dirty="0" err="1" smtClean="0"/>
              <a:t>v</a:t>
            </a:r>
            <a:r>
              <a:rPr lang="en-US" sz="2600" dirty="0" smtClean="0"/>
              <a:t> joins the MIS if it nominates itself, but no neighbor does.</a:t>
            </a:r>
          </a:p>
          <a:p>
            <a:pPr lvl="1"/>
            <a:r>
              <a:rPr lang="en-US" sz="2600" dirty="0" smtClean="0"/>
              <a:t>All nodes in MIS or adjacent to an MIS node halt.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54" y="2774077"/>
            <a:ext cx="3931523" cy="3931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53" y="2774076"/>
            <a:ext cx="3931523" cy="3931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654" y="2774078"/>
            <a:ext cx="3931522" cy="3931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653" y="2774076"/>
            <a:ext cx="3931524" cy="3931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652" y="2774076"/>
            <a:ext cx="3931523" cy="39315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6638" y="684311"/>
            <a:ext cx="2904060" cy="33855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80"/>
                </a:solidFill>
              </a:rPr>
              <a:t>Luby</a:t>
            </a:r>
            <a:r>
              <a:rPr lang="en-US" sz="1600" dirty="0" smtClean="0">
                <a:solidFill>
                  <a:srgbClr val="FF0080"/>
                </a:solidFill>
              </a:rPr>
              <a:t> 1986, </a:t>
            </a:r>
            <a:r>
              <a:rPr lang="en-US" sz="1600" dirty="0" err="1" smtClean="0">
                <a:solidFill>
                  <a:srgbClr val="FF0080"/>
                </a:solidFill>
              </a:rPr>
              <a:t>Alon</a:t>
            </a:r>
            <a:r>
              <a:rPr lang="en-US" sz="1600" dirty="0" smtClean="0">
                <a:solidFill>
                  <a:srgbClr val="FF0080"/>
                </a:solidFill>
              </a:rPr>
              <a:t>, </a:t>
            </a:r>
            <a:r>
              <a:rPr lang="en-US" sz="1600" dirty="0" err="1" smtClean="0">
                <a:solidFill>
                  <a:srgbClr val="FF0080"/>
                </a:solidFill>
              </a:rPr>
              <a:t>Babai</a:t>
            </a:r>
            <a:r>
              <a:rPr lang="en-US" sz="1600" dirty="0" smtClean="0">
                <a:solidFill>
                  <a:srgbClr val="FF0080"/>
                </a:solidFill>
              </a:rPr>
              <a:t>, </a:t>
            </a:r>
            <a:r>
              <a:rPr lang="en-US" sz="1600" dirty="0" err="1" smtClean="0">
                <a:solidFill>
                  <a:srgbClr val="FF0080"/>
                </a:solidFill>
              </a:rPr>
              <a:t>Itai</a:t>
            </a:r>
            <a:r>
              <a:rPr lang="en-US" sz="1600" dirty="0" smtClean="0">
                <a:solidFill>
                  <a:srgbClr val="FF0080"/>
                </a:solidFill>
              </a:rPr>
              <a:t> 1986</a:t>
            </a:r>
            <a:endParaRPr lang="en-US" sz="1600" dirty="0">
              <a:solidFill>
                <a:srgbClr val="FF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Randomized Maximal Matching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v</a:t>
            </a:r>
            <a:r>
              <a:rPr lang="en-US" sz="2400" dirty="0" smtClean="0"/>
              <a:t> proposes to a neighbor </a:t>
            </a:r>
            <a:r>
              <a:rPr lang="en-US" sz="2400" dirty="0" err="1" smtClean="0"/>
              <a:t>prop(v</a:t>
            </a:r>
            <a:r>
              <a:rPr lang="en-US" sz="2400" dirty="0" smtClean="0"/>
              <a:t>)</a:t>
            </a:r>
          </a:p>
          <a:p>
            <a:pPr lvl="2"/>
            <a:r>
              <a:rPr lang="en-US" dirty="0" smtClean="0"/>
              <a:t>Edges </a:t>
            </a:r>
            <a:r>
              <a:rPr lang="en-US" sz="2800" dirty="0" smtClean="0"/>
              <a:t>{</a:t>
            </a:r>
            <a:r>
              <a:rPr lang="en-US" dirty="0" smtClean="0"/>
              <a:t> (</a:t>
            </a:r>
            <a:r>
              <a:rPr lang="en-US" dirty="0" err="1" smtClean="0"/>
              <a:t>v,prop(v</a:t>
            </a:r>
            <a:r>
              <a:rPr lang="en-US" dirty="0" smtClean="0"/>
              <a:t>)) </a:t>
            </a:r>
            <a:r>
              <a:rPr lang="en-US" sz="2800" dirty="0" smtClean="0"/>
              <a:t>}</a:t>
            </a:r>
            <a:r>
              <a:rPr lang="en-US" dirty="0" smtClean="0"/>
              <a:t> induce directed </a:t>
            </a:r>
            <a:r>
              <a:rPr lang="en-US" dirty="0" err="1" smtClean="0"/>
              <a:t>pseudoforest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sz="2400" dirty="0" smtClean="0"/>
              <a:t>2. Each </a:t>
            </a:r>
            <a:r>
              <a:rPr lang="en-US" sz="2400" dirty="0" err="1" smtClean="0"/>
              <a:t>v</a:t>
            </a:r>
            <a:r>
              <a:rPr lang="en-US" sz="2400" dirty="0" smtClean="0"/>
              <a:t> with a proposal accepts one arbitrarily.</a:t>
            </a:r>
          </a:p>
          <a:p>
            <a:pPr lvl="2"/>
            <a:r>
              <a:rPr lang="en-US" dirty="0" smtClean="0"/>
              <a:t>Edges induce directed paths and cycles</a:t>
            </a:r>
          </a:p>
          <a:p>
            <a:pPr lvl="1">
              <a:buNone/>
            </a:pPr>
            <a:r>
              <a:rPr lang="en-US" sz="2400" dirty="0" smtClean="0"/>
              <a:t>3. Each node picks a bit</a:t>
            </a:r>
            <a:r>
              <a:rPr lang="en-US" sz="2400" dirty="0" smtClean="0">
                <a:latin typeface="Symbol" charset="2"/>
                <a:cs typeface="Symbol" charset="2"/>
              </a:rPr>
              <a:t> ∈ </a:t>
            </a:r>
            <a:r>
              <a:rPr lang="en-US" sz="2400" dirty="0" smtClean="0"/>
              <a:t>{0,1}.</a:t>
            </a:r>
          </a:p>
          <a:p>
            <a:pPr lvl="1">
              <a:buNone/>
            </a:pPr>
            <a:r>
              <a:rPr lang="en-US" sz="2400" dirty="0" smtClean="0"/>
              <a:t>	(</a:t>
            </a:r>
            <a:r>
              <a:rPr lang="en-US" sz="2400" dirty="0" err="1" smtClean="0"/>
              <a:t>v</a:t>
            </a:r>
            <a:r>
              <a:rPr lang="en-US" sz="2400" dirty="0" smtClean="0"/>
              <a:t>, </a:t>
            </a:r>
            <a:r>
              <a:rPr lang="en-US" sz="2400" dirty="0" err="1" smtClean="0"/>
              <a:t>prop(v</a:t>
            </a:r>
            <a:r>
              <a:rPr lang="en-US" sz="2400" dirty="0" smtClean="0"/>
              <a:t>)) enters matching if </a:t>
            </a:r>
            <a:r>
              <a:rPr lang="en-US" sz="2400" dirty="0" err="1" smtClean="0"/>
              <a:t>bit(v</a:t>
            </a:r>
            <a:r>
              <a:rPr lang="en-US" sz="2400" dirty="0" smtClean="0"/>
              <a:t>)=0 and </a:t>
            </a:r>
            <a:r>
              <a:rPr lang="en-US" sz="2400" dirty="0" err="1" smtClean="0"/>
              <a:t>bit(prop(v</a:t>
            </a:r>
            <a:r>
              <a:rPr lang="en-US" sz="2400" dirty="0" smtClean="0"/>
              <a:t>))=1.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6900" y="684311"/>
            <a:ext cx="1627256" cy="369332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80"/>
                </a:solidFill>
              </a:rPr>
              <a:t>Israeli-</a:t>
            </a:r>
            <a:r>
              <a:rPr lang="en-US" dirty="0" err="1" smtClean="0">
                <a:solidFill>
                  <a:srgbClr val="FF0080"/>
                </a:solidFill>
              </a:rPr>
              <a:t>Itai</a:t>
            </a:r>
            <a:r>
              <a:rPr lang="en-US" dirty="0" smtClean="0">
                <a:solidFill>
                  <a:srgbClr val="FF0080"/>
                </a:solidFill>
              </a:rPr>
              <a:t> 1986</a:t>
            </a:r>
            <a:endParaRPr lang="en-US" dirty="0">
              <a:solidFill>
                <a:srgbClr val="FF008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886" y="3601492"/>
            <a:ext cx="3256508" cy="3256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886" y="3601492"/>
            <a:ext cx="3375649" cy="32565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885" y="3601492"/>
            <a:ext cx="3375649" cy="32565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886" y="3556105"/>
            <a:ext cx="3375649" cy="3301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885" y="3573123"/>
            <a:ext cx="3256509" cy="3284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alibri-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Calibri-plain.potx</Template>
  <TotalTime>8317</TotalTime>
  <Words>2681</Words>
  <Application>Microsoft Macintosh PowerPoint</Application>
  <PresentationFormat>On-screen Show (4:3)</PresentationFormat>
  <Paragraphs>299</Paragraphs>
  <Slides>39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Calibri-plain</vt:lpstr>
      <vt:lpstr>Equation</vt:lpstr>
      <vt:lpstr>Distributed Symmetry Breaking and the Constructive Lovász Local Lemma</vt:lpstr>
      <vt:lpstr>Slide 2</vt:lpstr>
      <vt:lpstr>Slide 3</vt:lpstr>
      <vt:lpstr>Symmetry Breaking in Distributed Networks</vt:lpstr>
      <vt:lpstr>Symmetry Breaking in Distributed Networks</vt:lpstr>
      <vt:lpstr>Iterated Randomized Algorithms</vt:lpstr>
      <vt:lpstr>Iterated Randomized Algorithms</vt:lpstr>
      <vt:lpstr>A Randomized MIS Algorithm</vt:lpstr>
      <vt:lpstr>Randomized Maximal Matching Algorithm</vt:lpstr>
      <vt:lpstr>The Union Bound Barrier</vt:lpstr>
      <vt:lpstr>Getting Around the Union Bound Barrier</vt:lpstr>
      <vt:lpstr>Randomized (D+1)-coloring</vt:lpstr>
      <vt:lpstr>Randomized (D+1)-coloring</vt:lpstr>
      <vt:lpstr>Randomized (D+1)-coloring</vt:lpstr>
      <vt:lpstr>Randomized (D+1)-coloring</vt:lpstr>
      <vt:lpstr>(D+1)-Coloring Algorithms</vt:lpstr>
      <vt:lpstr>Maximal Independent Set (MIS)</vt:lpstr>
      <vt:lpstr>Maximal Independent Set (MIS)</vt:lpstr>
      <vt:lpstr>Maximal Matching</vt:lpstr>
      <vt:lpstr>Maximal Matching</vt:lpstr>
      <vt:lpstr>Slide 21</vt:lpstr>
      <vt:lpstr>Defective Coloring </vt:lpstr>
      <vt:lpstr>Defective Coloring </vt:lpstr>
      <vt:lpstr>The (Symmetric) Lovász Local Lemma</vt:lpstr>
      <vt:lpstr>Slide 25</vt:lpstr>
      <vt:lpstr>The Moser-Tardos L.L.L. Algorithm [2010]</vt:lpstr>
      <vt:lpstr>Slide 27</vt:lpstr>
      <vt:lpstr>Slide 28</vt:lpstr>
      <vt:lpstr>Slide 29</vt:lpstr>
      <vt:lpstr>Overview of the Moser-Tardos Analysis</vt:lpstr>
      <vt:lpstr>Slide 31</vt:lpstr>
      <vt:lpstr>Slide 32</vt:lpstr>
      <vt:lpstr>A simpler L.L.L. Algorithm</vt:lpstr>
      <vt:lpstr>Slide 34</vt:lpstr>
      <vt:lpstr>Slide 35</vt:lpstr>
      <vt:lpstr>A Take-Home Message</vt:lpstr>
      <vt:lpstr>What’s the distributed complexity of L.L.L.?</vt:lpstr>
      <vt:lpstr>Conclusions</vt:lpstr>
      <vt:lpstr>Slide 39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Symmetry Breaking and the Constructive Lovász Local Lemma</dc:title>
  <dc:creator>Seth Pettie</dc:creator>
  <cp:lastModifiedBy>Seth Pettie</cp:lastModifiedBy>
  <cp:revision>16</cp:revision>
  <cp:lastPrinted>2014-10-13T02:36:12Z</cp:lastPrinted>
  <dcterms:created xsi:type="dcterms:W3CDTF">2014-10-13T02:35:55Z</dcterms:created>
  <dcterms:modified xsi:type="dcterms:W3CDTF">2014-10-13T02:40:24Z</dcterms:modified>
</cp:coreProperties>
</file>