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9" r:id="rId3"/>
    <p:sldId id="260" r:id="rId4"/>
    <p:sldId id="317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97" r:id="rId14"/>
    <p:sldId id="287" r:id="rId15"/>
    <p:sldId id="266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272" r:id="rId26"/>
    <p:sldId id="273" r:id="rId27"/>
    <p:sldId id="274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281" r:id="rId46"/>
    <p:sldId id="31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93624"/>
  </p:normalViewPr>
  <p:slideViewPr>
    <p:cSldViewPr snapToGrid="0" snapToObjects="1" showGuides="1">
      <p:cViewPr varScale="1">
        <p:scale>
          <a:sx n="70" d="100"/>
          <a:sy n="70" d="100"/>
        </p:scale>
        <p:origin x="1200" y="176"/>
      </p:cViewPr>
      <p:guideLst>
        <p:guide orient="horz" pos="21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02655-0CE6-1346-951A-F194B423DF83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ED3ED-2C4E-734D-BF2C-84E63201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D3ED-2C4E-734D-BF2C-84E632019A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EC8B45-C186-9142-895F-992F12150FC4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85138-8658-9147-8334-4D78F824F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7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7056"/>
            <a:ext cx="9144000" cy="595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emf"/><Relationship Id="rId7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emf"/><Relationship Id="rId7" Type="http://schemas.openxmlformats.org/officeDocument/2006/relationships/image" Target="../media/image9.emf"/><Relationship Id="rId12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7.emf"/><Relationship Id="rId10" Type="http://schemas.openxmlformats.org/officeDocument/2006/relationships/image" Target="../media/image13.emf"/><Relationship Id="rId4" Type="http://schemas.openxmlformats.org/officeDocument/2006/relationships/image" Target="../media/image6.emf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3.emf"/><Relationship Id="rId7" Type="http://schemas.openxmlformats.org/officeDocument/2006/relationships/image" Target="../media/image9.emf"/><Relationship Id="rId12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7.emf"/><Relationship Id="rId10" Type="http://schemas.openxmlformats.org/officeDocument/2006/relationships/image" Target="../media/image13.emf"/><Relationship Id="rId4" Type="http://schemas.openxmlformats.org/officeDocument/2006/relationships/image" Target="../media/image6.emf"/><Relationship Id="rId9" Type="http://schemas.openxmlformats.org/officeDocument/2006/relationships/image" Target="../media/image12.emf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3.emf"/><Relationship Id="rId7" Type="http://schemas.openxmlformats.org/officeDocument/2006/relationships/image" Target="../media/image9.emf"/><Relationship Id="rId12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7.emf"/><Relationship Id="rId10" Type="http://schemas.openxmlformats.org/officeDocument/2006/relationships/image" Target="../media/image13.emf"/><Relationship Id="rId4" Type="http://schemas.openxmlformats.org/officeDocument/2006/relationships/image" Target="../media/image6.emf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8.em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9921"/>
            <a:ext cx="9144000" cy="1470025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Eurostile"/>
                <a:cs typeface="Eurostile"/>
              </a:rPr>
              <a:t>Automatically Speeding Up</a:t>
            </a:r>
            <a:br>
              <a:rPr lang="en-US" dirty="0">
                <a:solidFill>
                  <a:srgbClr val="008000"/>
                </a:solidFill>
                <a:latin typeface="Eurostile"/>
                <a:cs typeface="Eurostile"/>
              </a:rPr>
            </a:br>
            <a:r>
              <a:rPr lang="en-US" dirty="0">
                <a:solidFill>
                  <a:srgbClr val="008000"/>
                </a:solidFill>
                <a:latin typeface="Eurostile"/>
                <a:cs typeface="Eurostile"/>
              </a:rPr>
              <a:t>LOCAL Algorithms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83389" y="3245306"/>
            <a:ext cx="4166395" cy="102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Seth Pettie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rostile"/>
                <a:ea typeface="+mn-ea"/>
                <a:cs typeface="Eurostile"/>
              </a:rPr>
              <a:t>University of Michigan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45" y="5546440"/>
            <a:ext cx="372371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/>
              <a:t>Naor</a:t>
            </a:r>
            <a:r>
              <a:rPr lang="en-US" sz="1700" dirty="0"/>
              <a:t>, </a:t>
            </a:r>
            <a:r>
              <a:rPr lang="en-US" sz="1700" dirty="0" err="1"/>
              <a:t>Stockmeyer</a:t>
            </a:r>
            <a:r>
              <a:rPr lang="en-US" sz="1700" dirty="0"/>
              <a:t>, SICOMP 1995</a:t>
            </a:r>
          </a:p>
          <a:p>
            <a:r>
              <a:rPr lang="en-US" sz="1700" dirty="0"/>
              <a:t>Chang, </a:t>
            </a:r>
            <a:r>
              <a:rPr lang="en-US" sz="1700" dirty="0" err="1"/>
              <a:t>Kopelowitz</a:t>
            </a:r>
            <a:r>
              <a:rPr lang="en-US" sz="1700" dirty="0"/>
              <a:t>, Pettie, FOCS 2016</a:t>
            </a:r>
          </a:p>
          <a:p>
            <a:r>
              <a:rPr lang="en-US" sz="1700" dirty="0"/>
              <a:t>Chang, Pettie, FOCS 2017, SICOMP 2018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92CD3E-0165-EB4D-B333-7498AB8F5B01}"/>
              </a:ext>
            </a:extLst>
          </p:cNvPr>
          <p:cNvSpPr txBox="1">
            <a:spLocks/>
          </p:cNvSpPr>
          <p:nvPr/>
        </p:nvSpPr>
        <p:spPr>
          <a:xfrm>
            <a:off x="2277978" y="4518586"/>
            <a:ext cx="4377219" cy="53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rostile"/>
                <a:ea typeface="+mn-ea"/>
                <a:cs typeface="Eurostile"/>
              </a:rPr>
              <a:t>Joint work with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Yi-Jun Chang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030"/>
            <a:ext cx="9144000" cy="727323"/>
          </a:xfrm>
        </p:spPr>
        <p:txBody>
          <a:bodyPr>
            <a:normAutofit fontScale="90000"/>
          </a:bodyPr>
          <a:lstStyle/>
          <a:p>
            <a:r>
              <a:rPr lang="en-US" dirty="0"/>
              <a:t>Time Hierarchies: 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=O(1)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General graphs, Trees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730" y="3113958"/>
            <a:ext cx="1292508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-51966" y="307104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923745" y="307174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8893367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327"/>
            <a:ext cx="4445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8" y="3232920"/>
            <a:ext cx="571500" cy="2413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-47492" y="2941857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34163" y="3061006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" y="2569624"/>
            <a:ext cx="1003300" cy="2667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rot="5400000" flipH="1" flipV="1">
            <a:off x="1387548" y="2841014"/>
            <a:ext cx="276046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1372813" y="3134970"/>
            <a:ext cx="305517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7972" y="2836323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77972" y="3438525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3306374" y="2836323"/>
            <a:ext cx="297457" cy="276046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02346" y="3119577"/>
            <a:ext cx="305514" cy="297455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03831" y="3110782"/>
            <a:ext cx="5442026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821" y="3298825"/>
            <a:ext cx="177800" cy="1397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rot="5400000" flipH="1" flipV="1">
            <a:off x="3452929" y="308043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344" y="2675214"/>
            <a:ext cx="622300" cy="2921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52117" y="2286790"/>
            <a:ext cx="125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Deterministic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2117" y="3791978"/>
            <a:ext cx="114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Randomized</a:t>
            </a:r>
          </a:p>
        </p:txBody>
      </p:sp>
      <p:sp>
        <p:nvSpPr>
          <p:cNvPr id="24" name="Multiply 23"/>
          <p:cNvSpPr/>
          <p:nvPr/>
        </p:nvSpPr>
        <p:spPr>
          <a:xfrm>
            <a:off x="2017197" y="2662634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327" y="3621846"/>
            <a:ext cx="800100" cy="2159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1742857" y="3449727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621" y="4138027"/>
            <a:ext cx="2839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Exponential Separations:</a:t>
            </a:r>
          </a:p>
          <a:p>
            <a:r>
              <a:rPr lang="en-US" dirty="0">
                <a:latin typeface="Symbol" charset="2"/>
                <a:cs typeface="Symbol" charset="2"/>
              </a:rPr>
              <a:t> – D</a:t>
            </a:r>
            <a:r>
              <a:rPr lang="en-US" dirty="0"/>
              <a:t>-coloring degree-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 trees</a:t>
            </a:r>
          </a:p>
          <a:p>
            <a:r>
              <a:rPr lang="en-US" dirty="0"/>
              <a:t> – </a:t>
            </a:r>
            <a:r>
              <a:rPr lang="en-US" dirty="0" err="1"/>
              <a:t>Sinkless</a:t>
            </a:r>
            <a:r>
              <a:rPr lang="en-US" dirty="0"/>
              <a:t> Orientation</a:t>
            </a:r>
          </a:p>
          <a:p>
            <a:r>
              <a:rPr lang="en-US" dirty="0"/>
              <a:t> – (2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-2)-edge coloring trees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3286016" y="3618229"/>
            <a:ext cx="854591" cy="215783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040079" y="3495627"/>
            <a:ext cx="1694526" cy="65779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20238" y="4445806"/>
            <a:ext cx="302305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Brandt, Fischer, </a:t>
            </a:r>
            <a:r>
              <a:rPr lang="en-US" sz="1400" dirty="0" err="1">
                <a:solidFill>
                  <a:srgbClr val="FF0000"/>
                </a:solidFill>
              </a:rPr>
              <a:t>Hirvonen</a:t>
            </a:r>
            <a:r>
              <a:rPr lang="en-US" sz="1400" dirty="0">
                <a:solidFill>
                  <a:srgbClr val="FF0000"/>
                </a:solidFill>
              </a:rPr>
              <a:t>, Keller,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Lempiäinen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Rybicki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Suomela</a:t>
            </a:r>
            <a:r>
              <a:rPr lang="en-US" sz="1400" dirty="0">
                <a:solidFill>
                  <a:srgbClr val="FF0000"/>
                </a:solidFill>
              </a:rPr>
              <a:t>, Uitto’16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20238" y="4969026"/>
            <a:ext cx="226476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Chang, </a:t>
            </a:r>
            <a:r>
              <a:rPr lang="en-US" sz="1400" dirty="0" err="1">
                <a:solidFill>
                  <a:srgbClr val="FF0000"/>
                </a:solidFill>
              </a:rPr>
              <a:t>Kopelowitz</a:t>
            </a:r>
            <a:r>
              <a:rPr lang="en-US" sz="1400" dirty="0">
                <a:solidFill>
                  <a:srgbClr val="FF0000"/>
                </a:solidFill>
              </a:rPr>
              <a:t>, Pettie’16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20238" y="5276803"/>
            <a:ext cx="109514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Pettie, Su’15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20238" y="5584580"/>
            <a:ext cx="126188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Ghaffari</a:t>
            </a:r>
            <a:r>
              <a:rPr lang="en-US" sz="1400" dirty="0">
                <a:solidFill>
                  <a:srgbClr val="FF0000"/>
                </a:solidFill>
              </a:rPr>
              <a:t>, Su’17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20238" y="5892357"/>
            <a:ext cx="231420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Chang, He, Li, Pettie, Uitto’18</a:t>
            </a:r>
          </a:p>
        </p:txBody>
      </p:sp>
      <p:sp>
        <p:nvSpPr>
          <p:cNvPr id="50" name="Multiply 49"/>
          <p:cNvSpPr/>
          <p:nvPr/>
        </p:nvSpPr>
        <p:spPr>
          <a:xfrm>
            <a:off x="1267106" y="3232920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71157" y="1380842"/>
            <a:ext cx="256191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Chang, </a:t>
            </a:r>
            <a:r>
              <a:rPr lang="en-US" sz="1600" dirty="0" err="1">
                <a:solidFill>
                  <a:srgbClr val="FF0000"/>
                </a:solidFill>
              </a:rPr>
              <a:t>Kopelowitz</a:t>
            </a:r>
            <a:r>
              <a:rPr lang="en-US" sz="1600" dirty="0">
                <a:solidFill>
                  <a:srgbClr val="FF0000"/>
                </a:solidFill>
              </a:rPr>
              <a:t>, Pettie’16</a:t>
            </a:r>
          </a:p>
        </p:txBody>
      </p:sp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57" y="1741708"/>
            <a:ext cx="28956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41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030"/>
            <a:ext cx="9144000" cy="727323"/>
          </a:xfrm>
        </p:spPr>
        <p:txBody>
          <a:bodyPr>
            <a:normAutofit fontScale="90000"/>
          </a:bodyPr>
          <a:lstStyle/>
          <a:p>
            <a:r>
              <a:rPr lang="en-US" dirty="0"/>
              <a:t>Time Hierarchies: 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=O(1)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General graphs, Trees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730" y="3113958"/>
            <a:ext cx="1292508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-51966" y="307104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923745" y="307174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8893367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327"/>
            <a:ext cx="4445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8" y="3232920"/>
            <a:ext cx="571500" cy="2413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-47492" y="2941857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34163" y="3061006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" y="2569624"/>
            <a:ext cx="1003300" cy="2667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rot="5400000" flipH="1" flipV="1">
            <a:off x="1387548" y="2841014"/>
            <a:ext cx="276046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1372813" y="3134970"/>
            <a:ext cx="305517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7972" y="2836323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77972" y="3438525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3306374" y="2836323"/>
            <a:ext cx="297457" cy="276046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02346" y="3119577"/>
            <a:ext cx="305514" cy="297455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03831" y="3110782"/>
            <a:ext cx="5442026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821" y="3298825"/>
            <a:ext cx="177800" cy="1397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rot="5400000" flipH="1" flipV="1">
            <a:off x="3452929" y="308043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344" y="2675214"/>
            <a:ext cx="622300" cy="2921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52117" y="2286790"/>
            <a:ext cx="125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Deterministic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2117" y="3791978"/>
            <a:ext cx="114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Randomized</a:t>
            </a:r>
          </a:p>
        </p:txBody>
      </p:sp>
      <p:sp>
        <p:nvSpPr>
          <p:cNvPr id="24" name="Multiply 23"/>
          <p:cNvSpPr/>
          <p:nvPr/>
        </p:nvSpPr>
        <p:spPr>
          <a:xfrm>
            <a:off x="2017197" y="2662634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327" y="3621846"/>
            <a:ext cx="800100" cy="2159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1742857" y="3449727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ultiply 49"/>
          <p:cNvSpPr/>
          <p:nvPr/>
        </p:nvSpPr>
        <p:spPr>
          <a:xfrm>
            <a:off x="1267106" y="3232920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48304" y="3437731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001" y="3647246"/>
            <a:ext cx="508000" cy="190500"/>
          </a:xfrm>
          <a:prstGeom prst="rect">
            <a:avLst/>
          </a:prstGeom>
        </p:spPr>
      </p:pic>
      <p:sp>
        <p:nvSpPr>
          <p:cNvPr id="57" name="Multiply 56"/>
          <p:cNvSpPr/>
          <p:nvPr/>
        </p:nvSpPr>
        <p:spPr>
          <a:xfrm>
            <a:off x="2891692" y="3235932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043185" y="4258187"/>
            <a:ext cx="7001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i="1" dirty="0" err="1"/>
              <a:t>Lovász</a:t>
            </a:r>
            <a:r>
              <a:rPr lang="en-US" b="1" i="1" dirty="0"/>
              <a:t> Local Lemma is “complete” for </a:t>
            </a:r>
            <a:r>
              <a:rPr lang="en-US" b="1" i="1" dirty="0" err="1"/>
              <a:t>sublogarithmic</a:t>
            </a:r>
            <a:r>
              <a:rPr lang="en-US" b="1" i="1" dirty="0"/>
              <a:t> randomized time!</a:t>
            </a:r>
          </a:p>
          <a:p>
            <a:r>
              <a:rPr lang="en-US" dirty="0"/>
              <a:t>Every </a:t>
            </a:r>
            <a:r>
              <a:rPr lang="en-US" dirty="0" err="1"/>
              <a:t>o(log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)-time randomized algorithm can be</a:t>
            </a:r>
          </a:p>
          <a:p>
            <a:r>
              <a:rPr lang="en-US" dirty="0"/>
              <a:t>automatically sped up to run in O(LLL) time.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8179534" y="3083442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7408471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6637408" y="306145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9774" y="2632075"/>
            <a:ext cx="444500" cy="2540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8711" y="2632075"/>
            <a:ext cx="444500" cy="2540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1298" y="2632075"/>
            <a:ext cx="457200" cy="2540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4113" y="2795707"/>
            <a:ext cx="469900" cy="635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115961" y="1851995"/>
            <a:ext cx="402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infinite number of complexities.</a:t>
            </a:r>
          </a:p>
          <a:p>
            <a:r>
              <a:rPr lang="en-US" dirty="0"/>
              <a:t>“</a:t>
            </a:r>
            <a:r>
              <a:rPr lang="en-US" i="1" dirty="0" err="1"/>
              <a:t>k</a:t>
            </a:r>
            <a:r>
              <a:rPr lang="en-US" i="1" dirty="0"/>
              <a:t>-level 2½-coloring</a:t>
            </a:r>
            <a:r>
              <a:rPr lang="en-US" dirty="0"/>
              <a:t>” needs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(n</a:t>
            </a:r>
            <a:r>
              <a:rPr lang="en-US" baseline="30000" dirty="0"/>
              <a:t>1/k</a:t>
            </a:r>
            <a:r>
              <a:rPr lang="en-US" dirty="0"/>
              <a:t>)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030"/>
            <a:ext cx="9144000" cy="727323"/>
          </a:xfrm>
        </p:spPr>
        <p:txBody>
          <a:bodyPr>
            <a:normAutofit fontScale="90000"/>
          </a:bodyPr>
          <a:lstStyle/>
          <a:p>
            <a:r>
              <a:rPr lang="en-US" dirty="0"/>
              <a:t>Time Hierarchies: 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=O(1)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i="1" u="sng" dirty="0">
                <a:solidFill>
                  <a:srgbClr val="000000"/>
                </a:solidFill>
              </a:rPr>
              <a:t>Trees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730" y="3113958"/>
            <a:ext cx="1292508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-51966" y="307104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923745" y="307174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8893367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327"/>
            <a:ext cx="4445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8" y="3232920"/>
            <a:ext cx="571500" cy="2413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-47492" y="2941857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34163" y="3061006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" y="2569624"/>
            <a:ext cx="1003300" cy="2667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rot="5400000" flipH="1" flipV="1">
            <a:off x="1387548" y="2841014"/>
            <a:ext cx="276046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1372813" y="3134970"/>
            <a:ext cx="305517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7972" y="2836323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77972" y="3438525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3306374" y="2836323"/>
            <a:ext cx="297457" cy="276046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02346" y="3119577"/>
            <a:ext cx="305514" cy="297455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03831" y="3110782"/>
            <a:ext cx="5442026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821" y="3298825"/>
            <a:ext cx="177800" cy="1397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rot="5400000" flipH="1" flipV="1">
            <a:off x="3452929" y="308043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344" y="2675214"/>
            <a:ext cx="622300" cy="2921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52117" y="2286790"/>
            <a:ext cx="125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Deterministic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2117" y="3791978"/>
            <a:ext cx="114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Randomized</a:t>
            </a:r>
          </a:p>
        </p:txBody>
      </p:sp>
      <p:sp>
        <p:nvSpPr>
          <p:cNvPr id="24" name="Multiply 23"/>
          <p:cNvSpPr/>
          <p:nvPr/>
        </p:nvSpPr>
        <p:spPr>
          <a:xfrm>
            <a:off x="2017197" y="2662634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327" y="3621846"/>
            <a:ext cx="800100" cy="2159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1742857" y="3449727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ultiply 49"/>
          <p:cNvSpPr/>
          <p:nvPr/>
        </p:nvSpPr>
        <p:spPr>
          <a:xfrm>
            <a:off x="1267106" y="3232920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48304" y="3437731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001" y="3647246"/>
            <a:ext cx="508000" cy="190500"/>
          </a:xfrm>
          <a:prstGeom prst="rect">
            <a:avLst/>
          </a:prstGeom>
        </p:spPr>
      </p:pic>
      <p:sp>
        <p:nvSpPr>
          <p:cNvPr id="57" name="Multiply 56"/>
          <p:cNvSpPr/>
          <p:nvPr/>
        </p:nvSpPr>
        <p:spPr>
          <a:xfrm>
            <a:off x="2891692" y="3235932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006947" y="3605423"/>
            <a:ext cx="3746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i="1" dirty="0"/>
              <a:t>Randomized n</a:t>
            </a:r>
            <a:r>
              <a:rPr lang="en-US" i="1" baseline="30000" dirty="0"/>
              <a:t>o(1)</a:t>
            </a:r>
            <a:r>
              <a:rPr lang="en-US" i="1" dirty="0"/>
              <a:t>-time algorithm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Deterministic </a:t>
            </a:r>
            <a:r>
              <a:rPr lang="en-US" i="1" dirty="0" err="1"/>
              <a:t>O(log</a:t>
            </a:r>
            <a:r>
              <a:rPr lang="en-US" i="1" dirty="0"/>
              <a:t> </a:t>
            </a:r>
            <a:r>
              <a:rPr lang="en-US" i="1" dirty="0" err="1"/>
              <a:t>n</a:t>
            </a:r>
            <a:r>
              <a:rPr lang="en-US" i="1" dirty="0"/>
              <a:t>)-time algorithm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8179534" y="3083442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7408471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6637408" y="306145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9774" y="2632075"/>
            <a:ext cx="444500" cy="2540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8711" y="2632075"/>
            <a:ext cx="444500" cy="2540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1298" y="2632075"/>
            <a:ext cx="457200" cy="2540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9877" y="2795707"/>
            <a:ext cx="469900" cy="6350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rot="5400000" flipH="1" flipV="1">
            <a:off x="5512257" y="311316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0095" y="2614463"/>
            <a:ext cx="596900" cy="292100"/>
          </a:xfrm>
          <a:prstGeom prst="rect">
            <a:avLst/>
          </a:prstGeom>
        </p:spPr>
      </p:pic>
      <p:sp>
        <p:nvSpPr>
          <p:cNvPr id="47" name="Multiply 46"/>
          <p:cNvSpPr/>
          <p:nvPr/>
        </p:nvSpPr>
        <p:spPr>
          <a:xfrm>
            <a:off x="4180201" y="2937093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4742308" y="4075060"/>
            <a:ext cx="354699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120786A-9171-994A-B0DE-1F3C8A5D983E}"/>
              </a:ext>
            </a:extLst>
          </p:cNvPr>
          <p:cNvSpPr txBox="1"/>
          <p:nvPr/>
        </p:nvSpPr>
        <p:spPr>
          <a:xfrm>
            <a:off x="7706626" y="3879697"/>
            <a:ext cx="138499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Chang, Pettie’17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E07A0DD-271F-9944-ADB7-88D237E9B929}"/>
                  </a:ext>
                </a:extLst>
              </p:cNvPr>
              <p:cNvSpPr txBox="1"/>
              <p:nvPr/>
            </p:nvSpPr>
            <p:spPr>
              <a:xfrm>
                <a:off x="4014424" y="4371918"/>
                <a:ext cx="3559244" cy="993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US" i="1" dirty="0"/>
                  <a:t>Randomized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/>
                  <a:t>-time algorithm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i="1" dirty="0"/>
                  <a:t>Deterministic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-time algorithm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E07A0DD-271F-9944-ADB7-88D237E9B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24" y="4371918"/>
                <a:ext cx="3559244" cy="993029"/>
              </a:xfrm>
              <a:prstGeom prst="rect">
                <a:avLst/>
              </a:prstGeom>
              <a:blipFill>
                <a:blip r:embed="rId14"/>
                <a:stretch>
                  <a:fillRect l="-1068" t="-1266" r="-106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E785488-917C-214E-99C4-38CBB34C0052}"/>
              </a:ext>
            </a:extLst>
          </p:cNvPr>
          <p:cNvCxnSpPr/>
          <p:nvPr/>
        </p:nvCxnSpPr>
        <p:spPr>
          <a:xfrm rot="5400000">
            <a:off x="4749785" y="4841555"/>
            <a:ext cx="354699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15C8C7A-22F8-514F-B1DC-F21D2A9D7C86}"/>
              </a:ext>
            </a:extLst>
          </p:cNvPr>
          <p:cNvSpPr txBox="1"/>
          <p:nvPr/>
        </p:nvSpPr>
        <p:spPr>
          <a:xfrm>
            <a:off x="7258255" y="4461748"/>
            <a:ext cx="18685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Balliu</a:t>
            </a:r>
            <a:r>
              <a:rPr lang="en-US" sz="1400" dirty="0">
                <a:solidFill>
                  <a:srgbClr val="FF0000"/>
                </a:solidFill>
              </a:rPr>
              <a:t>, Brandt, Olivetti,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Suomela’18</a:t>
            </a:r>
          </a:p>
        </p:txBody>
      </p:sp>
      <p:sp>
        <p:nvSpPr>
          <p:cNvPr id="75" name="Multiply 74">
            <a:extLst>
              <a:ext uri="{FF2B5EF4-FFF2-40B4-BE49-F238E27FC236}">
                <a16:creationId xmlns:a16="http://schemas.microsoft.com/office/drawing/2014/main" id="{B64343F8-B69A-344E-9B9C-30E8AA588373}"/>
              </a:ext>
            </a:extLst>
          </p:cNvPr>
          <p:cNvSpPr/>
          <p:nvPr/>
        </p:nvSpPr>
        <p:spPr>
          <a:xfrm>
            <a:off x="8292725" y="2937971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>
            <a:extLst>
              <a:ext uri="{FF2B5EF4-FFF2-40B4-BE49-F238E27FC236}">
                <a16:creationId xmlns:a16="http://schemas.microsoft.com/office/drawing/2014/main" id="{2FE5353E-F166-E34A-B8E1-5DB53D3E9C29}"/>
              </a:ext>
            </a:extLst>
          </p:cNvPr>
          <p:cNvSpPr/>
          <p:nvPr/>
        </p:nvSpPr>
        <p:spPr>
          <a:xfrm>
            <a:off x="7479925" y="2937974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>
            <a:extLst>
              <a:ext uri="{FF2B5EF4-FFF2-40B4-BE49-F238E27FC236}">
                <a16:creationId xmlns:a16="http://schemas.microsoft.com/office/drawing/2014/main" id="{468AFC9F-B0EF-0B46-B7E0-4E5936D46744}"/>
              </a:ext>
            </a:extLst>
          </p:cNvPr>
          <p:cNvSpPr/>
          <p:nvPr/>
        </p:nvSpPr>
        <p:spPr>
          <a:xfrm>
            <a:off x="6767680" y="2937585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>
            <a:extLst>
              <a:ext uri="{FF2B5EF4-FFF2-40B4-BE49-F238E27FC236}">
                <a16:creationId xmlns:a16="http://schemas.microsoft.com/office/drawing/2014/main" id="{1EA49E83-5171-C04B-9BE8-2BF02A5B65B7}"/>
              </a:ext>
            </a:extLst>
          </p:cNvPr>
          <p:cNvSpPr/>
          <p:nvPr/>
        </p:nvSpPr>
        <p:spPr>
          <a:xfrm>
            <a:off x="6073215" y="2937245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E7E8CF-B231-0647-B5D7-57F535D60333}"/>
              </a:ext>
            </a:extLst>
          </p:cNvPr>
          <p:cNvSpPr txBox="1"/>
          <p:nvPr/>
        </p:nvSpPr>
        <p:spPr>
          <a:xfrm>
            <a:off x="7254330" y="5389268"/>
            <a:ext cx="169629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Chang (unpublished)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84317-1A3F-3545-BAC5-4B5E0D0017C4}"/>
              </a:ext>
            </a:extLst>
          </p:cNvPr>
          <p:cNvSpPr txBox="1"/>
          <p:nvPr/>
        </p:nvSpPr>
        <p:spPr>
          <a:xfrm>
            <a:off x="5248770" y="5358490"/>
            <a:ext cx="182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Remaining gaps…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1" grpId="0" animBg="1"/>
      <p:bldP spid="72" grpId="0"/>
      <p:bldP spid="72" grpId="1"/>
      <p:bldP spid="74" grpId="0" animBg="1"/>
      <p:bldP spid="74" grpId="1" animBg="1"/>
      <p:bldP spid="75" grpId="0" animBg="1"/>
      <p:bldP spid="48" grpId="0" animBg="1"/>
      <p:bldP spid="58" grpId="0" animBg="1"/>
      <p:bldP spid="61" grpId="0" animBg="1"/>
      <p:bldP spid="6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030"/>
            <a:ext cx="9144000" cy="727323"/>
          </a:xfrm>
        </p:spPr>
        <p:txBody>
          <a:bodyPr>
            <a:normAutofit fontScale="90000"/>
          </a:bodyPr>
          <a:lstStyle/>
          <a:p>
            <a:r>
              <a:rPr lang="en-US" dirty="0"/>
              <a:t>Time Hierarchies: 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=O(1)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i="1" u="sng" dirty="0">
                <a:solidFill>
                  <a:srgbClr val="000000"/>
                </a:solidFill>
              </a:rPr>
              <a:t>Trees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730" y="3113958"/>
            <a:ext cx="1292508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-51966" y="307104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923745" y="307174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8893367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327"/>
            <a:ext cx="4445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8" y="3232920"/>
            <a:ext cx="571500" cy="2413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-47492" y="2941857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34163" y="3061006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" y="2569624"/>
            <a:ext cx="1003300" cy="2667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rot="5400000" flipH="1" flipV="1">
            <a:off x="1387548" y="2841014"/>
            <a:ext cx="276046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1372813" y="3134970"/>
            <a:ext cx="305517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7972" y="2836323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77972" y="3438525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3306374" y="2836323"/>
            <a:ext cx="297457" cy="276046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02346" y="3119577"/>
            <a:ext cx="305514" cy="297455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03831" y="3110782"/>
            <a:ext cx="5442026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821" y="3298825"/>
            <a:ext cx="177800" cy="1397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rot="5400000" flipH="1" flipV="1">
            <a:off x="3452929" y="308043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344" y="2675214"/>
            <a:ext cx="622300" cy="2921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52117" y="2286790"/>
            <a:ext cx="125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Deterministic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2117" y="3791978"/>
            <a:ext cx="114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Randomized</a:t>
            </a:r>
          </a:p>
        </p:txBody>
      </p:sp>
      <p:sp>
        <p:nvSpPr>
          <p:cNvPr id="24" name="Multiply 23"/>
          <p:cNvSpPr/>
          <p:nvPr/>
        </p:nvSpPr>
        <p:spPr>
          <a:xfrm>
            <a:off x="2017197" y="2662634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327" y="3621846"/>
            <a:ext cx="800100" cy="2159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1742857" y="3449727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ultiply 49"/>
          <p:cNvSpPr/>
          <p:nvPr/>
        </p:nvSpPr>
        <p:spPr>
          <a:xfrm>
            <a:off x="1267106" y="3232920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48304" y="3437731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001" y="3647246"/>
            <a:ext cx="508000" cy="190500"/>
          </a:xfrm>
          <a:prstGeom prst="rect">
            <a:avLst/>
          </a:prstGeom>
        </p:spPr>
      </p:pic>
      <p:sp>
        <p:nvSpPr>
          <p:cNvPr id="57" name="Multiply 56"/>
          <p:cNvSpPr/>
          <p:nvPr/>
        </p:nvSpPr>
        <p:spPr>
          <a:xfrm>
            <a:off x="2891692" y="3235932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8179534" y="3083442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7408471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6637408" y="306145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9774" y="2632075"/>
            <a:ext cx="444500" cy="2540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8711" y="2632075"/>
            <a:ext cx="444500" cy="2540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1298" y="2632075"/>
            <a:ext cx="457200" cy="2540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9877" y="2795707"/>
            <a:ext cx="469900" cy="6350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rot="5400000" flipH="1" flipV="1">
            <a:off x="5512257" y="311316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0095" y="2614463"/>
            <a:ext cx="596900" cy="292100"/>
          </a:xfrm>
          <a:prstGeom prst="rect">
            <a:avLst/>
          </a:prstGeom>
        </p:spPr>
      </p:pic>
      <p:sp>
        <p:nvSpPr>
          <p:cNvPr id="47" name="Multiply 46"/>
          <p:cNvSpPr/>
          <p:nvPr/>
        </p:nvSpPr>
        <p:spPr>
          <a:xfrm>
            <a:off x="4180201" y="2937093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417" y="1576557"/>
            <a:ext cx="17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The Ramsey Gap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01334" y="1575259"/>
            <a:ext cx="270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Graph Shattering Gaps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11009" y="206394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LLL Gap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71999" y="2040912"/>
            <a:ext cx="267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Pumping Lemma Gaps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4500" y="1945889"/>
            <a:ext cx="140565" cy="437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788377" y="1924534"/>
            <a:ext cx="980590" cy="1186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454482" y="1962054"/>
            <a:ext cx="287319" cy="691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254244" y="2389574"/>
            <a:ext cx="200345" cy="823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758141" y="2389356"/>
            <a:ext cx="409637" cy="517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Multiply 70">
            <a:extLst>
              <a:ext uri="{FF2B5EF4-FFF2-40B4-BE49-F238E27FC236}">
                <a16:creationId xmlns:a16="http://schemas.microsoft.com/office/drawing/2014/main" id="{EE965814-A55E-1343-AB83-F432A13ED09B}"/>
              </a:ext>
            </a:extLst>
          </p:cNvPr>
          <p:cNvSpPr/>
          <p:nvPr/>
        </p:nvSpPr>
        <p:spPr>
          <a:xfrm>
            <a:off x="8292725" y="2937971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B3261CA-C873-7643-9F7A-0387857769E2}"/>
              </a:ext>
            </a:extLst>
          </p:cNvPr>
          <p:cNvCxnSpPr>
            <a:cxnSpLocks/>
          </p:cNvCxnSpPr>
          <p:nvPr/>
        </p:nvCxnSpPr>
        <p:spPr>
          <a:xfrm>
            <a:off x="6492098" y="2389355"/>
            <a:ext cx="2146932" cy="515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Multiply 55">
            <a:extLst>
              <a:ext uri="{FF2B5EF4-FFF2-40B4-BE49-F238E27FC236}">
                <a16:creationId xmlns:a16="http://schemas.microsoft.com/office/drawing/2014/main" id="{73DDD0E8-AF63-C54E-99FD-DEE5487F64B1}"/>
              </a:ext>
            </a:extLst>
          </p:cNvPr>
          <p:cNvSpPr/>
          <p:nvPr/>
        </p:nvSpPr>
        <p:spPr>
          <a:xfrm>
            <a:off x="7479925" y="2937974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>
            <a:extLst>
              <a:ext uri="{FF2B5EF4-FFF2-40B4-BE49-F238E27FC236}">
                <a16:creationId xmlns:a16="http://schemas.microsoft.com/office/drawing/2014/main" id="{F744F31A-970B-5645-AA74-900FED79BDE0}"/>
              </a:ext>
            </a:extLst>
          </p:cNvPr>
          <p:cNvSpPr/>
          <p:nvPr/>
        </p:nvSpPr>
        <p:spPr>
          <a:xfrm>
            <a:off x="6767680" y="2937585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ultiply 72">
            <a:extLst>
              <a:ext uri="{FF2B5EF4-FFF2-40B4-BE49-F238E27FC236}">
                <a16:creationId xmlns:a16="http://schemas.microsoft.com/office/drawing/2014/main" id="{402DA473-6577-3D4A-83DA-ADDFC8AA9D1A}"/>
              </a:ext>
            </a:extLst>
          </p:cNvPr>
          <p:cNvSpPr/>
          <p:nvPr/>
        </p:nvSpPr>
        <p:spPr>
          <a:xfrm>
            <a:off x="6073215" y="2937245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8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030"/>
            <a:ext cx="9144000" cy="727323"/>
          </a:xfrm>
        </p:spPr>
        <p:txBody>
          <a:bodyPr>
            <a:normAutofit fontScale="90000"/>
          </a:bodyPr>
          <a:lstStyle/>
          <a:p>
            <a:r>
              <a:rPr lang="en-US" dirty="0"/>
              <a:t>Time Hierarchies: 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=O(1)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i="1" u="sng" dirty="0">
                <a:solidFill>
                  <a:srgbClr val="000000"/>
                </a:solidFill>
              </a:rPr>
              <a:t>General Graphs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730" y="3113958"/>
            <a:ext cx="1292508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-51966" y="307104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923745" y="307174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8893367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327"/>
            <a:ext cx="4445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8" y="3232920"/>
            <a:ext cx="571500" cy="2413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-47492" y="2941857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34163" y="3061006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387548" y="2841014"/>
            <a:ext cx="276046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1372813" y="3134970"/>
            <a:ext cx="305517" cy="266667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7972" y="2836323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77972" y="3438525"/>
            <a:ext cx="1628401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3306374" y="2836323"/>
            <a:ext cx="297457" cy="276046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02346" y="3119577"/>
            <a:ext cx="305514" cy="297455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03831" y="3110782"/>
            <a:ext cx="5442026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821" y="3298825"/>
            <a:ext cx="177800" cy="1397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rot="5400000" flipH="1" flipV="1">
            <a:off x="3452929" y="308043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44" y="2675214"/>
            <a:ext cx="622300" cy="2921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52117" y="2286790"/>
            <a:ext cx="125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Deterministic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2117" y="3791978"/>
            <a:ext cx="114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/>
              <a:t>Randomized</a:t>
            </a:r>
          </a:p>
        </p:txBody>
      </p:sp>
      <p:sp>
        <p:nvSpPr>
          <p:cNvPr id="24" name="Multiply 23"/>
          <p:cNvSpPr/>
          <p:nvPr/>
        </p:nvSpPr>
        <p:spPr>
          <a:xfrm>
            <a:off x="2017197" y="2662634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327" y="3621846"/>
            <a:ext cx="800100" cy="2159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1742857" y="3449727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ultiply 49"/>
          <p:cNvSpPr/>
          <p:nvPr/>
        </p:nvSpPr>
        <p:spPr>
          <a:xfrm>
            <a:off x="1267106" y="3232920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48304" y="3437731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8001" y="3647246"/>
            <a:ext cx="508000" cy="190500"/>
          </a:xfrm>
          <a:prstGeom prst="rect">
            <a:avLst/>
          </a:prstGeom>
        </p:spPr>
      </p:pic>
      <p:sp>
        <p:nvSpPr>
          <p:cNvPr id="57" name="Multiply 56"/>
          <p:cNvSpPr/>
          <p:nvPr/>
        </p:nvSpPr>
        <p:spPr>
          <a:xfrm>
            <a:off x="2891692" y="3235932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238333" y="5560387"/>
            <a:ext cx="277467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Balliu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Hirvonen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Korhonen</a:t>
            </a:r>
            <a:r>
              <a:rPr lang="en-US" sz="1400" dirty="0">
                <a:solidFill>
                  <a:srgbClr val="FF0000"/>
                </a:solidFill>
              </a:rPr>
              <a:t>, Keller,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Lempiäinen</a:t>
            </a:r>
            <a:r>
              <a:rPr lang="en-US" sz="1400" dirty="0">
                <a:solidFill>
                  <a:srgbClr val="FF0000"/>
                </a:solidFill>
              </a:rPr>
              <a:t>, Olivetti, </a:t>
            </a:r>
            <a:r>
              <a:rPr lang="en-US" sz="1400" dirty="0" err="1">
                <a:solidFill>
                  <a:srgbClr val="FF0000"/>
                </a:solidFill>
              </a:rPr>
              <a:t>Suomela</a:t>
            </a:r>
            <a:r>
              <a:rPr lang="en-US" sz="1400" dirty="0">
                <a:solidFill>
                  <a:srgbClr val="FF0000"/>
                </a:solidFill>
              </a:rPr>
              <a:t> 2018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F951CA-F354-6A49-9879-34ABF86C9274}"/>
              </a:ext>
            </a:extLst>
          </p:cNvPr>
          <p:cNvSpPr txBox="1"/>
          <p:nvPr/>
        </p:nvSpPr>
        <p:spPr>
          <a:xfrm>
            <a:off x="6238333" y="6083607"/>
            <a:ext cx="29056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Balliu</a:t>
            </a:r>
            <a:r>
              <a:rPr lang="en-US" sz="1400" dirty="0">
                <a:solidFill>
                  <a:srgbClr val="FF0000"/>
                </a:solidFill>
              </a:rPr>
              <a:t>, Brandt, Olivetti, </a:t>
            </a:r>
            <a:r>
              <a:rPr lang="en-US" sz="1400" dirty="0" err="1">
                <a:solidFill>
                  <a:srgbClr val="FF0000"/>
                </a:solidFill>
              </a:rPr>
              <a:t>Suomela</a:t>
            </a:r>
            <a:r>
              <a:rPr lang="en-US" sz="1400" dirty="0">
                <a:solidFill>
                  <a:srgbClr val="FF0000"/>
                </a:solidFill>
              </a:rPr>
              <a:t> 2018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ED7329-189E-1445-A6FF-77AD5D22428B}"/>
              </a:ext>
            </a:extLst>
          </p:cNvPr>
          <p:cNvSpPr/>
          <p:nvPr/>
        </p:nvSpPr>
        <p:spPr>
          <a:xfrm>
            <a:off x="3662399" y="2928155"/>
            <a:ext cx="5321714" cy="291396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15E1C8-5C31-0A44-897A-C3BB124F2FC9}"/>
                  </a:ext>
                </a:extLst>
              </p:cNvPr>
              <p:cNvSpPr txBox="1"/>
              <p:nvPr/>
            </p:nvSpPr>
            <p:spPr>
              <a:xfrm>
                <a:off x="4369022" y="3563883"/>
                <a:ext cx="3416826" cy="16314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Complexities of the form: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, for any rational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, for any rational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for any rational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for any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15E1C8-5C31-0A44-897A-C3BB124F2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022" y="3563883"/>
                <a:ext cx="3416826" cy="1631409"/>
              </a:xfrm>
              <a:prstGeom prst="rect">
                <a:avLst/>
              </a:prstGeom>
              <a:blipFill>
                <a:blip r:embed="rId8"/>
                <a:stretch>
                  <a:fillRect l="-1476" t="-1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DF8C1DD-077F-2F48-B36D-63937A2A5CB8}"/>
              </a:ext>
            </a:extLst>
          </p:cNvPr>
          <p:cNvSpPr/>
          <p:nvPr/>
        </p:nvSpPr>
        <p:spPr>
          <a:xfrm>
            <a:off x="587698" y="2964754"/>
            <a:ext cx="485361" cy="248742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schemeClr val="tx1"/>
                </a:solidFill>
              </a:rPr>
              <a:t>dense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E0F7439-43D1-F04D-A4A6-C85248BE2D6C}"/>
                  </a:ext>
                </a:extLst>
              </p:cNvPr>
              <p:cNvSpPr txBox="1"/>
              <p:nvPr/>
            </p:nvSpPr>
            <p:spPr>
              <a:xfrm>
                <a:off x="222250" y="4234470"/>
                <a:ext cx="3905997" cy="12255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Complexities of the form: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, for any rational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dirty="0"/>
                  <a:t>, for any rational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for any rational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E0F7439-43D1-F04D-A4A6-C85248BE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0" y="4234470"/>
                <a:ext cx="3905997" cy="1225592"/>
              </a:xfrm>
              <a:prstGeom prst="rect">
                <a:avLst/>
              </a:prstGeom>
              <a:blipFill>
                <a:blip r:embed="rId9"/>
                <a:stretch>
                  <a:fillRect l="-1294" t="-1010"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9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animBg="1"/>
      <p:bldP spid="45" grpId="1" animBg="1"/>
      <p:bldP spid="3" grpId="0" animBg="1"/>
      <p:bldP spid="6" grpId="0" animBg="1"/>
      <p:bldP spid="48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white 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4098"/>
            <a:ext cx="9144000" cy="5793901"/>
          </a:xfrm>
        </p:spPr>
        <p:txBody>
          <a:bodyPr/>
          <a:lstStyle/>
          <a:p>
            <a:r>
              <a:rPr lang="en-US" dirty="0"/>
              <a:t>What does “</a:t>
            </a:r>
            <a:r>
              <a:rPr lang="en-US" dirty="0" err="1"/>
              <a:t>n</a:t>
            </a:r>
            <a:r>
              <a:rPr lang="en-US" dirty="0"/>
              <a:t>” refer to in the LOCAL model?</a:t>
            </a:r>
          </a:p>
          <a:p>
            <a:pPr lvl="1">
              <a:buNone/>
            </a:pPr>
            <a:r>
              <a:rPr lang="en-US" dirty="0"/>
              <a:t>(1) </a:t>
            </a:r>
            <a:r>
              <a:rPr lang="en-US" dirty="0" err="1"/>
              <a:t>n</a:t>
            </a:r>
            <a:r>
              <a:rPr lang="en-US" dirty="0"/>
              <a:t> = |V| = size of the graph.</a:t>
            </a:r>
          </a:p>
          <a:p>
            <a:pPr lvl="1">
              <a:buNone/>
            </a:pPr>
            <a:r>
              <a:rPr lang="en-US" dirty="0"/>
              <a:t>(2) </a:t>
            </a:r>
            <a:r>
              <a:rPr lang="en-US" dirty="0" err="1"/>
              <a:t>O(log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) = bits in vertex IDs.</a:t>
            </a:r>
          </a:p>
          <a:p>
            <a:pPr lvl="1">
              <a:buNone/>
            </a:pPr>
            <a:r>
              <a:rPr lang="en-US" dirty="0"/>
              <a:t>(3) 1/poly(n) = standard error bound for </a:t>
            </a:r>
            <a:r>
              <a:rPr lang="en-US" b="1" i="1" u="sng" dirty="0"/>
              <a:t>randomized</a:t>
            </a:r>
            <a:r>
              <a:rPr lang="en-US" dirty="0"/>
              <a:t> </a:t>
            </a:r>
            <a:r>
              <a:rPr lang="en-US" dirty="0" err="1"/>
              <a:t>algs</a:t>
            </a:r>
            <a:r>
              <a:rPr lang="en-US" dirty="0"/>
              <a:t>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B590-791B-2E4B-92B1-6F14E7D2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598"/>
            <a:ext cx="9144000" cy="1083733"/>
          </a:xfrm>
        </p:spPr>
        <p:txBody>
          <a:bodyPr>
            <a:normAutofit/>
          </a:bodyPr>
          <a:lstStyle/>
          <a:p>
            <a:r>
              <a:rPr lang="en-US" dirty="0"/>
              <a:t>The Ramsey Gap</a:t>
            </a:r>
            <a:br>
              <a:rPr lang="en-US" dirty="0"/>
            </a:br>
            <a:r>
              <a:rPr lang="en-US" sz="1800" dirty="0">
                <a:solidFill>
                  <a:srgbClr val="FF0000"/>
                </a:solidFill>
              </a:rPr>
              <a:t>[Naor-Stockmeyer’95], [Chang-Pettie’17]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040D-F689-FE40-B1CF-4E760468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1467"/>
            <a:ext cx="9144000" cy="5706532"/>
          </a:xfrm>
        </p:spPr>
        <p:txBody>
          <a:bodyPr>
            <a:normAutofit/>
          </a:bodyPr>
          <a:lstStyle/>
          <a:p>
            <a:pPr>
              <a:spcBef>
                <a:spcPts val="1224"/>
              </a:spcBef>
              <a:spcAft>
                <a:spcPts val="1200"/>
              </a:spcAft>
            </a:pPr>
            <a:r>
              <a:rPr lang="en-US" b="1" u="sng" dirty="0"/>
              <a:t>Step 1:</a:t>
            </a:r>
            <a:r>
              <a:rPr lang="en-US" dirty="0"/>
              <a:t> Show that any sufficiently fast algorithm can be made “order invariant.”</a:t>
            </a:r>
          </a:p>
          <a:p>
            <a:r>
              <a:rPr lang="en-US" b="1" u="sng" dirty="0"/>
              <a:t>Step 2:</a:t>
            </a:r>
            <a:r>
              <a:rPr lang="en-US" dirty="0"/>
              <a:t> Show that any order invariant algorithm can be tricked into thinking n=O(1).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F53B6-D460-2641-B60B-EEF2514D4BA2}"/>
              </a:ext>
            </a:extLst>
          </p:cNvPr>
          <p:cNvSpPr txBox="1"/>
          <p:nvPr/>
        </p:nvSpPr>
        <p:spPr>
          <a:xfrm>
            <a:off x="711200" y="4004733"/>
            <a:ext cx="2488182" cy="923330"/>
          </a:xfrm>
          <a:prstGeom prst="rect">
            <a:avLst/>
          </a:prstGeom>
          <a:noFill/>
          <a:ln w="34925" cap="rnd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9050"/>
          </a:sp3d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Z = MSB(ID(u) XOR ID(v))</a:t>
            </a:r>
          </a:p>
          <a:p>
            <a:r>
              <a:rPr lang="en-US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9BD8C-928B-EA40-9D8E-91034A4946DE}"/>
              </a:ext>
            </a:extLst>
          </p:cNvPr>
          <p:cNvSpPr txBox="1"/>
          <p:nvPr/>
        </p:nvSpPr>
        <p:spPr>
          <a:xfrm>
            <a:off x="5537200" y="4004733"/>
            <a:ext cx="2125903" cy="1754326"/>
          </a:xfrm>
          <a:prstGeom prst="rect">
            <a:avLst/>
          </a:prstGeom>
          <a:noFill/>
          <a:ln w="34925" cap="rnd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9050"/>
          </a:sp3d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If (ID(u) &lt; ID(v)) then</a:t>
            </a:r>
          </a:p>
          <a:p>
            <a:r>
              <a:rPr lang="en-US" dirty="0"/>
              <a:t>	…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	….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62183-E60F-024D-9610-CE88DD319B7B}"/>
              </a:ext>
            </a:extLst>
          </p:cNvPr>
          <p:cNvSpPr txBox="1"/>
          <p:nvPr/>
        </p:nvSpPr>
        <p:spPr>
          <a:xfrm>
            <a:off x="643468" y="3650735"/>
            <a:ext cx="19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algorithm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AE9F4-4C55-914C-8170-592AE360CCB5}"/>
              </a:ext>
            </a:extLst>
          </p:cNvPr>
          <p:cNvSpPr txBox="1"/>
          <p:nvPr/>
        </p:nvSpPr>
        <p:spPr>
          <a:xfrm>
            <a:off x="5449652" y="3610003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Order-invariant algorithm </a:t>
            </a:r>
          </a:p>
        </p:txBody>
      </p:sp>
    </p:spTree>
    <p:extLst>
      <p:ext uri="{BB962C8B-B14F-4D97-AF65-F5344CB8AC3E}">
        <p14:creationId xmlns:p14="http://schemas.microsoft.com/office/powerpoint/2010/main" val="1574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D746-FCD4-7047-A8D0-AB061CDF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64B34-1454-644E-8B63-FD0F4EE99F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:  any c-coloring of the edges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-uniform hypergraph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vertices has a monochromatic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-clique.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=1: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&gt;1: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64B34-1454-644E-8B63-FD0F4EE99F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6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8C82-95A5-D049-872F-30D0CF82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D17BB-4860-4248-91F5-6D66179D8B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time and solves an LCL problem with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    upper bound on number of IDs we can see.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dirty="0">
                    <a:solidFill>
                      <a:srgbClr val="FFC000"/>
                    </a:solidFill>
                  </a:rPr>
                  <a:t>o</a:t>
                </a:r>
                <a:r>
                  <a:rPr lang="en-US" b="1" dirty="0">
                    <a:solidFill>
                      <a:srgbClr val="00B050"/>
                    </a:solidFill>
                  </a:rPr>
                  <a:t>l</a:t>
                </a:r>
                <a:r>
                  <a:rPr lang="en-US" b="1" dirty="0">
                    <a:solidFill>
                      <a:srgbClr val="0432FF"/>
                    </a:solidFill>
                  </a:rPr>
                  <a:t>o</a:t>
                </a:r>
                <a:r>
                  <a:rPr lang="en-US" b="1" dirty="0">
                    <a:solidFill>
                      <a:srgbClr val="7030A0"/>
                    </a:solidFill>
                  </a:rPr>
                  <a:t>r</a:t>
                </a:r>
                <a:r>
                  <a:rPr lang="en-US" dirty="0"/>
                  <a:t> of hyper-edge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encodes</a:t>
                </a:r>
              </a:p>
              <a:p>
                <a:pPr lvl="1"/>
                <a:r>
                  <a:rPr lang="en-US" dirty="0"/>
                  <a:t>For every distinct radius-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subgraph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centered @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every one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/>
                  <a:t> assignments of IDs to nodes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/>
              </a:p>
              <a:p>
                <a:pPr lvl="3"/>
                <a:r>
                  <a:rPr lang="en-US" sz="2800" dirty="0"/>
                  <a:t>The output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when the algorithm is run with this ID assignment and neighborhood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D17BB-4860-4248-91F5-6D66179D8B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426"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2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0619-D0A8-024A-A017-44A7D36F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B1377-50BB-9B47-AC6A-5A76BA7CC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exists a monochromatic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-clique.  </a:t>
                </a:r>
                <a:r>
                  <a:rPr lang="en-US" dirty="0" err="1"/>
                  <a:t>W.l.o.g</a:t>
                </a:r>
                <a:r>
                  <a:rPr lang="en-US" dirty="0"/>
                  <a:t>.,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{1,2,3,…,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is monochromatic.</a:t>
                </a:r>
              </a:p>
              <a:p>
                <a:r>
                  <a:rPr lang="en-US" dirty="0"/>
                  <a:t>New algorithm: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-neighborhood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 Reassign IDs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to be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an </a:t>
                </a:r>
                <a:r>
                  <a:rPr lang="en-US" i="1" dirty="0"/>
                  <a:t>order-preserving</a:t>
                </a:r>
                <a:r>
                  <a:rPr lang="en-US" dirty="0"/>
                  <a:t> way.  Run the old algorithm.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B1377-50BB-9B47-AC6A-5A76BA7CC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1064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B8FAA0-6D6D-BD41-9F91-8C44B404A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63" y="3882527"/>
            <a:ext cx="2209800" cy="220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2BF070-8B20-D24A-95A2-0112191A5C91}"/>
                  </a:ext>
                </a:extLst>
              </p:cNvPr>
              <p:cNvSpPr txBox="1"/>
              <p:nvPr/>
            </p:nvSpPr>
            <p:spPr>
              <a:xfrm>
                <a:off x="193079" y="5921165"/>
                <a:ext cx="13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2BF070-8B20-D24A-95A2-0112191A5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9" y="5921165"/>
                <a:ext cx="13944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B3780D-F184-FC4A-A65A-B8CC636B40F4}"/>
              </a:ext>
            </a:extLst>
          </p:cNvPr>
          <p:cNvCxnSpPr/>
          <p:nvPr/>
        </p:nvCxnSpPr>
        <p:spPr>
          <a:xfrm>
            <a:off x="4148663" y="4987427"/>
            <a:ext cx="9144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0054CC-B4F9-0D49-BD20-BF49F9D58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163" y="3882527"/>
            <a:ext cx="2209800" cy="220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015CF5-C474-6E41-A1CF-81EA0E8389CC}"/>
                  </a:ext>
                </a:extLst>
              </p:cNvPr>
              <p:cNvSpPr txBox="1"/>
              <p:nvPr/>
            </p:nvSpPr>
            <p:spPr>
              <a:xfrm>
                <a:off x="2878663" y="6105831"/>
                <a:ext cx="3362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Map IDs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{2,3,6,7,8,9,10,11,14}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015CF5-C474-6E41-A1CF-81EA0E838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63" y="6105831"/>
                <a:ext cx="3362780" cy="369332"/>
              </a:xfrm>
              <a:prstGeom prst="rect">
                <a:avLst/>
              </a:prstGeom>
              <a:blipFill>
                <a:blip r:embed="rId6"/>
                <a:stretch>
                  <a:fillRect l="-150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0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7911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LOCAL Model</a:t>
            </a:r>
            <a:br>
              <a:rPr lang="en-US" dirty="0"/>
            </a:br>
            <a:r>
              <a:rPr lang="en-US" sz="1800" dirty="0">
                <a:solidFill>
                  <a:srgbClr val="FF0000"/>
                </a:solidFill>
              </a:rPr>
              <a:t>[Linial’92]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2"/>
            <a:ext cx="9144000" cy="6250088"/>
          </a:xfrm>
        </p:spPr>
        <p:txBody>
          <a:bodyPr/>
          <a:lstStyle/>
          <a:p>
            <a:r>
              <a:rPr lang="en-US" dirty="0"/>
              <a:t>A graph G=(V,E)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Vertex </a:t>
            </a:r>
            <a:r>
              <a:rPr lang="en-US" dirty="0"/>
              <a:t>= processor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Edge</a:t>
            </a:r>
            <a:r>
              <a:rPr lang="en-US" dirty="0"/>
              <a:t> = </a:t>
            </a:r>
            <a:r>
              <a:rPr lang="en-US" dirty="0" err="1"/>
              <a:t>bidirected</a:t>
            </a:r>
            <a:r>
              <a:rPr lang="en-US" dirty="0"/>
              <a:t> communication</a:t>
            </a:r>
          </a:p>
          <a:p>
            <a:pPr lvl="1"/>
            <a:r>
              <a:rPr lang="en-US" dirty="0"/>
              <a:t>Time: </a:t>
            </a:r>
            <a:r>
              <a:rPr lang="en-US" b="1" i="1" dirty="0"/>
              <a:t>synchronized</a:t>
            </a:r>
            <a:r>
              <a:rPr lang="en-US" dirty="0"/>
              <a:t> rounds.  In </a:t>
            </a:r>
          </a:p>
          <a:p>
            <a:pPr lvl="1">
              <a:buNone/>
            </a:pPr>
            <a:r>
              <a:rPr lang="en-US" dirty="0"/>
              <a:t>	each round, each vertex sends a</a:t>
            </a:r>
          </a:p>
          <a:p>
            <a:pPr lvl="1">
              <a:buNone/>
            </a:pPr>
            <a:r>
              <a:rPr lang="en-US" dirty="0"/>
              <a:t>	message to each neighbor.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Computation is free</a:t>
            </a:r>
            <a:r>
              <a:rPr lang="en-US" i="1" dirty="0"/>
              <a:t>.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Message size is unbounded.</a:t>
            </a:r>
          </a:p>
          <a:p>
            <a:pPr lvl="1"/>
            <a:r>
              <a:rPr lang="en-US" dirty="0"/>
              <a:t>“Time” = number of rounds</a:t>
            </a:r>
          </a:p>
          <a:p>
            <a:r>
              <a:rPr lang="en-US" b="1" i="1" dirty="0">
                <a:solidFill>
                  <a:srgbClr val="660066"/>
                </a:solidFill>
              </a:rPr>
              <a:t>Randomized</a:t>
            </a:r>
            <a:r>
              <a:rPr lang="en-US" dirty="0"/>
              <a:t> LOCAL</a:t>
            </a:r>
          </a:p>
          <a:p>
            <a:pPr lvl="1"/>
            <a:r>
              <a:rPr lang="en-US" dirty="0"/>
              <a:t>Can generate an </a:t>
            </a:r>
            <a:r>
              <a:rPr lang="en-US" b="1" i="1" dirty="0">
                <a:solidFill>
                  <a:srgbClr val="660066"/>
                </a:solidFill>
              </a:rPr>
              <a:t>unbounded number of random bits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5241" y="3929024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678244" y="3874744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656" y="2588677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754659" y="2534397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062" y="3907637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7164065" y="3853357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59" y="2642957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7261062" y="2588677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7307" y="1890136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8270310" y="1835856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061" y="1497018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val 20"/>
          <p:cNvSpPr/>
          <p:nvPr/>
        </p:nvSpPr>
        <p:spPr>
          <a:xfrm>
            <a:off x="7164064" y="1442738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5596" y="1303935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Oval 23"/>
          <p:cNvSpPr/>
          <p:nvPr/>
        </p:nvSpPr>
        <p:spPr>
          <a:xfrm>
            <a:off x="6058599" y="1249655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7307" y="3397103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Oval 26"/>
          <p:cNvSpPr/>
          <p:nvPr/>
        </p:nvSpPr>
        <p:spPr>
          <a:xfrm>
            <a:off x="8270310" y="3342823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967" y="4796835"/>
            <a:ext cx="434899" cy="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Oval 29"/>
          <p:cNvSpPr/>
          <p:nvPr/>
        </p:nvSpPr>
        <p:spPr>
          <a:xfrm>
            <a:off x="7813970" y="4742555"/>
            <a:ext cx="607881" cy="586201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7236635" y="2260309"/>
            <a:ext cx="559738" cy="96998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62540" y="2827498"/>
            <a:ext cx="898522" cy="54280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710917" y="2097693"/>
            <a:ext cx="784388" cy="89021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6666480" y="1542757"/>
            <a:ext cx="497584" cy="193083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424726" y="1791884"/>
            <a:ext cx="677152" cy="979568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6311077" y="2997193"/>
            <a:ext cx="904453" cy="979569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6286125" y="4146457"/>
            <a:ext cx="877940" cy="21387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643320" y="3459464"/>
            <a:ext cx="754146" cy="76415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337814" y="2948321"/>
            <a:ext cx="871560" cy="1152981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900470" y="2215662"/>
            <a:ext cx="338314" cy="579411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V="1">
            <a:off x="7899808" y="2969145"/>
            <a:ext cx="339639" cy="579411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7555613" y="4481023"/>
            <a:ext cx="474691" cy="220068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8003851" y="4258002"/>
            <a:ext cx="899378" cy="241422"/>
          </a:xfrm>
          <a:prstGeom prst="line">
            <a:avLst/>
          </a:prstGeom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0619-D0A8-024A-A017-44A7D36F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B1377-50BB-9B47-AC6A-5A76BA7CC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exists a monochromatic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-clique.  </a:t>
                </a:r>
                <a:r>
                  <a:rPr lang="en-US" dirty="0" err="1"/>
                  <a:t>W.l.o.g</a:t>
                </a:r>
                <a:r>
                  <a:rPr lang="en-US" dirty="0"/>
                  <a:t>.,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{1,2,3,…,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is monochromatic.</a:t>
                </a:r>
              </a:p>
              <a:p>
                <a:r>
                  <a:rPr lang="en-US" dirty="0"/>
                  <a:t>New algorithm: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-neighborhood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 Reassign IDs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to be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an </a:t>
                </a:r>
                <a:r>
                  <a:rPr lang="en-US" i="1" dirty="0"/>
                  <a:t>order-preserving</a:t>
                </a:r>
                <a:r>
                  <a:rPr lang="en-US" dirty="0"/>
                  <a:t> way.  Run the old algorithm.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B1377-50BB-9B47-AC6A-5A76BA7CC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1064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2BF070-8B20-D24A-95A2-0112191A5C91}"/>
                  </a:ext>
                </a:extLst>
              </p:cNvPr>
              <p:cNvSpPr txBox="1"/>
              <p:nvPr/>
            </p:nvSpPr>
            <p:spPr>
              <a:xfrm>
                <a:off x="125346" y="6344497"/>
                <a:ext cx="13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2BF070-8B20-D24A-95A2-0112191A5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6" y="6344497"/>
                <a:ext cx="139442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C7E79CA-24FD-854C-B39E-27BAE4671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3424529"/>
            <a:ext cx="3289300" cy="328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FC9BE-2F33-714A-9FCD-477CE4E31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0" y="3426884"/>
            <a:ext cx="3289300" cy="3289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0F10A6-FEE1-BC45-92B7-4DB182FA96CF}"/>
              </a:ext>
            </a:extLst>
          </p:cNvPr>
          <p:cNvCxnSpPr>
            <a:cxnSpLocks/>
          </p:cNvCxnSpPr>
          <p:nvPr/>
        </p:nvCxnSpPr>
        <p:spPr>
          <a:xfrm>
            <a:off x="4368800" y="4987427"/>
            <a:ext cx="69426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6614-6E6C-C041-B2C2-104C9CD7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“Graph Shattering” Gaps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[Chang, </a:t>
            </a:r>
            <a:r>
              <a:rPr lang="en-US" sz="2000" dirty="0" err="1">
                <a:solidFill>
                  <a:srgbClr val="FF0000"/>
                </a:solidFill>
              </a:rPr>
              <a:t>Kopelowitz</a:t>
            </a:r>
            <a:r>
              <a:rPr lang="en-US" sz="2000" dirty="0">
                <a:solidFill>
                  <a:srgbClr val="FF0000"/>
                </a:solidFill>
              </a:rPr>
              <a:t>, Pettie’16]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37935-9050-8040-BAAD-901FE6C22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 </a:t>
                </a:r>
                <a:r>
                  <a:rPr lang="en-US" b="1" dirty="0">
                    <a:solidFill>
                      <a:srgbClr val="00B050"/>
                    </a:solidFill>
                  </a:rPr>
                  <a:t>det</a:t>
                </a:r>
                <a:r>
                  <a:rPr lang="en-US" dirty="0"/>
                  <a:t>. complexities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b="1" u="sng" dirty="0"/>
                  <a:t>Theorem.</a:t>
                </a:r>
                <a:r>
                  <a:rPr lang="en-US" dirty="0"/>
                  <a:t>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-time </a:t>
                </a:r>
                <a:r>
                  <a:rPr lang="en-US" i="1" dirty="0"/>
                  <a:t>deterministic</a:t>
                </a:r>
                <a:r>
                  <a:rPr lang="en-US" dirty="0"/>
                  <a:t> algorithm can be sped up to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spcAft>
                    <a:spcPts val="2400"/>
                  </a:spcAft>
                </a:pPr>
                <a:r>
                  <a:rPr lang="en-US" dirty="0"/>
                  <a:t>No </a:t>
                </a:r>
                <a:r>
                  <a:rPr lang="en-US" b="1" dirty="0">
                    <a:solidFill>
                      <a:srgbClr val="00B050"/>
                    </a:solidFill>
                  </a:rPr>
                  <a:t>rand.</a:t>
                </a:r>
                <a:r>
                  <a:rPr lang="en-US" dirty="0"/>
                  <a:t> complexities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u="sng" dirty="0"/>
                  <a:t>Theorem.</a:t>
                </a:r>
                <a:r>
                  <a:rPr lang="en-US" dirty="0"/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r>
                  <a:rPr lang="en-US" dirty="0"/>
                  <a:t> solves an LCL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time with failure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dirty="0"/>
                  <a:t> that solves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37935-9050-8040-BAAD-901FE6C22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1064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248225A-7F55-5E46-AE7C-E80A97BFFFBB}"/>
              </a:ext>
            </a:extLst>
          </p:cNvPr>
          <p:cNvSpPr/>
          <p:nvPr/>
        </p:nvSpPr>
        <p:spPr>
          <a:xfrm>
            <a:off x="5537297" y="2923492"/>
            <a:ext cx="3130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Alt. proof: [Fischer, Ghaffari’17]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C40D-AB87-A94B-8AE5-A4ADA518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D5E40C-DBA3-2A4D-BC0B-6E2B005A1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r>
                  <a:rPr lang="en-US" dirty="0"/>
                  <a:t> generates a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random bits.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dirty="0"/>
                  <a:t> will generate “random” bits using a </a:t>
                </a:r>
                <a:r>
                  <a:rPr lang="en-US" b="1" i="1" dirty="0"/>
                  <a:t>magic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string of local random bits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Imagine running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b="0" dirty="0"/>
                  <a:t>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with a </a:t>
                </a:r>
                <a:r>
                  <a:rPr lang="en-US" b="1" i="1" dirty="0"/>
                  <a:t>random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0" dirty="0"/>
                  <a:t>, but telling vertices they’re in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b="0" dirty="0"/>
                  <a:t> vertices.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D5E40C-DBA3-2A4D-BC0B-6E2B005A1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212B80-7308-F64C-92FE-D36BD936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53" y="4195348"/>
            <a:ext cx="57404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081E1-9085-5F41-8B7D-7081F2F0A391}"/>
              </a:ext>
            </a:extLst>
          </p:cNvPr>
          <p:cNvSpPr txBox="1"/>
          <p:nvPr/>
        </p:nvSpPr>
        <p:spPr>
          <a:xfrm>
            <a:off x="3946358" y="6264416"/>
            <a:ext cx="356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Probability of failure &lt; 1/N.</a:t>
            </a:r>
          </a:p>
        </p:txBody>
      </p:sp>
    </p:spTree>
    <p:extLst>
      <p:ext uri="{BB962C8B-B14F-4D97-AF65-F5344CB8AC3E}">
        <p14:creationId xmlns:p14="http://schemas.microsoft.com/office/powerpoint/2010/main" val="31089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FE66-4A40-2A4D-BEF6-A32D65C3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AE5E97-1AA7-CB48-8672-2BEE6357D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probability that a </a:t>
                </a:r>
                <a:r>
                  <a:rPr lang="en-US" b="1" i="1" dirty="0"/>
                  <a:t>random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fails to work for </a:t>
                </a:r>
                <a:r>
                  <a:rPr lang="en-US" b="1" i="1" dirty="0"/>
                  <a:t>every</a:t>
                </a:r>
                <a:r>
                  <a:rPr lang="en-US" dirty="0"/>
                  <a:t> graph topology and </a:t>
                </a:r>
                <a:r>
                  <a:rPr lang="en-US" b="1" i="1" dirty="0"/>
                  <a:t>every</a:t>
                </a:r>
                <a:r>
                  <a:rPr lang="en-US" dirty="0"/>
                  <a:t> ID-assignment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Hence there is exists a magic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that always works!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AE5E97-1AA7-CB48-8672-2BEE6357D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4546934-92BE-4642-8696-31ACF9CF8478}"/>
              </a:ext>
            </a:extLst>
          </p:cNvPr>
          <p:cNvSpPr txBox="1"/>
          <p:nvPr/>
        </p:nvSpPr>
        <p:spPr>
          <a:xfrm>
            <a:off x="2053390" y="2767419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</a:t>
            </a:r>
          </a:p>
          <a:p>
            <a:r>
              <a:rPr lang="en-US" dirty="0"/>
              <a:t>graphs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9B4BE-CCBC-F54F-921D-D384F94104AB}"/>
              </a:ext>
            </a:extLst>
          </p:cNvPr>
          <p:cNvSpPr txBox="1"/>
          <p:nvPr/>
        </p:nvSpPr>
        <p:spPr>
          <a:xfrm>
            <a:off x="3400926" y="2767419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ID</a:t>
            </a:r>
          </a:p>
          <a:p>
            <a:r>
              <a:rPr lang="en-US" dirty="0"/>
              <a:t>assignments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7CC9E-F7DE-0641-B1EC-E3A317213388}"/>
              </a:ext>
            </a:extLst>
          </p:cNvPr>
          <p:cNvSpPr txBox="1"/>
          <p:nvPr/>
        </p:nvSpPr>
        <p:spPr>
          <a:xfrm>
            <a:off x="4949056" y="3044418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Failure prob.</a:t>
            </a:r>
          </a:p>
        </p:txBody>
      </p:sp>
    </p:spTree>
    <p:extLst>
      <p:ext uri="{BB962C8B-B14F-4D97-AF65-F5344CB8AC3E}">
        <p14:creationId xmlns:p14="http://schemas.microsoft.com/office/powerpoint/2010/main" val="42786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FCFD-E182-5A43-A96A-A35E7708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Randomized Complexity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4D58-9B65-8141-A43F-E813981C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b="1" u="sng" dirty="0"/>
                  <a:t>Theorem.</a:t>
                </a:r>
                <a:r>
                  <a:rPr lang="en-US" sz="2600" b="1" dirty="0"/>
                  <a:t>  </a:t>
                </a:r>
                <a:r>
                  <a:rPr lang="en-US" sz="2600" dirty="0"/>
                  <a:t>No randomized LCL complexities 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/>
                  <a:t>—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sz="2600" b="1" dirty="0"/>
                  <a:t>Proof.</a:t>
                </a:r>
                <a:r>
                  <a:rPr lang="en-US" sz="2600" dirty="0"/>
                  <a:t> 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r>
                  <a:rPr lang="en-US" sz="2600" dirty="0"/>
                  <a:t> solves some LCL 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600" dirty="0"/>
                  <a:t> time.</a:t>
                </a:r>
              </a:p>
              <a:p>
                <a:pPr lvl="1"/>
                <a:r>
                  <a:rPr lang="en-US" sz="2600" dirty="0"/>
                  <a:t>This implies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sz="2600" dirty="0"/>
                  <a:t> that solves it 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time.</a:t>
                </a:r>
              </a:p>
              <a:p>
                <a:pPr lvl="1"/>
                <a:r>
                  <a:rPr lang="en-US" sz="2600" dirty="0"/>
                  <a:t>Any deterministic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/>
                  <a:t>-time algorithm can be sped up to run 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time.  </a:t>
                </a:r>
                <a:r>
                  <a:rPr lang="en-US" sz="1800" dirty="0">
                    <a:solidFill>
                      <a:srgbClr val="FF0000"/>
                    </a:solidFill>
                  </a:rPr>
                  <a:t> [Chang,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Kopelowitz</a:t>
                </a:r>
                <a:r>
                  <a:rPr lang="en-US" sz="1800" dirty="0">
                    <a:solidFill>
                      <a:srgbClr val="FF0000"/>
                    </a:solidFill>
                  </a:rPr>
                  <a:t>, Pettie’16]</a:t>
                </a:r>
                <a:endParaRPr lang="en-US" sz="26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A4D58-9B65-8141-A43F-E813981C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2" t="-638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Local Lemma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7056"/>
            <a:ext cx="9417332" cy="595094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u="sng" dirty="0">
                <a:solidFill>
                  <a:srgbClr val="0000FF"/>
                </a:solidFill>
              </a:rPr>
              <a:t>distributed</a:t>
            </a:r>
            <a:r>
              <a:rPr lang="en-US" dirty="0"/>
              <a:t> (symmetric) LLL problem:</a:t>
            </a:r>
          </a:p>
          <a:p>
            <a:pPr lvl="1"/>
            <a:r>
              <a:rPr lang="en-US" dirty="0"/>
              <a:t>Network and dependency graph G=(V,E) are identical</a:t>
            </a:r>
          </a:p>
          <a:p>
            <a:pPr lvl="1"/>
            <a:r>
              <a:rPr lang="en-US" dirty="0"/>
              <a:t>V : “bad events”; </a:t>
            </a:r>
            <a:r>
              <a:rPr lang="en-US" dirty="0" err="1"/>
              <a:t>u</a:t>
            </a:r>
            <a:r>
              <a:rPr lang="en-US" dirty="0" err="1">
                <a:latin typeface="Symbol" charset="2"/>
                <a:cs typeface="Symbol" charset="2"/>
              </a:rPr>
              <a:t>∈</a:t>
            </a:r>
            <a:r>
              <a:rPr lang="en-US" dirty="0" err="1"/>
              <a:t>V</a:t>
            </a:r>
            <a:r>
              <a:rPr lang="en-US" dirty="0"/>
              <a:t> depends on set of </a:t>
            </a:r>
            <a:r>
              <a:rPr lang="en-US" dirty="0" err="1"/>
              <a:t>discr</a:t>
            </a:r>
            <a:r>
              <a:rPr lang="en-US" dirty="0"/>
              <a:t>. </a:t>
            </a:r>
            <a:r>
              <a:rPr lang="en-US" dirty="0" err="1"/>
              <a:t>r.v.s</a:t>
            </a:r>
            <a:r>
              <a:rPr lang="en-US" dirty="0"/>
              <a:t> </a:t>
            </a:r>
            <a:r>
              <a:rPr lang="en-US" dirty="0" err="1"/>
              <a:t>vbl(u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 = {(</a:t>
            </a:r>
            <a:r>
              <a:rPr lang="en-US" dirty="0" err="1"/>
              <a:t>u,v</a:t>
            </a:r>
            <a:r>
              <a:rPr lang="en-US" dirty="0"/>
              <a:t>) : </a:t>
            </a:r>
            <a:r>
              <a:rPr lang="en-US" dirty="0" err="1"/>
              <a:t>vbl(u</a:t>
            </a:r>
            <a:r>
              <a:rPr lang="en-US" dirty="0"/>
              <a:t>) </a:t>
            </a:r>
            <a:r>
              <a:rPr lang="en-US" dirty="0">
                <a:latin typeface="Symbol" charset="2"/>
                <a:cs typeface="Symbol" charset="2"/>
              </a:rPr>
              <a:t>∩ </a:t>
            </a:r>
            <a:r>
              <a:rPr lang="en-US" dirty="0" err="1"/>
              <a:t>vbl(v</a:t>
            </a:r>
            <a:r>
              <a:rPr lang="en-US" dirty="0"/>
              <a:t>) ≠ </a:t>
            </a:r>
            <a:r>
              <a:rPr lang="en-US" dirty="0">
                <a:latin typeface="Symbol" charset="2"/>
                <a:cs typeface="Symbol" charset="2"/>
              </a:rPr>
              <a:t>∅</a:t>
            </a:r>
            <a:r>
              <a:rPr lang="en-US" dirty="0"/>
              <a:t>}</a:t>
            </a:r>
          </a:p>
          <a:p>
            <a:pPr lvl="1"/>
            <a:r>
              <a:rPr lang="en-US" b="1" i="1" dirty="0" err="1">
                <a:solidFill>
                  <a:srgbClr val="008000"/>
                </a:solidFill>
              </a:rPr>
              <a:t>d</a:t>
            </a:r>
            <a:r>
              <a:rPr lang="en-US" dirty="0"/>
              <a:t> = maximum degree in G,  </a:t>
            </a:r>
            <a:r>
              <a:rPr lang="en-US" b="1" i="1" dirty="0" err="1">
                <a:solidFill>
                  <a:srgbClr val="008000"/>
                </a:solidFill>
              </a:rPr>
              <a:t>p</a:t>
            </a:r>
            <a:r>
              <a:rPr lang="en-US" dirty="0"/>
              <a:t> = maximum </a:t>
            </a:r>
            <a:r>
              <a:rPr lang="en-US" dirty="0" err="1"/>
              <a:t>Pr(v</a:t>
            </a:r>
            <a:r>
              <a:rPr lang="en-US" dirty="0"/>
              <a:t>).</a:t>
            </a:r>
          </a:p>
          <a:p>
            <a:pPr lvl="2"/>
            <a:r>
              <a:rPr lang="en-US" sz="2600" dirty="0"/>
              <a:t>Satisfies some </a:t>
            </a:r>
            <a:r>
              <a:rPr lang="en-US" sz="2600" b="1" i="1" dirty="0"/>
              <a:t>LLL Criterion</a:t>
            </a:r>
            <a:r>
              <a:rPr lang="en-US" sz="2600" dirty="0"/>
              <a:t>, e.g., e</a:t>
            </a:r>
            <a:r>
              <a:rPr lang="en-US" sz="2600" b="1" i="1" dirty="0">
                <a:solidFill>
                  <a:srgbClr val="008000"/>
                </a:solidFill>
              </a:rPr>
              <a:t>p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b="1" i="1" dirty="0">
                <a:solidFill>
                  <a:srgbClr val="008000"/>
                </a:solidFill>
              </a:rPr>
              <a:t>d</a:t>
            </a:r>
            <a:r>
              <a:rPr lang="en-US" sz="2600" dirty="0"/>
              <a:t>+1)</a:t>
            </a:r>
            <a:r>
              <a:rPr lang="en-US" sz="2600" b="1" i="1" dirty="0">
                <a:solidFill>
                  <a:srgbClr val="008000"/>
                </a:solidFill>
              </a:rPr>
              <a:t> </a:t>
            </a:r>
            <a:r>
              <a:rPr lang="en-US" sz="2600" dirty="0"/>
              <a:t>&lt;1,  </a:t>
            </a:r>
            <a:r>
              <a:rPr lang="en-US" sz="2600" b="1" i="1" dirty="0" err="1">
                <a:solidFill>
                  <a:srgbClr val="008000"/>
                </a:solidFill>
              </a:rPr>
              <a:t>p</a:t>
            </a:r>
            <a:r>
              <a:rPr lang="en-US" sz="2600" dirty="0" err="1"/>
              <a:t>(e</a:t>
            </a:r>
            <a:r>
              <a:rPr lang="en-US" sz="2600" b="1" i="1" dirty="0" err="1">
                <a:solidFill>
                  <a:srgbClr val="008000"/>
                </a:solidFill>
              </a:rPr>
              <a:t>d</a:t>
            </a:r>
            <a:r>
              <a:rPr lang="en-US" sz="2600" dirty="0" err="1"/>
              <a:t>)</a:t>
            </a:r>
            <a:r>
              <a:rPr lang="en-US" sz="2600" baseline="30000" dirty="0" err="1"/>
              <a:t>c</a:t>
            </a:r>
            <a:r>
              <a:rPr lang="en-US" sz="2600" dirty="0"/>
              <a:t> &lt; 1.</a:t>
            </a:r>
          </a:p>
          <a:p>
            <a:r>
              <a:rPr lang="en-US" dirty="0"/>
              <a:t>Compute a variable assignment such that no bad event occurs.</a:t>
            </a:r>
          </a:p>
          <a:p>
            <a:pPr lvl="1"/>
            <a:endParaRPr lang="en-US" sz="3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64861" y="3475984"/>
            <a:ext cx="1578820" cy="606422"/>
          </a:xfrm>
          <a:prstGeom prst="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40280"/>
                <a:ext cx="9144000" cy="595094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solves some LCL problem in </a:t>
                </a:r>
                <a:r>
                  <a:rPr lang="en-US" sz="2800" i="1" dirty="0" err="1"/>
                  <a:t>sub</a:t>
                </a:r>
                <a:r>
                  <a:rPr lang="en-US" sz="2800" dirty="0" err="1"/>
                  <a:t>logarithmic</a:t>
                </a:r>
                <a:r>
                  <a:rPr lang="en-US" sz="2800" dirty="0"/>
                  <a:t> time with failure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  <a:endParaRPr lang="en-US" sz="2800" baseline="30000" dirty="0"/>
              </a:p>
              <a:p>
                <a:pPr lvl="1"/>
                <a:r>
                  <a:rPr lang="en-US" sz="2400" dirty="0"/>
                  <a:t>For any 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e</a:t>
                </a:r>
                <a:r>
                  <a:rPr lang="en-US" sz="2400" dirty="0"/>
                  <a:t>&gt;0,  can write time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𝜖</m:t>
                    </m:r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min. value such that: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≤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Follows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40280"/>
                <a:ext cx="9144000" cy="5950943"/>
              </a:xfrm>
              <a:blipFill>
                <a:blip r:embed="rId3"/>
                <a:stretch>
                  <a:fillRect l="-1111" t="-1066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253839" y="3415415"/>
            <a:ext cx="1853369" cy="1750614"/>
            <a:chOff x="2253839" y="3415415"/>
            <a:chExt cx="1853369" cy="1750614"/>
          </a:xfrm>
        </p:grpSpPr>
        <p:sp>
          <p:nvSpPr>
            <p:cNvPr id="7" name="Oval 6"/>
            <p:cNvSpPr/>
            <p:nvPr/>
          </p:nvSpPr>
          <p:spPr>
            <a:xfrm flipH="1" flipV="1">
              <a:off x="3111878" y="4199186"/>
              <a:ext cx="160170" cy="1601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53839" y="3415415"/>
              <a:ext cx="1853369" cy="1750614"/>
            </a:xfrm>
            <a:prstGeom prst="ellipse">
              <a:avLst/>
            </a:prstGeom>
            <a:solidFill>
              <a:srgbClr val="0000FF">
                <a:alpha val="25000"/>
              </a:srgb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253839" y="4289133"/>
              <a:ext cx="858039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1113" y="3997565"/>
              <a:ext cx="228600" cy="2413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2450" y="4003915"/>
              <a:ext cx="152400" cy="139700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2108560" y="3245424"/>
            <a:ext cx="2147361" cy="2086512"/>
          </a:xfrm>
          <a:prstGeom prst="ellipse">
            <a:avLst/>
          </a:prstGeom>
          <a:solidFill>
            <a:srgbClr val="0000FF">
              <a:alpha val="25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272048" y="2625697"/>
            <a:ext cx="2982521" cy="2086512"/>
            <a:chOff x="3272048" y="2625697"/>
            <a:chExt cx="2982521" cy="2086512"/>
          </a:xfrm>
        </p:grpSpPr>
        <p:sp>
          <p:nvSpPr>
            <p:cNvPr id="16" name="Oval 15"/>
            <p:cNvSpPr/>
            <p:nvPr/>
          </p:nvSpPr>
          <p:spPr>
            <a:xfrm flipH="1" flipV="1">
              <a:off x="5110526" y="3579459"/>
              <a:ext cx="160170" cy="1601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52487" y="2795688"/>
              <a:ext cx="1853369" cy="1750614"/>
            </a:xfrm>
            <a:prstGeom prst="ellipse">
              <a:avLst/>
            </a:prstGeom>
            <a:solidFill>
              <a:srgbClr val="0000FF">
                <a:alpha val="25000"/>
              </a:srgb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07208" y="2625697"/>
              <a:ext cx="2147361" cy="2086512"/>
            </a:xfrm>
            <a:prstGeom prst="ellipse">
              <a:avLst/>
            </a:prstGeom>
            <a:solidFill>
              <a:srgbClr val="0000FF">
                <a:alpha val="25000"/>
              </a:srgb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2863" y="3373678"/>
              <a:ext cx="165100" cy="1397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3272048" y="3739646"/>
              <a:ext cx="1838478" cy="54789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4726" y="3921365"/>
              <a:ext cx="1371600" cy="3175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512592" y="5331936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 vertex sees a </a:t>
            </a:r>
            <a:r>
              <a:rPr lang="en-US" dirty="0" err="1"/>
              <a:t>subgraph</a:t>
            </a:r>
            <a:r>
              <a:rPr lang="en-US" dirty="0"/>
              <a:t> that is</a:t>
            </a:r>
          </a:p>
          <a:p>
            <a:r>
              <a:rPr lang="en-US" i="1" dirty="0"/>
              <a:t>consistent with an </a:t>
            </a:r>
            <a:r>
              <a:rPr lang="en-US" i="1" dirty="0" err="1"/>
              <a:t>n</a:t>
            </a:r>
            <a:r>
              <a:rPr lang="en-US" i="1" dirty="0"/>
              <a:t>*-vertex 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438599" cy="6670639"/>
          </a:xfrm>
        </p:spPr>
        <p:txBody>
          <a:bodyPr/>
          <a:lstStyle/>
          <a:p>
            <a:r>
              <a:rPr lang="en-US" dirty="0"/>
              <a:t>Build the dependency graph: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v</a:t>
            </a:r>
            <a:r>
              <a:rPr lang="en-US" dirty="0"/>
              <a:t> = the random bits generated locally at </a:t>
            </a:r>
            <a:r>
              <a:rPr lang="en-US" dirty="0" err="1"/>
              <a:t>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vbl(v</a:t>
            </a:r>
            <a:r>
              <a:rPr lang="en-US" dirty="0"/>
              <a:t>) = </a:t>
            </a:r>
            <a:r>
              <a:rPr lang="en-US" sz="3600" dirty="0"/>
              <a:t>{</a:t>
            </a:r>
            <a:r>
              <a:rPr lang="en-US" dirty="0" err="1"/>
              <a:t>X</a:t>
            </a:r>
            <a:r>
              <a:rPr lang="en-US" baseline="-25000" dirty="0" err="1"/>
              <a:t>u</a:t>
            </a:r>
            <a:r>
              <a:rPr lang="en-US" dirty="0"/>
              <a:t> | </a:t>
            </a:r>
            <a:r>
              <a:rPr lang="en-US" dirty="0" err="1"/>
              <a:t>u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∈ </a:t>
            </a:r>
            <a:r>
              <a:rPr lang="en-US" dirty="0" err="1"/>
              <a:t>N</a:t>
            </a:r>
            <a:r>
              <a:rPr lang="en-US" baseline="30000" dirty="0" err="1"/>
              <a:t>t</a:t>
            </a:r>
            <a:r>
              <a:rPr lang="en-US" baseline="30000" dirty="0"/>
              <a:t>*+O(1)</a:t>
            </a:r>
            <a:r>
              <a:rPr lang="en-US" dirty="0"/>
              <a:t>(v)</a:t>
            </a:r>
            <a:r>
              <a:rPr lang="en-US" sz="3600" dirty="0"/>
              <a:t>}</a:t>
            </a:r>
            <a:endParaRPr lang="en-US" dirty="0"/>
          </a:p>
          <a:p>
            <a:pPr lvl="1"/>
            <a:r>
              <a:rPr lang="en-US" dirty="0" err="1"/>
              <a:t>E</a:t>
            </a:r>
            <a:r>
              <a:rPr lang="en-US" baseline="-25000" dirty="0" err="1"/>
              <a:t>v</a:t>
            </a:r>
            <a:r>
              <a:rPr lang="en-US" dirty="0"/>
              <a:t> = the event that </a:t>
            </a:r>
            <a:r>
              <a:rPr lang="en-US" dirty="0" err="1"/>
              <a:t>v’s</a:t>
            </a:r>
            <a:r>
              <a:rPr lang="en-US" dirty="0"/>
              <a:t> neighborhood is incorrectly</a:t>
            </a:r>
          </a:p>
          <a:p>
            <a:pPr lvl="1">
              <a:buNone/>
            </a:pPr>
            <a:r>
              <a:rPr lang="en-US" dirty="0"/>
              <a:t>			labeled, when running alg. A with “</a:t>
            </a:r>
            <a:r>
              <a:rPr lang="en-US" dirty="0" err="1"/>
              <a:t>n</a:t>
            </a:r>
            <a:r>
              <a:rPr lang="en-US" dirty="0"/>
              <a:t>”  = </a:t>
            </a:r>
            <a:r>
              <a:rPr lang="en-US" dirty="0" err="1"/>
              <a:t>n</a:t>
            </a:r>
            <a:r>
              <a:rPr lang="en-US" baseline="30000" dirty="0"/>
              <a:t>*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 = </a:t>
            </a:r>
            <a:r>
              <a:rPr lang="en-US" sz="3600" dirty="0"/>
              <a:t>(</a:t>
            </a:r>
            <a:r>
              <a:rPr lang="en-US" dirty="0"/>
              <a:t>{</a:t>
            </a:r>
            <a:r>
              <a:rPr lang="en-US" dirty="0" err="1"/>
              <a:t>E</a:t>
            </a:r>
            <a:r>
              <a:rPr lang="en-US" baseline="-25000" dirty="0" err="1"/>
              <a:t>v</a:t>
            </a:r>
            <a:r>
              <a:rPr lang="en-US" dirty="0"/>
              <a:t>},  </a:t>
            </a:r>
            <a:r>
              <a:rPr lang="en-US" sz="3200" dirty="0"/>
              <a:t>{</a:t>
            </a:r>
            <a:r>
              <a:rPr lang="en-US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u</a:t>
            </a:r>
            <a:r>
              <a:rPr lang="en-US" dirty="0" err="1"/>
              <a:t>,E</a:t>
            </a:r>
            <a:r>
              <a:rPr lang="en-US" baseline="-25000" dirty="0" err="1"/>
              <a:t>v</a:t>
            </a:r>
            <a:r>
              <a:rPr lang="en-US" dirty="0"/>
              <a:t>)  |  </a:t>
            </a:r>
            <a:r>
              <a:rPr lang="en-US" dirty="0" err="1"/>
              <a:t>dist(u,v</a:t>
            </a:r>
            <a:r>
              <a:rPr lang="en-US" dirty="0"/>
              <a:t>) ≤ 2t</a:t>
            </a:r>
            <a:r>
              <a:rPr lang="en-US" baseline="30000" dirty="0"/>
              <a:t>*</a:t>
            </a:r>
            <a:r>
              <a:rPr lang="en-US" dirty="0"/>
              <a:t>+O(1) </a:t>
            </a:r>
            <a:r>
              <a:rPr lang="en-US" sz="3200" dirty="0"/>
              <a:t>}</a:t>
            </a:r>
            <a:r>
              <a:rPr lang="en-US" sz="3600" dirty="0"/>
              <a:t>)</a:t>
            </a:r>
            <a:endParaRPr lang="en-US" dirty="0"/>
          </a:p>
          <a:p>
            <a:pPr lvl="1"/>
            <a:r>
              <a:rPr lang="en-US" dirty="0"/>
              <a:t>LLL parameters:  </a:t>
            </a:r>
            <a:r>
              <a:rPr lang="en-US" dirty="0" err="1"/>
              <a:t>p</a:t>
            </a:r>
            <a:r>
              <a:rPr lang="en-US" dirty="0"/>
              <a:t> = 1/n</a:t>
            </a:r>
            <a:r>
              <a:rPr lang="en-US" baseline="30000" dirty="0"/>
              <a:t>*</a:t>
            </a:r>
            <a:r>
              <a:rPr lang="en-US" dirty="0"/>
              <a:t>,  </a:t>
            </a:r>
            <a:r>
              <a:rPr lang="en-US" dirty="0" err="1"/>
              <a:t>d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baseline="30000" dirty="0"/>
              <a:t>2t*+O(1)</a:t>
            </a:r>
          </a:p>
          <a:p>
            <a:pPr lvl="1"/>
            <a:endParaRPr lang="en-US" dirty="0"/>
          </a:p>
          <a:p>
            <a:r>
              <a:rPr lang="en-US" dirty="0"/>
              <a:t>Run a distributed LLL algorithm on “H.”</a:t>
            </a:r>
          </a:p>
          <a:p>
            <a:pPr lvl="1"/>
            <a:r>
              <a:rPr lang="en-US" dirty="0"/>
              <a:t>1 step in H simulated with O(C(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)) steps in G.</a:t>
            </a:r>
          </a:p>
          <a:p>
            <a:pPr lvl="1"/>
            <a:r>
              <a:rPr lang="en-US" dirty="0"/>
              <a:t>Alg. A can be automatically sped up to O(C(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)∙T</a:t>
            </a:r>
            <a:r>
              <a:rPr lang="en-US" baseline="-25000" dirty="0"/>
              <a:t>LLL</a:t>
            </a:r>
            <a:r>
              <a:rPr lang="en-US" dirty="0"/>
              <a:t>) time.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33" y="4017369"/>
            <a:ext cx="49403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854E-CA46-744D-B7B8-31CFF55B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Pumping Lemma Speedups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1633C-CD79-AE4C-AF7E-8EEF2BA98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u="sng" dirty="0"/>
                  <a:t>Theorem:</a:t>
                </a:r>
                <a:r>
                  <a:rPr lang="en-US" sz="2400" dirty="0"/>
                  <a:t> any </a:t>
                </a:r>
                <a:r>
                  <a:rPr lang="en-US" sz="2400" b="1" i="1" dirty="0"/>
                  <a:t>randomized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-time LCL algorithm on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trees</a:t>
                </a:r>
                <a:r>
                  <a:rPr lang="en-US" sz="2400" dirty="0"/>
                  <a:t> can be converted into a </a:t>
                </a:r>
                <a:r>
                  <a:rPr lang="en-US" sz="2400" b="1" i="1" dirty="0"/>
                  <a:t>deterministic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-time algorithm.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1633C-CD79-AE4C-AF7E-8EEF2BA98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2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Rake and Compress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84669"/>
            <a:ext cx="9144000" cy="17733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481FB-4108-0E4D-B018-A133FEE37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78163"/>
            <a:ext cx="7886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 vertex </a:t>
            </a:r>
            <a:r>
              <a:rPr lang="en-US" b="1" i="1" dirty="0" err="1">
                <a:solidFill>
                  <a:srgbClr val="0000FF"/>
                </a:solidFill>
              </a:rPr>
              <a:t>v</a:t>
            </a:r>
            <a:r>
              <a:rPr lang="en-US" dirty="0"/>
              <a:t> knows:</a:t>
            </a:r>
          </a:p>
          <a:p>
            <a:pPr lvl="1"/>
            <a:r>
              <a:rPr lang="en-US" dirty="0"/>
              <a:t>Global graph parameters:  </a:t>
            </a:r>
            <a:r>
              <a:rPr lang="en-US" b="1" i="1" dirty="0" err="1">
                <a:solidFill>
                  <a:srgbClr val="008000"/>
                </a:solidFill>
              </a:rPr>
              <a:t>n</a:t>
            </a:r>
            <a:r>
              <a:rPr lang="en-US" dirty="0"/>
              <a:t> = |V|,   </a:t>
            </a:r>
            <a:r>
              <a:rPr lang="en-US" b="1" i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dirty="0"/>
              <a:t> = </a:t>
            </a:r>
            <a:r>
              <a:rPr lang="en-US" dirty="0" err="1"/>
              <a:t>max</a:t>
            </a:r>
            <a:r>
              <a:rPr lang="en-US" baseline="-25000" dirty="0" err="1"/>
              <a:t>u</a:t>
            </a:r>
            <a:r>
              <a:rPr lang="en-US" dirty="0"/>
              <a:t> </a:t>
            </a:r>
            <a:r>
              <a:rPr lang="en-US" dirty="0" err="1"/>
              <a:t>deg(u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unique </a:t>
            </a:r>
            <a:r>
              <a:rPr lang="en-US" dirty="0" err="1"/>
              <a:t>O(log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)-bit  </a:t>
            </a:r>
            <a:r>
              <a:rPr lang="en-US" b="1" i="1" dirty="0" err="1">
                <a:solidFill>
                  <a:srgbClr val="008000"/>
                </a:solidFill>
              </a:rPr>
              <a:t>ID</a:t>
            </a:r>
            <a:r>
              <a:rPr lang="en-US" dirty="0" err="1"/>
              <a:t>(</a:t>
            </a:r>
            <a:r>
              <a:rPr lang="en-US" b="1" i="1" dirty="0" err="1">
                <a:solidFill>
                  <a:srgbClr val="0000FF"/>
                </a:solidFill>
              </a:rPr>
              <a:t>v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008000"/>
                </a:solidFill>
              </a:rPr>
              <a:t>port-numbering </a:t>
            </a:r>
            <a:r>
              <a:rPr lang="en-US" dirty="0"/>
              <a:t>of its </a:t>
            </a:r>
            <a:r>
              <a:rPr lang="en-US" dirty="0" err="1"/>
              <a:t>deg(</a:t>
            </a:r>
            <a:r>
              <a:rPr lang="en-US" b="1" i="1" dirty="0" err="1"/>
              <a:t>v</a:t>
            </a:r>
            <a:r>
              <a:rPr lang="en-US" dirty="0"/>
              <a:t>) incident edges.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7911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LOCAL Model</a:t>
            </a:r>
            <a:br>
              <a:rPr lang="en-US" dirty="0"/>
            </a:br>
            <a:r>
              <a:rPr lang="en-US" sz="1800" dirty="0">
                <a:solidFill>
                  <a:srgbClr val="FF0000"/>
                </a:solidFill>
              </a:rPr>
              <a:t>[Linial’92]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Rake and Compress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84669"/>
            <a:ext cx="9144000" cy="1773330"/>
          </a:xfrm>
        </p:spPr>
        <p:txBody>
          <a:bodyPr/>
          <a:lstStyle/>
          <a:p>
            <a:r>
              <a:rPr lang="en-US" b="1" i="1" dirty="0"/>
              <a:t>Rake</a:t>
            </a:r>
            <a:r>
              <a:rPr lang="en-US" dirty="0"/>
              <a:t>: remove all leaves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3001F-1926-414E-B190-BC060937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78163"/>
            <a:ext cx="7886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Rake and Compress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84669"/>
            <a:ext cx="9144000" cy="1773330"/>
          </a:xfrm>
        </p:spPr>
        <p:txBody>
          <a:bodyPr/>
          <a:lstStyle/>
          <a:p>
            <a:r>
              <a:rPr lang="en-US" b="1" i="1" dirty="0"/>
              <a:t>Rake</a:t>
            </a:r>
            <a:r>
              <a:rPr lang="en-US" dirty="0"/>
              <a:t>: remove all leaves</a:t>
            </a:r>
          </a:p>
          <a:p>
            <a:r>
              <a:rPr lang="en-US" b="1" i="1" dirty="0"/>
              <a:t>Compress</a:t>
            </a:r>
            <a:r>
              <a:rPr lang="en-US" dirty="0"/>
              <a:t>: remove chains of degree-2 vertices.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1D865-91B5-1C45-8A6D-263C7FB5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78163"/>
            <a:ext cx="7886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4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Rake and Compress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84669"/>
            <a:ext cx="9144000" cy="1773330"/>
          </a:xfrm>
        </p:spPr>
        <p:txBody>
          <a:bodyPr/>
          <a:lstStyle/>
          <a:p>
            <a:r>
              <a:rPr lang="en-US" b="1" i="1" dirty="0"/>
              <a:t>Rake</a:t>
            </a:r>
            <a:r>
              <a:rPr lang="en-US" dirty="0"/>
              <a:t>: remove all leaves</a:t>
            </a:r>
          </a:p>
          <a:p>
            <a:r>
              <a:rPr lang="en-US" b="1" i="1" dirty="0"/>
              <a:t>Compress</a:t>
            </a:r>
            <a:r>
              <a:rPr lang="en-US" dirty="0"/>
              <a:t>: remove chains of degree-2 vertices.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4E617-3121-434B-8CFF-5121E79C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78163"/>
            <a:ext cx="7886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70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Rake and Compress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84669"/>
            <a:ext cx="9144000" cy="1773330"/>
          </a:xfrm>
        </p:spPr>
        <p:txBody>
          <a:bodyPr/>
          <a:lstStyle/>
          <a:p>
            <a:r>
              <a:rPr lang="en-US" b="1" i="1" dirty="0"/>
              <a:t>Rake</a:t>
            </a:r>
            <a:r>
              <a:rPr lang="en-US" dirty="0"/>
              <a:t>: remove all leaves</a:t>
            </a:r>
          </a:p>
          <a:p>
            <a:r>
              <a:rPr lang="en-US" b="1" i="1" dirty="0"/>
              <a:t>Compress</a:t>
            </a:r>
            <a:r>
              <a:rPr lang="en-US" dirty="0"/>
              <a:t>: remove chains of degree-2 vertices.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20479-229A-C14C-9582-A86F1B4B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78163"/>
            <a:ext cx="7886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35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Rake and Compress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84669"/>
            <a:ext cx="9144000" cy="1773330"/>
          </a:xfrm>
        </p:spPr>
        <p:txBody>
          <a:bodyPr>
            <a:normAutofit/>
          </a:bodyPr>
          <a:lstStyle/>
          <a:p>
            <a:r>
              <a:rPr lang="en-US" b="1" i="1" dirty="0"/>
              <a:t>Rake</a:t>
            </a:r>
            <a:r>
              <a:rPr lang="en-US" dirty="0"/>
              <a:t>: remove all leaves</a:t>
            </a:r>
          </a:p>
          <a:p>
            <a:r>
              <a:rPr lang="en-US" b="1" i="1" dirty="0"/>
              <a:t>Compress</a:t>
            </a:r>
            <a:r>
              <a:rPr lang="en-US" dirty="0"/>
              <a:t>: remove chains of degree-2 vertices.</a:t>
            </a:r>
          </a:p>
          <a:p>
            <a:r>
              <a:rPr lang="en-US" dirty="0"/>
              <a:t>O(log n) rakes &amp; compresses suffice.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6FBE4-0F24-C249-BE11-3F1EFCAB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78163"/>
            <a:ext cx="7886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4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Rake and Compress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2269"/>
            <a:ext cx="9144000" cy="177333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Case 1: </a:t>
            </a:r>
            <a:r>
              <a:rPr lang="en-US" dirty="0"/>
              <a:t>O(log n) </a:t>
            </a:r>
            <a:r>
              <a:rPr lang="en-US" i="1" dirty="0"/>
              <a:t>rakes</a:t>
            </a:r>
            <a:r>
              <a:rPr lang="en-US" dirty="0"/>
              <a:t> suffice to decompose the tree</a:t>
            </a:r>
          </a:p>
          <a:p>
            <a:pPr lvl="1"/>
            <a:r>
              <a:rPr lang="en-US" dirty="0"/>
              <a:t>Diam. = O(log n); any LCL can be solved in O(log n) time.</a:t>
            </a:r>
          </a:p>
          <a:p>
            <a:r>
              <a:rPr lang="en-US" b="1" i="1" dirty="0"/>
              <a:t>Case 2:</a:t>
            </a:r>
            <a:r>
              <a:rPr lang="en-US" dirty="0"/>
              <a:t> </a:t>
            </a:r>
            <a:r>
              <a:rPr lang="en-US" i="1" dirty="0"/>
              <a:t>compress</a:t>
            </a:r>
            <a:r>
              <a:rPr lang="en-US" dirty="0"/>
              <a:t> occasionally removes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(1)-length paths.</a:t>
            </a:r>
          </a:p>
        </p:txBody>
      </p:sp>
    </p:spTree>
    <p:extLst>
      <p:ext uri="{BB962C8B-B14F-4D97-AF65-F5344CB8AC3E}">
        <p14:creationId xmlns:p14="http://schemas.microsoft.com/office/powerpoint/2010/main" val="2281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Long Paths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63364"/>
            <a:ext cx="9144000" cy="1773330"/>
          </a:xfrm>
        </p:spPr>
        <p:txBody>
          <a:bodyPr>
            <a:normAutofit/>
          </a:bodyPr>
          <a:lstStyle/>
          <a:p>
            <a:r>
              <a:rPr lang="en-US" sz="3000" dirty="0"/>
              <a:t>A sufficiently long path of </a:t>
            </a:r>
            <a:r>
              <a:rPr lang="en-US" sz="3000" b="1" i="1" dirty="0">
                <a:solidFill>
                  <a:srgbClr val="0432FF"/>
                </a:solidFill>
              </a:rPr>
              <a:t>nodes</a:t>
            </a:r>
            <a:r>
              <a:rPr lang="en-US" sz="3000" dirty="0"/>
              <a:t> removed in </a:t>
            </a:r>
            <a:r>
              <a:rPr lang="en-US" sz="3000" dirty="0" err="1"/>
              <a:t>i</a:t>
            </a:r>
            <a:r>
              <a:rPr lang="en-US" sz="3000" baseline="30000" dirty="0" err="1"/>
              <a:t>th</a:t>
            </a:r>
            <a:r>
              <a:rPr lang="en-US" sz="3000" dirty="0"/>
              <a:t> iteration</a:t>
            </a:r>
          </a:p>
          <a:p>
            <a:r>
              <a:rPr lang="en-US" sz="3000" dirty="0"/>
              <a:t>Subtrees removed in iterations &lt; </a:t>
            </a:r>
            <a:r>
              <a:rPr lang="en-US" sz="3000" dirty="0" err="1"/>
              <a:t>i</a:t>
            </a:r>
            <a:r>
              <a:rPr lang="en-US" sz="3000" dirty="0"/>
              <a:t>.</a:t>
            </a:r>
          </a:p>
          <a:p>
            <a:r>
              <a:rPr lang="en-US" sz="3000" dirty="0"/>
              <a:t>Bookended by nodes removed in iteration &gt; </a:t>
            </a:r>
            <a:r>
              <a:rPr lang="en-US" sz="3000" dirty="0" err="1"/>
              <a:t>i</a:t>
            </a:r>
            <a:r>
              <a:rPr lang="en-US" sz="3000" dirty="0"/>
              <a:t>.</a:t>
            </a:r>
          </a:p>
          <a:p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E194F-79DD-454B-A6D5-AF2F5E67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60"/>
            <a:ext cx="9144000" cy="16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914-CFA3-114A-9E8C-91A05BC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Long Paths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[Miller and </a:t>
            </a:r>
            <a:r>
              <a:rPr lang="en-US" sz="2200" dirty="0" err="1">
                <a:solidFill>
                  <a:srgbClr val="FF0000"/>
                </a:solidFill>
              </a:rPr>
              <a:t>Reif</a:t>
            </a:r>
            <a:r>
              <a:rPr lang="en-US" sz="2200" dirty="0">
                <a:solidFill>
                  <a:srgbClr val="FF0000"/>
                </a:solidFill>
              </a:rPr>
              <a:t>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DB0C-1590-5343-ABA4-275989F8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63363"/>
            <a:ext cx="9144000" cy="2872215"/>
          </a:xfrm>
        </p:spPr>
        <p:txBody>
          <a:bodyPr>
            <a:normAutofit/>
          </a:bodyPr>
          <a:lstStyle/>
          <a:p>
            <a:r>
              <a:rPr lang="en-US" sz="3000" dirty="0"/>
              <a:t>A sufficiently long path of </a:t>
            </a:r>
            <a:r>
              <a:rPr lang="en-US" sz="3000" b="1" i="1" dirty="0">
                <a:solidFill>
                  <a:srgbClr val="0432FF"/>
                </a:solidFill>
              </a:rPr>
              <a:t>nodes</a:t>
            </a:r>
            <a:r>
              <a:rPr lang="en-US" sz="3000" dirty="0"/>
              <a:t> removed in </a:t>
            </a:r>
            <a:r>
              <a:rPr lang="en-US" sz="3000" dirty="0" err="1"/>
              <a:t>i</a:t>
            </a:r>
            <a:r>
              <a:rPr lang="en-US" sz="3000" baseline="30000" dirty="0" err="1"/>
              <a:t>th</a:t>
            </a:r>
            <a:r>
              <a:rPr lang="en-US" sz="3000" dirty="0"/>
              <a:t> iteration</a:t>
            </a:r>
          </a:p>
          <a:p>
            <a:r>
              <a:rPr lang="en-US" sz="3000" dirty="0"/>
              <a:t>Subtrees removed in iterations &lt; </a:t>
            </a:r>
            <a:r>
              <a:rPr lang="en-US" sz="3000" dirty="0" err="1"/>
              <a:t>i</a:t>
            </a:r>
            <a:r>
              <a:rPr lang="en-US" sz="3000" dirty="0"/>
              <a:t>.</a:t>
            </a:r>
          </a:p>
          <a:p>
            <a:r>
              <a:rPr lang="en-US" sz="3000" dirty="0"/>
              <a:t>Bookended by nodes removed in iteration &gt; </a:t>
            </a:r>
            <a:r>
              <a:rPr lang="en-US" sz="3000" dirty="0" err="1"/>
              <a:t>i</a:t>
            </a:r>
            <a:r>
              <a:rPr lang="en-US" sz="3000" dirty="0"/>
              <a:t>.</a:t>
            </a:r>
          </a:p>
          <a:p>
            <a:r>
              <a:rPr lang="en-US" sz="3000" dirty="0"/>
              <a:t>Can assume </a:t>
            </a:r>
            <a:r>
              <a:rPr lang="en-US" sz="3000" dirty="0" err="1"/>
              <a:t>w.l.o.g</a:t>
            </a:r>
            <a:r>
              <a:rPr lang="en-US" sz="3000" dirty="0"/>
              <a:t>. that the path has </a:t>
            </a:r>
            <a:r>
              <a:rPr lang="en-US" sz="3000" b="1" i="1" dirty="0"/>
              <a:t>length O(1)</a:t>
            </a:r>
            <a:r>
              <a:rPr lang="en-US" sz="3000" dirty="0"/>
              <a:t> by “promoting” a well-spaced set of nodes to level-(i+1).</a:t>
            </a:r>
          </a:p>
          <a:p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0852F-9885-C144-951C-E7B6679F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60"/>
            <a:ext cx="9144000" cy="16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6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6E9F-911A-C347-9570-1240FE0B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101A7D-399C-0943-8C88-3AC039F948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914273"/>
                <a:ext cx="9144000" cy="2943725"/>
              </a:xfrm>
            </p:spPr>
            <p:txBody>
              <a:bodyPr/>
              <a:lstStyle/>
              <a:p>
                <a:r>
                  <a:rPr lang="en-US" b="1" i="1" dirty="0"/>
                  <a:t>Class(v)</a:t>
                </a:r>
                <a:r>
                  <a:rPr lang="en-US" dirty="0"/>
                  <a:t> : the set of all </a:t>
                </a:r>
                <a:r>
                  <a:rPr lang="en-US" dirty="0" err="1"/>
                  <a:t>labelings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can be extended to the </a:t>
                </a:r>
                <a:r>
                  <a:rPr lang="en-US" b="1" i="1" dirty="0"/>
                  <a:t>whole</a:t>
                </a:r>
                <a:r>
                  <a:rPr lang="en-US" dirty="0"/>
                  <a:t> subtree rooted at v.</a:t>
                </a:r>
              </a:p>
              <a:p>
                <a:r>
                  <a:rPr lang="en-US" dirty="0"/>
                  <a:t># Classes = O(1).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 constants.)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101A7D-399C-0943-8C88-3AC039F94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914273"/>
                <a:ext cx="9144000" cy="2943725"/>
              </a:xfrm>
              <a:blipFill>
                <a:blip r:embed="rId2"/>
                <a:stretch>
                  <a:fillRect l="-1528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E01CCE2-BA2C-7B48-900C-0E47E1776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453528"/>
            <a:ext cx="2209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DC8F-0133-6844-B01B-61163F08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9E91-CCB6-174E-9755-E13F2E45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71537"/>
            <a:ext cx="9144000" cy="39864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en-US" dirty="0"/>
              <a:t> = Class(v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r>
              <a:rPr lang="en-US" dirty="0"/>
              <a:t>Relevant information (c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, c</a:t>
            </a:r>
            <a:r>
              <a:rPr lang="en-US" baseline="-25000" dirty="0"/>
              <a:t>3</a:t>
            </a:r>
            <a:r>
              <a:rPr lang="en-US" dirty="0"/>
              <a:t>, …)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724E6-E328-1647-808B-B2F2F13BC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907057"/>
            <a:ext cx="6807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1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CD50-0803-2B4D-9A5D-3F3F2917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Time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92FC3-6511-A649-A688-C077598446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/>
                  <a:t>Q:</a:t>
                </a:r>
                <a:r>
                  <a:rPr lang="en-US" dirty="0"/>
                  <a:t> Which </a:t>
                </a:r>
                <a:r>
                  <a:rPr lang="en-US" b="1" i="1" dirty="0">
                    <a:solidFill>
                      <a:srgbClr val="0432FF"/>
                    </a:solidFill>
                  </a:rPr>
                  <a:t>time complexities</a:t>
                </a:r>
                <a:r>
                  <a:rPr lang="en-US" dirty="0"/>
                  <a:t> are obtainable by 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“natural” problems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To reduce the number of problem parameters, assume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</a:rPr>
                  <a:t>.</a:t>
                </a:r>
                <a:endParaRPr lang="en-US" b="1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92FC3-6511-A649-A688-C077598446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7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DC8F-0133-6844-B01B-61163F08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09E91-CCB6-174E-9755-E13F2E458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871538"/>
                <a:ext cx="9144000" cy="3986462"/>
              </a:xfrm>
            </p:spPr>
            <p:txBody>
              <a:bodyPr/>
              <a:lstStyle/>
              <a:p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 = Class(v</a:t>
                </a:r>
                <a:r>
                  <a:rPr lang="en-US" baseline="-25000" dirty="0"/>
                  <a:t>i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Relevant information (c</a:t>
                </a:r>
                <a:r>
                  <a:rPr lang="en-US" baseline="-25000" dirty="0"/>
                  <a:t>1</a:t>
                </a:r>
                <a:r>
                  <a:rPr lang="en-US" dirty="0"/>
                  <a:t>, c</a:t>
                </a:r>
                <a:r>
                  <a:rPr lang="en-US" baseline="-25000" dirty="0"/>
                  <a:t>2</a:t>
                </a:r>
                <a:r>
                  <a:rPr lang="en-US" dirty="0"/>
                  <a:t>, c</a:t>
                </a:r>
                <a:r>
                  <a:rPr lang="en-US" baseline="-25000" dirty="0"/>
                  <a:t>3</a:t>
                </a:r>
                <a:r>
                  <a:rPr lang="en-US" dirty="0"/>
                  <a:t>, …)</a:t>
                </a:r>
              </a:p>
              <a:p>
                <a:r>
                  <a:rPr lang="en-US" b="1" i="1" dirty="0"/>
                  <a:t>Type(</a:t>
                </a:r>
                <a:r>
                  <a:rPr lang="en-US" b="1" i="1" dirty="0" err="1"/>
                  <a:t>s,t</a:t>
                </a:r>
                <a:r>
                  <a:rPr lang="en-US" b="1" i="1" dirty="0"/>
                  <a:t>) </a:t>
                </a:r>
                <a:r>
                  <a:rPr lang="en-US" dirty="0"/>
                  <a:t>: set of all </a:t>
                </a:r>
                <a:r>
                  <a:rPr lang="en-US" dirty="0" err="1"/>
                  <a:t>labelings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can be extended to subtrees of 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…</a:t>
                </a:r>
              </a:p>
              <a:p>
                <a:r>
                  <a:rPr lang="en-US" dirty="0"/>
                  <a:t>Type(</a:t>
                </a:r>
                <a:r>
                  <a:rPr lang="en-US" dirty="0" err="1"/>
                  <a:t>s,t</a:t>
                </a:r>
                <a:r>
                  <a:rPr lang="en-US" dirty="0"/>
                  <a:t>) computable by a finite automaton that scans class vector (c</a:t>
                </a:r>
                <a:r>
                  <a:rPr lang="en-US" baseline="-25000" dirty="0"/>
                  <a:t>1</a:t>
                </a:r>
                <a:r>
                  <a:rPr lang="en-US" dirty="0"/>
                  <a:t>, c</a:t>
                </a:r>
                <a:r>
                  <a:rPr lang="en-US" baseline="-25000" dirty="0"/>
                  <a:t>2</a:t>
                </a:r>
                <a:r>
                  <a:rPr lang="en-US" dirty="0"/>
                  <a:t>, c</a:t>
                </a:r>
                <a:r>
                  <a:rPr lang="en-US" baseline="-25000" dirty="0"/>
                  <a:t>3</a:t>
                </a:r>
                <a:r>
                  <a:rPr lang="en-US" dirty="0"/>
                  <a:t>, …).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09E91-CCB6-174E-9755-E13F2E458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71538"/>
                <a:ext cx="9144000" cy="3986462"/>
              </a:xfrm>
              <a:blipFill>
                <a:blip r:embed="rId2"/>
                <a:stretch>
                  <a:fillRect l="-1528" t="-190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16AFBDB-C220-794C-B728-877389AE8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564157"/>
            <a:ext cx="707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CBC8-1F63-1E4C-BDD6-2831CFD7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B8C1-0945-5F42-B36C-B2CA8113E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path is sufficiently long, the automaton will enter some state twice.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create a “pumped” tree; Type(</a:t>
            </a:r>
            <a:r>
              <a:rPr lang="en-US" dirty="0" err="1"/>
              <a:t>s,t</a:t>
            </a:r>
            <a:r>
              <a:rPr lang="en-US" dirty="0"/>
              <a:t>) is unchanged.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A8EAE-1FD9-7A42-9F0A-8AE2AAB7A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807080"/>
            <a:ext cx="5105400" cy="165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C81B49-0E57-694D-B283-B85D5DC0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7572"/>
            <a:ext cx="9144000" cy="14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4A7A-ED1A-3B4B-B460-CE83EBBF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Pumped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0F899-6EF5-134F-BDBF-90D13ABFFD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759242"/>
                <a:ext cx="9144000" cy="4098757"/>
              </a:xfrm>
            </p:spPr>
            <p:txBody>
              <a:bodyPr/>
              <a:lstStyle/>
              <a:p>
                <a:r>
                  <a:rPr lang="en-US" dirty="0"/>
                  <a:t>Pump the path to be </a:t>
                </a:r>
                <a:r>
                  <a:rPr lang="en-US" i="1" dirty="0"/>
                  <a:t>very</a:t>
                </a:r>
                <a:r>
                  <a:rPr lang="en-US" dirty="0"/>
                  <a:t> long.</a:t>
                </a:r>
              </a:p>
              <a:p>
                <a:r>
                  <a:rPr lang="en-US" dirty="0"/>
                  <a:t>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-time algorithm run on the “middle” of the path does not depend on s nor t.</a:t>
                </a:r>
              </a:p>
              <a:p>
                <a:r>
                  <a:rPr lang="en-US" dirty="0"/>
                  <a:t>Pre-commit to the output labeling of an O(r) neighborhood around the middle.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0F899-6EF5-134F-BDBF-90D13ABFF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759242"/>
                <a:ext cx="9144000" cy="4098757"/>
              </a:xfrm>
              <a:blipFill>
                <a:blip r:embed="rId2"/>
                <a:stretch>
                  <a:fillRect l="-1528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49FAAB-9506-E24A-BB5C-565E6E4B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057"/>
            <a:ext cx="9144000" cy="14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4EDA-DF6A-144D-B288-13659992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3B878-4166-D647-A77A-BAB324D8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055"/>
            <a:ext cx="9144000" cy="1443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0C0F1-09E8-DC4D-B3AB-3C546629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7395"/>
            <a:ext cx="9144000" cy="3789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ACCB1-B329-E249-908B-248ED5DC66D1}"/>
              </a:ext>
            </a:extLst>
          </p:cNvPr>
          <p:cNvSpPr txBox="1"/>
          <p:nvPr/>
        </p:nvSpPr>
        <p:spPr>
          <a:xfrm>
            <a:off x="1580101" y="2673016"/>
            <a:ext cx="6565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Duplicate the path.  s and t can color their sections </a:t>
            </a:r>
          </a:p>
          <a:p>
            <a:r>
              <a:rPr lang="en-US" sz="2400" dirty="0"/>
              <a:t>independently and combine their solutions.</a:t>
            </a:r>
          </a:p>
        </p:txBody>
      </p:sp>
    </p:spTree>
    <p:extLst>
      <p:ext uri="{BB962C8B-B14F-4D97-AF65-F5344CB8AC3E}">
        <p14:creationId xmlns:p14="http://schemas.microsoft.com/office/powerpoint/2010/main" val="1241828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3948-1822-3748-8CA2-2B4E18C4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88438-FD96-F641-B176-84B59BF46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Apply </a:t>
                </a:r>
                <a:r>
                  <a:rPr lang="en-US" b="1" i="1" dirty="0"/>
                  <a:t>pumping</a:t>
                </a:r>
                <a:r>
                  <a:rPr lang="en-US" dirty="0"/>
                  <a:t>, </a:t>
                </a:r>
                <a:r>
                  <a:rPr lang="en-US" b="1" i="1" dirty="0" err="1"/>
                  <a:t>precommit</a:t>
                </a:r>
                <a:r>
                  <a:rPr lang="en-US" dirty="0"/>
                  <a:t>, and </a:t>
                </a:r>
                <a:r>
                  <a:rPr lang="en-US" b="1" i="1" dirty="0"/>
                  <a:t>duplication </a:t>
                </a:r>
                <a:r>
                  <a:rPr lang="en-US" dirty="0"/>
                  <a:t>to every Compress operation.</a:t>
                </a:r>
              </a:p>
              <a:p>
                <a:r>
                  <a:rPr lang="en-US" dirty="0"/>
                  <a:t>Any subtree can be freely replaced by a (smaller) subtree of the same Class.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-neighborhood of any vertex in the final “imaginary” tree is a function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-neighborhood in the actual tree.</a:t>
                </a:r>
              </a:p>
              <a:p>
                <a:r>
                  <a:rPr lang="en-US" dirty="0"/>
                  <a:t>Any correct labeling in the imaginary tree can be converted to one in the actual tree.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88438-FD96-F641-B176-84B59BF46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8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2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3900"/>
          </a:xfrm>
        </p:spPr>
        <p:txBody>
          <a:bodyPr>
            <a:normAutofit fontScale="90000"/>
          </a:bodyPr>
          <a:lstStyle/>
          <a:p>
            <a:r>
              <a:rPr lang="en-US" dirty="0"/>
              <a:t>Open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90863"/>
                <a:ext cx="9144000" cy="57671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LOCAL complexity of the LLL ?</a:t>
                </a:r>
              </a:p>
              <a:p>
                <a:pPr lvl="1"/>
                <a:r>
                  <a:rPr lang="en-US" dirty="0"/>
                  <a:t>Probably need to solve rand. and det. complexities simultaneously.  </a:t>
                </a:r>
                <a:r>
                  <a:rPr lang="en-US" dirty="0" err="1">
                    <a:latin typeface="Symbol" charset="2"/>
                    <a:cs typeface="Symbol" charset="2"/>
                  </a:rPr>
                  <a:t>Q</a:t>
                </a:r>
                <a:r>
                  <a:rPr lang="en-US" dirty="0" err="1"/>
                  <a:t>(log</a:t>
                </a:r>
                <a:r>
                  <a:rPr lang="en-US" sz="1100" dirty="0"/>
                  <a:t> </a:t>
                </a:r>
                <a:r>
                  <a:rPr lang="en-US" dirty="0"/>
                  <a:t>log </a:t>
                </a:r>
                <a:r>
                  <a:rPr lang="en-US" dirty="0" err="1"/>
                  <a:t>n</a:t>
                </a:r>
                <a:r>
                  <a:rPr lang="en-US" dirty="0"/>
                  <a:t>) rand. and </a:t>
                </a:r>
                <a:r>
                  <a:rPr lang="en-US" dirty="0">
                    <a:latin typeface="Symbol" charset="2"/>
                    <a:cs typeface="Symbol" charset="2"/>
                  </a:rPr>
                  <a:t>Q</a:t>
                </a:r>
                <a:r>
                  <a:rPr lang="en-US" dirty="0"/>
                  <a:t>(log n) det.?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Conceivable that the “original” LLL with criterion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+1)&lt;1 </m:t>
                    </m:r>
                  </m:oMath>
                </a14:m>
                <a:r>
                  <a:rPr lang="en-US" dirty="0"/>
                  <a:t>is a harder problem.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90863"/>
                <a:ext cx="9144000" cy="5767136"/>
              </a:xfrm>
              <a:blipFill>
                <a:blip r:embed="rId2"/>
                <a:stretch>
                  <a:fillRect l="-1667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E8CA-28BB-334B-B79B-818CD227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2495"/>
            <a:ext cx="9144000" cy="907057"/>
          </a:xfrm>
        </p:spPr>
        <p:txBody>
          <a:bodyPr/>
          <a:lstStyle/>
          <a:p>
            <a:r>
              <a:rPr lang="en-US" i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1133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561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“</a:t>
            </a:r>
            <a:r>
              <a:rPr lang="en-US" b="1" i="1" dirty="0"/>
              <a:t>natural problem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5612"/>
            <a:ext cx="9144000" cy="6152388"/>
          </a:xfrm>
        </p:spPr>
        <p:txBody>
          <a:bodyPr/>
          <a:lstStyle/>
          <a:p>
            <a:r>
              <a:rPr lang="en-US" dirty="0"/>
              <a:t>Locally Checkable Labeling (LCL) problem: </a:t>
            </a:r>
            <a:r>
              <a:rPr lang="en-US" sz="2400" dirty="0">
                <a:solidFill>
                  <a:srgbClr val="008000"/>
                </a:solidFill>
              </a:rPr>
              <a:t>NTIME(O(1))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/>
              <a:t>Input and Output alphabets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>
                <a:solidFill>
                  <a:srgbClr val="0000FF"/>
                </a:solidFill>
              </a:rPr>
              <a:t>in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out</a:t>
            </a:r>
            <a:r>
              <a:rPr lang="en-US" dirty="0"/>
              <a:t>, integer radius </a:t>
            </a:r>
            <a:r>
              <a:rPr lang="en-US" b="1" dirty="0" err="1">
                <a:solidFill>
                  <a:srgbClr val="0000FF"/>
                </a:solidFill>
              </a:rPr>
              <a:t>r</a:t>
            </a:r>
            <a:r>
              <a:rPr lang="en-US" dirty="0"/>
              <a:t>.</a:t>
            </a:r>
          </a:p>
          <a:p>
            <a:pPr lvl="2">
              <a:buNone/>
            </a:pPr>
            <a:r>
              <a:rPr lang="en-US" dirty="0"/>
              <a:t>|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>
                <a:solidFill>
                  <a:srgbClr val="0000FF"/>
                </a:solidFill>
              </a:rPr>
              <a:t>in</a:t>
            </a:r>
            <a:r>
              <a:rPr lang="en-US" dirty="0"/>
              <a:t>|, |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out</a:t>
            </a:r>
            <a:r>
              <a:rPr lang="en-US" dirty="0"/>
              <a:t>| may depend on </a:t>
            </a:r>
            <a:r>
              <a:rPr lang="en-US" b="1" dirty="0">
                <a:latin typeface="Symbol" charset="2"/>
                <a:cs typeface="Symbol" charset="2"/>
              </a:rPr>
              <a:t>D</a:t>
            </a:r>
            <a:r>
              <a:rPr lang="en-US" dirty="0"/>
              <a:t>, but are independent of </a:t>
            </a:r>
            <a:r>
              <a:rPr lang="en-US" b="1" dirty="0" err="1"/>
              <a:t>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dirty="0"/>
              <a:t> of acceptable radius-</a:t>
            </a:r>
            <a:r>
              <a:rPr lang="en-US" b="1" dirty="0" err="1">
                <a:solidFill>
                  <a:srgbClr val="0000FF"/>
                </a:solidFill>
              </a:rPr>
              <a:t>r</a:t>
            </a:r>
            <a:r>
              <a:rPr lang="en-US" dirty="0"/>
              <a:t> centered </a:t>
            </a:r>
            <a:r>
              <a:rPr lang="en-US" dirty="0" err="1"/>
              <a:t>subgraphs</a:t>
            </a:r>
            <a:r>
              <a:rPr lang="en-US" dirty="0"/>
              <a:t>.</a:t>
            </a:r>
          </a:p>
          <a:p>
            <a:r>
              <a:rPr lang="en-US" dirty="0"/>
              <a:t>Problem: given </a:t>
            </a:r>
            <a:r>
              <a:rPr lang="en-US" dirty="0" err="1"/>
              <a:t>V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➝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in</a:t>
            </a:r>
            <a:r>
              <a:rPr lang="en-US" dirty="0"/>
              <a:t>, compute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➝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out</a:t>
            </a:r>
            <a:r>
              <a:rPr lang="en-US" dirty="0">
                <a:solidFill>
                  <a:srgbClr val="000000"/>
                </a:solidFill>
              </a:rPr>
              <a:t> such that every vertex’s radius-</a:t>
            </a:r>
            <a:r>
              <a:rPr lang="en-US" b="1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view is in 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57209" y="3951550"/>
            <a:ext cx="2095445" cy="2228741"/>
            <a:chOff x="357209" y="4393270"/>
            <a:chExt cx="2095445" cy="2228741"/>
          </a:xfrm>
        </p:grpSpPr>
        <p:sp>
          <p:nvSpPr>
            <p:cNvPr id="20" name="Oval 19"/>
            <p:cNvSpPr/>
            <p:nvPr/>
          </p:nvSpPr>
          <p:spPr>
            <a:xfrm>
              <a:off x="468471" y="4393270"/>
              <a:ext cx="1872922" cy="1835013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91748" y="5243234"/>
              <a:ext cx="227956" cy="2388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86989" y="4744302"/>
              <a:ext cx="227956" cy="2388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86082" y="4744302"/>
              <a:ext cx="227956" cy="2388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91748" y="5884137"/>
              <a:ext cx="227956" cy="2388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1"/>
              <a:endCxn id="6" idx="5"/>
            </p:cNvCxnSpPr>
            <p:nvPr/>
          </p:nvCxnSpPr>
          <p:spPr>
            <a:xfrm rot="16200000" flipV="1">
              <a:off x="988317" y="4941394"/>
              <a:ext cx="330060" cy="34356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1487863" y="4946607"/>
              <a:ext cx="330060" cy="33314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4"/>
              <a:endCxn id="8" idx="0"/>
            </p:cNvCxnSpPr>
            <p:nvPr/>
          </p:nvCxnSpPr>
          <p:spPr>
            <a:xfrm rot="5400000">
              <a:off x="1204686" y="5683096"/>
              <a:ext cx="402081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60470" y="4948148"/>
              <a:ext cx="288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7209" y="6252679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radius-1 view from </a:t>
              </a:r>
              <a:r>
                <a:rPr lang="en-US" dirty="0" err="1"/>
                <a:t>v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43583" y="3958253"/>
            <a:ext cx="4526637" cy="2222038"/>
            <a:chOff x="2643583" y="4399973"/>
            <a:chExt cx="4526637" cy="2222038"/>
          </a:xfrm>
        </p:grpSpPr>
        <p:sp>
          <p:nvSpPr>
            <p:cNvPr id="25" name="Oval 24"/>
            <p:cNvSpPr/>
            <p:nvPr/>
          </p:nvSpPr>
          <p:spPr>
            <a:xfrm>
              <a:off x="3033980" y="4399973"/>
              <a:ext cx="1872922" cy="1835013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57257" y="5249937"/>
              <a:ext cx="227956" cy="23882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52498" y="4751005"/>
              <a:ext cx="227956" cy="238822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51591" y="4751005"/>
              <a:ext cx="227956" cy="238822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57257" y="5890840"/>
              <a:ext cx="227956" cy="23882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6" idx="1"/>
              <a:endCxn id="27" idx="5"/>
            </p:cNvCxnSpPr>
            <p:nvPr/>
          </p:nvCxnSpPr>
          <p:spPr>
            <a:xfrm rot="16200000" flipV="1">
              <a:off x="3553826" y="4948097"/>
              <a:ext cx="330060" cy="34356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7"/>
              <a:endCxn id="28" idx="3"/>
            </p:cNvCxnSpPr>
            <p:nvPr/>
          </p:nvCxnSpPr>
          <p:spPr>
            <a:xfrm rot="5400000" flipH="1" flipV="1">
              <a:off x="4053372" y="4953310"/>
              <a:ext cx="330060" cy="33314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4"/>
              <a:endCxn id="29" idx="0"/>
            </p:cNvCxnSpPr>
            <p:nvPr/>
          </p:nvCxnSpPr>
          <p:spPr>
            <a:xfrm rot="5400000">
              <a:off x="3770195" y="5689799"/>
              <a:ext cx="402081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104736" y="4413379"/>
              <a:ext cx="1872922" cy="1835013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28013" y="5263343"/>
              <a:ext cx="227956" cy="238822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423254" y="4764411"/>
              <a:ext cx="227956" cy="23882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22347" y="4764411"/>
              <a:ext cx="227956" cy="23882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928013" y="5904246"/>
              <a:ext cx="227956" cy="23882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5" idx="1"/>
              <a:endCxn id="36" idx="5"/>
            </p:cNvCxnSpPr>
            <p:nvPr/>
          </p:nvCxnSpPr>
          <p:spPr>
            <a:xfrm rot="16200000" flipV="1">
              <a:off x="5624582" y="4961503"/>
              <a:ext cx="330060" cy="34356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5" idx="7"/>
              <a:endCxn id="37" idx="3"/>
            </p:cNvCxnSpPr>
            <p:nvPr/>
          </p:nvCxnSpPr>
          <p:spPr>
            <a:xfrm rot="5400000" flipH="1" flipV="1">
              <a:off x="6124128" y="4966716"/>
              <a:ext cx="330060" cy="33314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5" idx="4"/>
              <a:endCxn id="38" idx="0"/>
            </p:cNvCxnSpPr>
            <p:nvPr/>
          </p:nvCxnSpPr>
          <p:spPr>
            <a:xfrm rot="5400000">
              <a:off x="5840951" y="5703205"/>
              <a:ext cx="402081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643583" y="6252679"/>
              <a:ext cx="4526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some acceptable configurations for 3-coloring.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38513" y="3962406"/>
            <a:ext cx="1872922" cy="2453874"/>
            <a:chOff x="7238513" y="4404126"/>
            <a:chExt cx="1872922" cy="2453874"/>
          </a:xfrm>
        </p:grpSpPr>
        <p:sp>
          <p:nvSpPr>
            <p:cNvPr id="45" name="Oval 44"/>
            <p:cNvSpPr/>
            <p:nvPr/>
          </p:nvSpPr>
          <p:spPr>
            <a:xfrm>
              <a:off x="7238513" y="4404126"/>
              <a:ext cx="1872922" cy="1835013"/>
            </a:xfrm>
            <a:prstGeom prst="ellipse">
              <a:avLst/>
            </a:prstGeom>
            <a:solidFill>
              <a:srgbClr val="660066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61790" y="5254090"/>
              <a:ext cx="227956" cy="238822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557031" y="4755158"/>
              <a:ext cx="227956" cy="238822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556124" y="4755158"/>
              <a:ext cx="227956" cy="23882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061790" y="5894993"/>
              <a:ext cx="227956" cy="23882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6" idx="1"/>
              <a:endCxn id="47" idx="5"/>
            </p:cNvCxnSpPr>
            <p:nvPr/>
          </p:nvCxnSpPr>
          <p:spPr>
            <a:xfrm rot="16200000" flipV="1">
              <a:off x="7758359" y="4952250"/>
              <a:ext cx="330060" cy="34356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6" idx="7"/>
              <a:endCxn id="48" idx="3"/>
            </p:cNvCxnSpPr>
            <p:nvPr/>
          </p:nvCxnSpPr>
          <p:spPr>
            <a:xfrm rot="5400000" flipH="1" flipV="1">
              <a:off x="8257905" y="4957463"/>
              <a:ext cx="330060" cy="33314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6" idx="4"/>
              <a:endCxn id="49" idx="0"/>
            </p:cNvCxnSpPr>
            <p:nvPr/>
          </p:nvCxnSpPr>
          <p:spPr>
            <a:xfrm rot="5400000">
              <a:off x="7974728" y="5693952"/>
              <a:ext cx="402081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378623" y="6211669"/>
              <a:ext cx="1726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 unacceptable</a:t>
              </a:r>
            </a:p>
            <a:p>
              <a:r>
                <a:rPr lang="en-US" dirty="0"/>
                <a:t>configuration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310859" y="520946"/>
            <a:ext cx="1794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[Naor-Stockmeyer’95]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vs. </a:t>
            </a:r>
            <a:r>
              <a:rPr lang="en-US" dirty="0" err="1"/>
              <a:t>Nongreedy</a:t>
            </a:r>
            <a:r>
              <a:rPr lang="en-US" dirty="0"/>
              <a:t> LCL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canonical </a:t>
            </a:r>
            <a:r>
              <a:rPr lang="en-US" sz="2800" b="1" i="1" dirty="0"/>
              <a:t>greedy</a:t>
            </a:r>
            <a:r>
              <a:rPr lang="en-US" sz="2800" dirty="0"/>
              <a:t> problems:</a:t>
            </a:r>
          </a:p>
          <a:p>
            <a:pPr lvl="1"/>
            <a:r>
              <a:rPr lang="en-US" sz="2400" dirty="0"/>
              <a:t>Maximal independent set</a:t>
            </a:r>
          </a:p>
          <a:p>
            <a:pPr lvl="1"/>
            <a:r>
              <a:rPr lang="en-US" sz="2400" dirty="0"/>
              <a:t>Maximal matching</a:t>
            </a:r>
          </a:p>
          <a:p>
            <a:pPr lvl="1"/>
            <a:r>
              <a:rPr lang="en-US" sz="2400" dirty="0"/>
              <a:t>(</a:t>
            </a:r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+1)-vertex coloring</a:t>
            </a:r>
          </a:p>
          <a:p>
            <a:pPr lvl="1"/>
            <a:r>
              <a:rPr lang="en-US" sz="2400" dirty="0"/>
              <a:t>(2</a:t>
            </a:r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–1)-edge coloring</a:t>
            </a:r>
          </a:p>
          <a:p>
            <a:r>
              <a:rPr lang="en-US" sz="2800" dirty="0"/>
              <a:t>Some </a:t>
            </a:r>
            <a:r>
              <a:rPr lang="en-US" sz="2800" b="1" i="1" dirty="0"/>
              <a:t>non-greedy</a:t>
            </a:r>
            <a:r>
              <a:rPr lang="en-US" sz="2800" dirty="0"/>
              <a:t> problems</a:t>
            </a:r>
          </a:p>
          <a:p>
            <a:pPr lvl="1"/>
            <a:r>
              <a:rPr lang="en-US" sz="2400" dirty="0"/>
              <a:t>(approximate) maximum matching</a:t>
            </a:r>
          </a:p>
          <a:p>
            <a:pPr lvl="1"/>
            <a:r>
              <a:rPr lang="en-US" sz="2400" dirty="0" err="1">
                <a:cs typeface="Symbol" charset="2"/>
              </a:rPr>
              <a:t>Sinkless</a:t>
            </a:r>
            <a:r>
              <a:rPr lang="en-US" sz="2400" dirty="0">
                <a:cs typeface="Symbol" charset="2"/>
              </a:rPr>
              <a:t> orientation</a:t>
            </a:r>
          </a:p>
          <a:p>
            <a:pPr lvl="1"/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-vertex coloring</a:t>
            </a:r>
          </a:p>
          <a:p>
            <a:pPr lvl="1"/>
            <a:r>
              <a:rPr lang="en-US" sz="2400" dirty="0"/>
              <a:t>(2</a:t>
            </a:r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-2)-edge coloring</a:t>
            </a:r>
          </a:p>
          <a:p>
            <a:pPr lvl="1"/>
            <a:r>
              <a:rPr lang="en-US" sz="2400" dirty="0"/>
              <a:t>Frugal coloring</a:t>
            </a:r>
          </a:p>
          <a:p>
            <a:pPr lvl="1"/>
            <a:r>
              <a:rPr lang="en-US" sz="2400" dirty="0"/>
              <a:t>Defective coloring</a:t>
            </a:r>
          </a:p>
          <a:p>
            <a:pPr lvl="1"/>
            <a:r>
              <a:rPr lang="en-US" sz="2400" dirty="0"/>
              <a:t>Versions of List coloring, etc.</a:t>
            </a:r>
          </a:p>
          <a:p>
            <a:pPr lvl="1"/>
            <a:endParaRPr lang="en-US" sz="2400" dirty="0"/>
          </a:p>
        </p:txBody>
      </p:sp>
      <p:sp>
        <p:nvSpPr>
          <p:cNvPr id="4" name="Right Brace 3"/>
          <p:cNvSpPr/>
          <p:nvPr/>
        </p:nvSpPr>
        <p:spPr>
          <a:xfrm>
            <a:off x="4068598" y="1563200"/>
            <a:ext cx="175716" cy="155234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314" y="2040845"/>
            <a:ext cx="2954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 partial solution extends</a:t>
            </a:r>
          </a:p>
          <a:p>
            <a:r>
              <a:rPr lang="en-US" dirty="0"/>
              <a:t>to a total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323"/>
          </a:xfrm>
        </p:spPr>
        <p:txBody>
          <a:bodyPr>
            <a:normAutofit fontScale="90000"/>
          </a:bodyPr>
          <a:lstStyle/>
          <a:p>
            <a:r>
              <a:rPr lang="en-US" dirty="0"/>
              <a:t>Time Hierarchies: 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=O(1)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730" y="3113958"/>
            <a:ext cx="8944539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-51966" y="307104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923745" y="307174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8893367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327"/>
            <a:ext cx="4445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8" y="3232920"/>
            <a:ext cx="5715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293" y="3243263"/>
            <a:ext cx="533400" cy="17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1015" y="218184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problems</a:t>
            </a:r>
          </a:p>
        </p:txBody>
      </p:sp>
      <p:sp>
        <p:nvSpPr>
          <p:cNvPr id="17" name="Bent Arrow 16"/>
          <p:cNvSpPr/>
          <p:nvPr/>
        </p:nvSpPr>
        <p:spPr>
          <a:xfrm rot="5400000">
            <a:off x="8634713" y="2344802"/>
            <a:ext cx="452976" cy="455934"/>
          </a:xfrm>
          <a:prstGeom prst="ben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514" y="223772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</a:t>
            </a:r>
            <a:r>
              <a:rPr lang="en-US" i="1" u="sng" dirty="0"/>
              <a:t>greedy</a:t>
            </a:r>
            <a:r>
              <a:rPr lang="en-US" dirty="0"/>
              <a:t> problems</a:t>
            </a:r>
          </a:p>
        </p:txBody>
      </p:sp>
      <p:sp>
        <p:nvSpPr>
          <p:cNvPr id="19" name="Bent Arrow 18"/>
          <p:cNvSpPr/>
          <p:nvPr/>
        </p:nvSpPr>
        <p:spPr>
          <a:xfrm rot="5400000" flipV="1">
            <a:off x="998895" y="2363964"/>
            <a:ext cx="452976" cy="529101"/>
          </a:xfrm>
          <a:prstGeom prst="ben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6235" y="1535518"/>
            <a:ext cx="60201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1. O(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baseline="30000" dirty="0"/>
              <a:t>2</a:t>
            </a:r>
            <a:r>
              <a:rPr lang="en-US" dirty="0"/>
              <a:t>)-color the graph in </a:t>
            </a:r>
            <a:r>
              <a:rPr lang="en-US" dirty="0">
                <a:solidFill>
                  <a:srgbClr val="0000FF"/>
                </a:solidFill>
              </a:rPr>
              <a:t>log</a:t>
            </a:r>
            <a:r>
              <a:rPr lang="en-US" baseline="30000" dirty="0">
                <a:solidFill>
                  <a:srgbClr val="0000FF"/>
                </a:solidFill>
              </a:rPr>
              <a:t>*</a:t>
            </a:r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dirty="0"/>
              <a:t> time. 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Linial’s</a:t>
            </a:r>
            <a:r>
              <a:rPr lang="en-US" dirty="0">
                <a:solidFill>
                  <a:srgbClr val="FF0000"/>
                </a:solidFill>
              </a:rPr>
              <a:t> algorithm ‘92]</a:t>
            </a:r>
          </a:p>
          <a:p>
            <a:r>
              <a:rPr lang="en-US" dirty="0"/>
              <a:t>2. Apply greedy algorithm to each color class, one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323"/>
          </a:xfrm>
        </p:spPr>
        <p:txBody>
          <a:bodyPr>
            <a:normAutofit fontScale="90000"/>
          </a:bodyPr>
          <a:lstStyle/>
          <a:p>
            <a:r>
              <a:rPr lang="en-US" dirty="0"/>
              <a:t>Time Hierarchies: 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=O(1)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730" y="3113958"/>
            <a:ext cx="8944539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-51966" y="307104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923745" y="307174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8893367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327"/>
            <a:ext cx="4445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8" y="3232920"/>
            <a:ext cx="5715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293" y="3243263"/>
            <a:ext cx="533400" cy="1778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910" y="704289"/>
            <a:ext cx="5638800" cy="3937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204210" y="2941857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572000" y="2941857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8936" y="1530343"/>
            <a:ext cx="192131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Naor</a:t>
            </a:r>
            <a:r>
              <a:rPr lang="en-US" sz="1600" dirty="0">
                <a:solidFill>
                  <a:srgbClr val="FF0000"/>
                </a:solidFill>
              </a:rPr>
              <a:t>, Stockmeyer’95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936" y="1884043"/>
            <a:ext cx="3706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via </a:t>
            </a:r>
            <a:r>
              <a:rPr lang="en-US" dirty="0" err="1"/>
              <a:t>hypergraph</a:t>
            </a:r>
            <a:r>
              <a:rPr lang="en-US" dirty="0"/>
              <a:t> Ramsey argument…</a:t>
            </a:r>
          </a:p>
          <a:p>
            <a:r>
              <a:rPr lang="en-US" dirty="0"/>
              <a:t>any O(1) time algorithm can be made</a:t>
            </a:r>
          </a:p>
          <a:p>
            <a:r>
              <a:rPr lang="en-US" i="1" dirty="0"/>
              <a:t>order-invariant</a:t>
            </a:r>
            <a:r>
              <a:rPr lang="en-US" dirty="0"/>
              <a:t> </a:t>
            </a:r>
            <a:r>
              <a:rPr lang="en-US" dirty="0" err="1"/>
              <a:t>w.r.t</a:t>
            </a:r>
            <a:r>
              <a:rPr lang="en-US" dirty="0"/>
              <a:t>. vertex IDs.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9727" y="4046077"/>
            <a:ext cx="256191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Chang, </a:t>
            </a:r>
            <a:r>
              <a:rPr lang="en-US" sz="1600" dirty="0" err="1">
                <a:solidFill>
                  <a:srgbClr val="FF0000"/>
                </a:solidFill>
              </a:rPr>
              <a:t>Kopelowitz</a:t>
            </a:r>
            <a:r>
              <a:rPr lang="en-US" sz="1600" dirty="0">
                <a:solidFill>
                  <a:srgbClr val="FF0000"/>
                </a:solidFill>
              </a:rPr>
              <a:t>, Pettie’16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50135" y="3329527"/>
            <a:ext cx="498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O(log</a:t>
            </a:r>
            <a:r>
              <a:rPr lang="en-US" dirty="0"/>
              <a:t>* </a:t>
            </a:r>
            <a:r>
              <a:rPr lang="en-US" dirty="0" err="1"/>
              <a:t>n</a:t>
            </a:r>
            <a:r>
              <a:rPr lang="en-US" dirty="0"/>
              <a:t>) time, we can make all vertices</a:t>
            </a:r>
          </a:p>
          <a:p>
            <a:r>
              <a:rPr lang="en-US" b="1" i="1" dirty="0"/>
              <a:t>think</a:t>
            </a:r>
            <a:r>
              <a:rPr lang="en-US" dirty="0"/>
              <a:t> they are in an O(1)-size path/cycle/grid/torus.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09726" y="4384631"/>
            <a:ext cx="3619547" cy="58477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Brandt, </a:t>
            </a:r>
            <a:r>
              <a:rPr lang="en-US" sz="1600" dirty="0" err="1">
                <a:solidFill>
                  <a:srgbClr val="FF0000"/>
                </a:solidFill>
              </a:rPr>
              <a:t>Hirvonen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Korhonen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Lempiäinen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Östergård</a:t>
            </a:r>
            <a:r>
              <a:rPr lang="en-US" sz="1600" dirty="0">
                <a:solidFill>
                  <a:srgbClr val="FF0000"/>
                </a:solidFill>
              </a:rPr>
              <a:t>, Purcell, </a:t>
            </a:r>
            <a:r>
              <a:rPr lang="en-US" sz="1600" dirty="0" err="1">
                <a:solidFill>
                  <a:srgbClr val="FF0000"/>
                </a:solidFill>
              </a:rPr>
              <a:t>Rybicki</a:t>
            </a:r>
            <a:r>
              <a:rPr lang="en-US" sz="1600" dirty="0">
                <a:solidFill>
                  <a:srgbClr val="FF0000"/>
                </a:solidFill>
              </a:rPr>
              <a:t>, Suomela’17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936" y="3644373"/>
            <a:ext cx="154531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Chang, Pettie’17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0524" y="3982927"/>
            <a:ext cx="3619547" cy="58477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Brandt, </a:t>
            </a:r>
            <a:r>
              <a:rPr lang="en-US" sz="1600" dirty="0" err="1">
                <a:solidFill>
                  <a:srgbClr val="FF0000"/>
                </a:solidFill>
              </a:rPr>
              <a:t>Hirvonen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Korhonen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Lempiäinen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Östergård</a:t>
            </a:r>
            <a:r>
              <a:rPr lang="en-US" sz="1600" dirty="0">
                <a:solidFill>
                  <a:srgbClr val="FF0000"/>
                </a:solidFill>
              </a:rPr>
              <a:t>, Purcell, </a:t>
            </a:r>
            <a:r>
              <a:rPr lang="en-US" sz="1600" dirty="0" err="1">
                <a:solidFill>
                  <a:srgbClr val="FF0000"/>
                </a:solidFill>
              </a:rPr>
              <a:t>Rybicki</a:t>
            </a:r>
            <a:r>
              <a:rPr lang="en-US" sz="1600" dirty="0">
                <a:solidFill>
                  <a:srgbClr val="FF0000"/>
                </a:solidFill>
              </a:rPr>
              <a:t>, Suomela’17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030"/>
            <a:ext cx="9144000" cy="727323"/>
          </a:xfrm>
        </p:spPr>
        <p:txBody>
          <a:bodyPr>
            <a:normAutofit fontScale="90000"/>
          </a:bodyPr>
          <a:lstStyle/>
          <a:p>
            <a:r>
              <a:rPr lang="en-US" dirty="0"/>
              <a:t>Time Hierarchies: </a:t>
            </a:r>
            <a:r>
              <a:rPr lang="en-US" b="1" dirty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rgbClr val="008000"/>
                </a:solidFill>
              </a:rPr>
              <a:t>=O(1)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General graphs, Trees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730" y="3113958"/>
            <a:ext cx="8944539" cy="1588"/>
          </a:xfrm>
          <a:prstGeom prst="line">
            <a:avLst/>
          </a:prstGeom>
          <a:ln>
            <a:solidFill>
              <a:schemeClr val="tx1"/>
            </a:solidFill>
            <a:headEnd type="diamond" w="sm" len="sm"/>
            <a:tailEnd type="diamond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-51966" y="3071040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923745" y="3071744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8893367" y="3072448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327"/>
            <a:ext cx="4445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38" y="3232920"/>
            <a:ext cx="571500" cy="241300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-47492" y="2941857"/>
            <a:ext cx="783597" cy="347378"/>
          </a:xfrm>
          <a:prstGeom prst="mathMultiply">
            <a:avLst/>
          </a:prstGeom>
          <a:solidFill>
            <a:srgbClr val="FF00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34163" y="3061006"/>
            <a:ext cx="30339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" y="2569624"/>
            <a:ext cx="1003300" cy="2667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821" y="3298825"/>
            <a:ext cx="177800" cy="139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80" y="2155331"/>
            <a:ext cx="154531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Chang, Pettie’17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B0BF6-BAB3-3347-9EFA-FCE16E4EF9FC}"/>
              </a:ext>
            </a:extLst>
          </p:cNvPr>
          <p:cNvSpPr txBox="1"/>
          <p:nvPr/>
        </p:nvSpPr>
        <p:spPr>
          <a:xfrm>
            <a:off x="48080" y="1816943"/>
            <a:ext cx="192131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Naor</a:t>
            </a:r>
            <a:r>
              <a:rPr lang="en-US" sz="1600" dirty="0">
                <a:solidFill>
                  <a:srgbClr val="FF0000"/>
                </a:solidFill>
              </a:rPr>
              <a:t>, Stockmeyer’95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full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fullbox.potx</Template>
  <TotalTime>12010</TotalTime>
  <Words>2399</Words>
  <Application>Microsoft Macintosh PowerPoint</Application>
  <PresentationFormat>On-screen Show (4:3)</PresentationFormat>
  <Paragraphs>292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Eurostile</vt:lpstr>
      <vt:lpstr>Symbol</vt:lpstr>
      <vt:lpstr>Wingdings</vt:lpstr>
      <vt:lpstr>fullbox</vt:lpstr>
      <vt:lpstr>Automatically Speeding Up LOCAL Algorithms</vt:lpstr>
      <vt:lpstr>The LOCAL Model [Linial’92]</vt:lpstr>
      <vt:lpstr>The LOCAL Model [Linial’92]</vt:lpstr>
      <vt:lpstr>The LOCAL Time Hierarchy</vt:lpstr>
      <vt:lpstr>What is a “natural problem” ?</vt:lpstr>
      <vt:lpstr>Greedy vs. Nongreedy LCL Problems</vt:lpstr>
      <vt:lpstr>Time Hierarchies: D=O(1)</vt:lpstr>
      <vt:lpstr>Time Hierarchies: D=O(1)</vt:lpstr>
      <vt:lpstr>Time Hierarchies: D=O(1) General graphs, Trees</vt:lpstr>
      <vt:lpstr>Time Hierarchies: D=O(1) General graphs, Trees</vt:lpstr>
      <vt:lpstr>Time Hierarchies: D=O(1) General graphs, Trees</vt:lpstr>
      <vt:lpstr>Time Hierarchies: D=O(1) Trees</vt:lpstr>
      <vt:lpstr>Time Hierarchies: D=O(1) Trees</vt:lpstr>
      <vt:lpstr>Time Hierarchies: D=O(1) General Graphs</vt:lpstr>
      <vt:lpstr>Little white lies</vt:lpstr>
      <vt:lpstr>The Ramsey Gap [Naor-Stockmeyer’95], [Chang-Pettie’17]</vt:lpstr>
      <vt:lpstr>PowerPoint Presentation</vt:lpstr>
      <vt:lpstr>PowerPoint Presentation</vt:lpstr>
      <vt:lpstr>PowerPoint Presentation</vt:lpstr>
      <vt:lpstr>PowerPoint Presentation</vt:lpstr>
      <vt:lpstr>The “Graph Shattering” Gaps [Chang, Kopelowitz, Pettie’16]</vt:lpstr>
      <vt:lpstr>Derandomization</vt:lpstr>
      <vt:lpstr>PowerPoint Presentation</vt:lpstr>
      <vt:lpstr>A Randomized Complexity Gap</vt:lpstr>
      <vt:lpstr>The Lovasz Local Lemma Gap</vt:lpstr>
      <vt:lpstr>PowerPoint Presentation</vt:lpstr>
      <vt:lpstr>PowerPoint Presentation</vt:lpstr>
      <vt:lpstr>Pumping Lemma Speedups</vt:lpstr>
      <vt:lpstr>Rake and Compress [Miller and Reif 1989]</vt:lpstr>
      <vt:lpstr>Rake and Compress [Miller and Reif 1989]</vt:lpstr>
      <vt:lpstr>Rake and Compress [Miller and Reif 1989]</vt:lpstr>
      <vt:lpstr>Rake and Compress [Miller and Reif 1989]</vt:lpstr>
      <vt:lpstr>Rake and Compress [Miller and Reif 1989]</vt:lpstr>
      <vt:lpstr>Rake and Compress [Miller and Reif 1989]</vt:lpstr>
      <vt:lpstr>Rake and Compress [Miller and Reif 1989]</vt:lpstr>
      <vt:lpstr>Removing Long Paths [Miller and Reif 1989]</vt:lpstr>
      <vt:lpstr>Removing Long Paths [Miller and Reif 1989]</vt:lpstr>
      <vt:lpstr>Class</vt:lpstr>
      <vt:lpstr>Type</vt:lpstr>
      <vt:lpstr>Type</vt:lpstr>
      <vt:lpstr>Pumping Trees</vt:lpstr>
      <vt:lpstr>Pumped Trees</vt:lpstr>
      <vt:lpstr>PowerPoint Presentation</vt:lpstr>
      <vt:lpstr>PowerPoint Presentation</vt:lpstr>
      <vt:lpstr>Open Question</vt:lpstr>
      <vt:lpstr>Thank you!</vt:lpstr>
    </vt:vector>
  </TitlesOfParts>
  <Company>University of Michigan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Time Hierarchy Theorem for the LOCAL Model</dc:title>
  <dc:creator>Seth Pettie</dc:creator>
  <cp:lastModifiedBy>Microsoft Office User</cp:lastModifiedBy>
  <cp:revision>90</cp:revision>
  <dcterms:created xsi:type="dcterms:W3CDTF">2017-10-25T00:31:48Z</dcterms:created>
  <dcterms:modified xsi:type="dcterms:W3CDTF">2018-10-16T13:39:32Z</dcterms:modified>
</cp:coreProperties>
</file>