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544" r:id="rId2"/>
    <p:sldId id="471" r:id="rId3"/>
    <p:sldId id="417" r:id="rId4"/>
    <p:sldId id="396" r:id="rId5"/>
    <p:sldId id="530" r:id="rId6"/>
    <p:sldId id="509" r:id="rId7"/>
    <p:sldId id="531" r:id="rId8"/>
    <p:sldId id="500" r:id="rId9"/>
    <p:sldId id="512" r:id="rId10"/>
    <p:sldId id="532" r:id="rId11"/>
    <p:sldId id="548" r:id="rId12"/>
    <p:sldId id="549" r:id="rId13"/>
    <p:sldId id="551" r:id="rId14"/>
    <p:sldId id="534" r:id="rId15"/>
    <p:sldId id="523" r:id="rId16"/>
    <p:sldId id="524" r:id="rId17"/>
    <p:sldId id="525" r:id="rId18"/>
    <p:sldId id="535" r:id="rId19"/>
    <p:sldId id="536" r:id="rId20"/>
    <p:sldId id="537" r:id="rId21"/>
    <p:sldId id="553" r:id="rId22"/>
    <p:sldId id="563" r:id="rId23"/>
    <p:sldId id="554" r:id="rId24"/>
    <p:sldId id="555" r:id="rId25"/>
    <p:sldId id="557" r:id="rId26"/>
    <p:sldId id="558" r:id="rId27"/>
    <p:sldId id="559" r:id="rId28"/>
    <p:sldId id="560" r:id="rId29"/>
    <p:sldId id="561" r:id="rId30"/>
    <p:sldId id="562" r:id="rId31"/>
    <p:sldId id="541" r:id="rId32"/>
    <p:sldId id="540" r:id="rId33"/>
    <p:sldId id="528" r:id="rId34"/>
  </p:sldIdLst>
  <p:sldSz cx="9144000" cy="6858000" type="screen4x3"/>
  <p:notesSz cx="7010400" cy="9296400"/>
  <p:custDataLst>
    <p:tags r:id="rId37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6" userDrawn="1">
          <p15:clr>
            <a:srgbClr val="A4A3A4"/>
          </p15:clr>
        </p15:guide>
        <p15:guide id="2" pos="3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DDC"/>
    <a:srgbClr val="FAF9EE"/>
    <a:srgbClr val="0000FF"/>
    <a:srgbClr val="713605"/>
    <a:srgbClr val="FFFFB9"/>
    <a:srgbClr val="D6D0B9"/>
    <a:srgbClr val="E0DAC2"/>
    <a:srgbClr val="FEFCEE"/>
    <a:srgbClr val="FAFAE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34" autoAdjust="0"/>
    <p:restoredTop sz="96405" autoAdjust="0"/>
  </p:normalViewPr>
  <p:slideViewPr>
    <p:cSldViewPr snapToGrid="0" snapToObjects="1">
      <p:cViewPr varScale="1">
        <p:scale>
          <a:sx n="89" d="100"/>
          <a:sy n="89" d="100"/>
        </p:scale>
        <p:origin x="753" y="33"/>
      </p:cViewPr>
      <p:guideLst>
        <p:guide orient="horz" pos="3096"/>
        <p:guide pos="33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0" d="100"/>
          <a:sy n="100" d="100"/>
        </p:scale>
        <p:origin x="-3552" y="-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50381EC-0158-440A-963D-842C481EFE58}" type="datetimeFigureOut">
              <a:rPr lang="de-DE" smtClean="0"/>
              <a:pPr/>
              <a:t>09.10.2023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AC8D176-7371-41DB-B21D-5247FAC579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52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C39CD2-627D-4A54-BD98-90F543170653}" type="datetimeFigureOut">
              <a:rPr lang="de-DE" smtClean="0"/>
              <a:pPr/>
              <a:t>09.10.2023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09BB1D-F67C-42F4-AB83-1879E0849C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45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9BB1D-F67C-42F4-AB83-1879E0849C7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816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69977"/>
            <a:ext cx="9144000" cy="488023"/>
          </a:xfrm>
          <a:prstGeom prst="rect">
            <a:avLst/>
          </a:prstGeom>
          <a:solidFill>
            <a:srgbClr val="FAF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1069219"/>
          </a:xfrm>
          <a:prstGeom prst="rect">
            <a:avLst/>
          </a:prstGeom>
          <a:solidFill>
            <a:srgbClr val="FAF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8500" y="872011"/>
            <a:ext cx="8794680" cy="573179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22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9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43966" y="6648450"/>
            <a:ext cx="500034" cy="209550"/>
          </a:xfrm>
        </p:spPr>
        <p:txBody>
          <a:bodyPr/>
          <a:lstStyle>
            <a:lvl1pPr algn="ctr">
              <a:defRPr/>
            </a:lvl1pPr>
          </a:lstStyle>
          <a:p>
            <a:fld id="{79A61CCA-922D-4541-8152-FE8F8C3F9B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63029" y="0"/>
            <a:ext cx="8280971" cy="6951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1CCA-922D-4541-8152-FE8F8C3F9B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863029" y="0"/>
            <a:ext cx="8280971" cy="7500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 txBox="1">
            <a:spLocks/>
          </p:cNvSpPr>
          <p:nvPr userDrawn="1"/>
        </p:nvSpPr>
        <p:spPr>
          <a:xfrm>
            <a:off x="0" y="698812"/>
            <a:ext cx="9144002" cy="45719"/>
          </a:xfrm>
          <a:prstGeom prst="rect">
            <a:avLst/>
          </a:prstGeom>
          <a:gradFill>
            <a:gsLst>
              <a:gs pos="50000">
                <a:srgbClr val="879AA0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rgbClr val="FAF9EC"/>
              </a:gs>
            </a:gsLst>
            <a:lin ang="0" scaled="1"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Fußzeilenplatzhalter 4"/>
          <p:cNvSpPr txBox="1">
            <a:spLocks/>
          </p:cNvSpPr>
          <p:nvPr userDrawn="1"/>
        </p:nvSpPr>
        <p:spPr>
          <a:xfrm>
            <a:off x="-1" y="6661298"/>
            <a:ext cx="9144001" cy="196701"/>
          </a:xfrm>
          <a:prstGeom prst="rect">
            <a:avLst/>
          </a:prstGeom>
          <a:gradFill>
            <a:gsLst>
              <a:gs pos="50000">
                <a:srgbClr val="879AA0"/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rgbClr val="FAF9EC"/>
              </a:gs>
            </a:gsLst>
            <a:lin ang="0" scaled="1"/>
          </a:gradFill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Fabian Kuhn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43967" y="6661298"/>
            <a:ext cx="500034" cy="196702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79A61CCA-922D-4541-8152-FE8F8C3F9B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0" name="Picture 2" descr="C:\Users\brox\AppData\Local\Temp\wzcfcb\Kopie von cdpak01_v03\3_Logo_mit_Identflaeche\Uni_Logo-blau-Wappen-re_E1_DL_CMYK.png"/>
          <p:cNvPicPr>
            <a:picLocks noChangeAspect="1" noChangeArrowheads="1"/>
          </p:cNvPicPr>
          <p:nvPr userDrawn="1"/>
        </p:nvPicPr>
        <p:blipFill>
          <a:blip r:embed="rId5" cstate="print"/>
          <a:srcRect l="14162"/>
          <a:stretch>
            <a:fillRect/>
          </a:stretch>
        </p:blipFill>
        <p:spPr bwMode="auto">
          <a:xfrm>
            <a:off x="0" y="5316"/>
            <a:ext cx="773057" cy="104745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90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4.png"/><Relationship Id="rId7" Type="http://schemas.openxmlformats.org/officeDocument/2006/relationships/image" Target="../media/image5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5.png"/><Relationship Id="rId9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4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0.png"/><Relationship Id="rId7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10.png"/><Relationship Id="rId7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11" Type="http://schemas.openxmlformats.org/officeDocument/2006/relationships/image" Target="../media/image40.png"/><Relationship Id="rId5" Type="http://schemas.openxmlformats.org/officeDocument/2006/relationships/image" Target="../media/image260.png"/><Relationship Id="rId10" Type="http://schemas.openxmlformats.org/officeDocument/2006/relationships/image" Target="../media/image39.png"/><Relationship Id="rId4" Type="http://schemas.openxmlformats.org/officeDocument/2006/relationships/image" Target="../media/image240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16036" y="1375909"/>
            <a:ext cx="8926507" cy="1923121"/>
          </a:xfrm>
          <a:prstGeom prst="rect">
            <a:avLst/>
          </a:prstGeom>
          <a:ln>
            <a:noFill/>
          </a:ln>
        </p:spPr>
        <p:txBody>
          <a:bodyPr anchor="ctr"/>
          <a:lstStyle/>
          <a:p>
            <a:pPr algn="r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Local Distributed Rounding:</a:t>
            </a:r>
            <a:b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Tool for Efficient Deterministic Distributed Symmetry Breaking</a:t>
            </a:r>
            <a:endParaRPr lang="en-US" sz="25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brox\AppData\Local\Temp\wzcfcb\Kopie von cdpak01_v03\3_Logo_mit_Identflaeche\Uni_Logo-blau-Wappen-re_E1_DL_CMYK.png"/>
          <p:cNvPicPr>
            <a:picLocks noChangeAspect="1" noChangeArrowheads="1"/>
          </p:cNvPicPr>
          <p:nvPr/>
        </p:nvPicPr>
        <p:blipFill>
          <a:blip r:embed="rId3" cstate="print"/>
          <a:srcRect l="14162"/>
          <a:stretch>
            <a:fillRect/>
          </a:stretch>
        </p:blipFill>
        <p:spPr bwMode="auto">
          <a:xfrm>
            <a:off x="3996" y="16138"/>
            <a:ext cx="1300614" cy="17622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97994" y="2996607"/>
            <a:ext cx="5844549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i="1" dirty="0">
                <a:solidFill>
                  <a:srgbClr val="C00000"/>
                </a:solidFill>
              </a:rPr>
              <a:t>Fabian Kuhn, University of Freiburg, Germany</a:t>
            </a:r>
          </a:p>
          <a:p>
            <a:pPr algn="r"/>
            <a:endParaRPr lang="en-US" sz="2400" i="1" dirty="0">
              <a:solidFill>
                <a:srgbClr val="C00000"/>
              </a:solidFill>
            </a:endParaRPr>
          </a:p>
          <a:p>
            <a:pPr algn="r"/>
            <a:r>
              <a:rPr lang="en-US" sz="2200" i="1" dirty="0">
                <a:solidFill>
                  <a:schemeClr val="accent1">
                    <a:lumMod val="50000"/>
                  </a:schemeClr>
                </a:solidFill>
              </a:rPr>
              <a:t>joint work with</a:t>
            </a:r>
            <a:br>
              <a:rPr lang="en-US" sz="2200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8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</a:rPr>
              <a:t>Salwa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</a:rPr>
              <a:t>Faour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 (U. Freiburg)</a:t>
            </a:r>
            <a:br>
              <a:rPr lang="en-US" sz="2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Mohsen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</a:rPr>
              <a:t>Ghaffari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 (MIT)</a:t>
            </a:r>
            <a:br>
              <a:rPr lang="en-US" sz="2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Christoph Grunau (ETH Zurich)</a:t>
            </a:r>
            <a:br>
              <a:rPr lang="en-US" sz="2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Václav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</a:rPr>
              <a:t>Rozhoň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 (ETH Zurich)</a:t>
            </a:r>
            <a:r>
              <a:rPr lang="en-US" sz="2400" dirty="0">
                <a:solidFill>
                  <a:srgbClr val="C00000"/>
                </a:solidFill>
              </a:rPr>
              <a:t/>
            </a:r>
            <a:br>
              <a:rPr lang="en-US" sz="2400" dirty="0">
                <a:solidFill>
                  <a:srgbClr val="C00000"/>
                </a:solidFill>
              </a:rPr>
            </a:br>
            <a:r>
              <a:rPr lang="en-US" sz="2400" i="1" dirty="0">
                <a:solidFill>
                  <a:srgbClr val="C00000"/>
                </a:solidFill>
              </a:rPr>
              <a:t/>
            </a:r>
            <a:br>
              <a:rPr lang="en-US" sz="2400" i="1" dirty="0">
                <a:solidFill>
                  <a:srgbClr val="C00000"/>
                </a:solidFill>
              </a:rPr>
            </a:br>
            <a:r>
              <a:rPr lang="en-US" sz="2400" i="1" dirty="0">
                <a:solidFill>
                  <a:srgbClr val="C00000"/>
                </a:solidFill>
              </a:rPr>
              <a:t/>
            </a:r>
            <a:br>
              <a:rPr lang="en-US" sz="2400" i="1" dirty="0">
                <a:solidFill>
                  <a:srgbClr val="C00000"/>
                </a:solidFill>
              </a:rPr>
            </a:br>
            <a:endParaRPr lang="en-US" sz="2400" dirty="0">
              <a:solidFill>
                <a:srgbClr val="C00000"/>
              </a:solidFill>
            </a:endParaRP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-99378" y="4570383"/>
            <a:ext cx="4638337" cy="2402024"/>
            <a:chOff x="9071" y="3556595"/>
            <a:chExt cx="5500459" cy="284848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235" y="5971628"/>
              <a:ext cx="456905" cy="40073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2625" y="4102967"/>
              <a:ext cx="456905" cy="40073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3301" y="5563173"/>
              <a:ext cx="456905" cy="40073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20" y="4864183"/>
              <a:ext cx="456905" cy="40073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5279" y="3556595"/>
              <a:ext cx="456905" cy="40073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0420" y="3777850"/>
              <a:ext cx="456905" cy="40073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3898" y="4573026"/>
              <a:ext cx="456905" cy="40073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247" y="6004350"/>
              <a:ext cx="456905" cy="40073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5581" y="5342187"/>
              <a:ext cx="456905" cy="40073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619" y="4750276"/>
              <a:ext cx="456905" cy="40073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142" y="4043680"/>
              <a:ext cx="456905" cy="40073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1" y="4175946"/>
              <a:ext cx="456905" cy="400730"/>
            </a:xfrm>
            <a:prstGeom prst="rect">
              <a:avLst/>
            </a:prstGeom>
          </p:spPr>
        </p:pic>
        <p:cxnSp>
          <p:nvCxnSpPr>
            <p:cNvPr id="50" name="AutoShape 17"/>
            <p:cNvCxnSpPr>
              <a:cxnSpLocks noChangeShapeType="1"/>
              <a:stCxn id="59" idx="0"/>
              <a:endCxn id="53" idx="4"/>
            </p:cNvCxnSpPr>
            <p:nvPr/>
          </p:nvCxnSpPr>
          <p:spPr bwMode="auto">
            <a:xfrm flipH="1" flipV="1">
              <a:off x="1898468" y="4244387"/>
              <a:ext cx="340208" cy="1227291"/>
            </a:xfrm>
            <a:prstGeom prst="straightConnector1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</p:cxnSp>
        <p:sp>
          <p:nvSpPr>
            <p:cNvPr id="51" name="Oval 12"/>
            <p:cNvSpPr>
              <a:spLocks noChangeAspect="1" noChangeArrowheads="1"/>
            </p:cNvSpPr>
            <p:nvPr/>
          </p:nvSpPr>
          <p:spPr bwMode="auto">
            <a:xfrm>
              <a:off x="881381" y="4377517"/>
              <a:ext cx="211137" cy="211137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600" dirty="0"/>
            </a:p>
          </p:txBody>
        </p:sp>
        <p:sp>
          <p:nvSpPr>
            <p:cNvPr id="53" name="Oval 12"/>
            <p:cNvSpPr>
              <a:spLocks noChangeAspect="1" noChangeArrowheads="1"/>
            </p:cNvSpPr>
            <p:nvPr/>
          </p:nvSpPr>
          <p:spPr bwMode="auto">
            <a:xfrm>
              <a:off x="1792900" y="4033250"/>
              <a:ext cx="211137" cy="211137"/>
            </a:xfrm>
            <a:prstGeom prst="ellipse">
              <a:avLst/>
            </a:prstGeom>
            <a:solidFill>
              <a:srgbClr val="008000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600" dirty="0"/>
            </a:p>
          </p:txBody>
        </p:sp>
        <p:sp>
          <p:nvSpPr>
            <p:cNvPr id="54" name="Oval 12"/>
            <p:cNvSpPr>
              <a:spLocks noChangeAspect="1" noChangeArrowheads="1"/>
            </p:cNvSpPr>
            <p:nvPr/>
          </p:nvSpPr>
          <p:spPr bwMode="auto">
            <a:xfrm>
              <a:off x="4943300" y="4440214"/>
              <a:ext cx="211137" cy="211137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600" dirty="0"/>
            </a:p>
          </p:txBody>
        </p:sp>
        <p:sp>
          <p:nvSpPr>
            <p:cNvPr id="55" name="Oval 12"/>
            <p:cNvSpPr>
              <a:spLocks noChangeAspect="1" noChangeArrowheads="1"/>
            </p:cNvSpPr>
            <p:nvPr/>
          </p:nvSpPr>
          <p:spPr bwMode="auto">
            <a:xfrm>
              <a:off x="3589598" y="3895422"/>
              <a:ext cx="211137" cy="2111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600" dirty="0"/>
            </a:p>
          </p:txBody>
        </p:sp>
        <p:sp>
          <p:nvSpPr>
            <p:cNvPr id="56" name="Oval 12"/>
            <p:cNvSpPr>
              <a:spLocks noChangeAspect="1" noChangeArrowheads="1"/>
            </p:cNvSpPr>
            <p:nvPr/>
          </p:nvSpPr>
          <p:spPr bwMode="auto">
            <a:xfrm>
              <a:off x="2953489" y="4462195"/>
              <a:ext cx="211137" cy="211137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600" dirty="0"/>
            </a:p>
          </p:txBody>
        </p:sp>
        <p:sp>
          <p:nvSpPr>
            <p:cNvPr id="57" name="Oval 12"/>
            <p:cNvSpPr>
              <a:spLocks noChangeAspect="1" noChangeArrowheads="1"/>
            </p:cNvSpPr>
            <p:nvPr/>
          </p:nvSpPr>
          <p:spPr bwMode="auto">
            <a:xfrm>
              <a:off x="3878163" y="5108345"/>
              <a:ext cx="211137" cy="211137"/>
            </a:xfrm>
            <a:prstGeom prst="ellipse">
              <a:avLst/>
            </a:prstGeom>
            <a:solidFill>
              <a:srgbClr val="008000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600" dirty="0"/>
            </a:p>
          </p:txBody>
        </p:sp>
        <p:sp>
          <p:nvSpPr>
            <p:cNvPr id="58" name="Oval 12"/>
            <p:cNvSpPr>
              <a:spLocks noChangeAspect="1" noChangeArrowheads="1"/>
            </p:cNvSpPr>
            <p:nvPr/>
          </p:nvSpPr>
          <p:spPr bwMode="auto">
            <a:xfrm>
              <a:off x="3206371" y="5844393"/>
              <a:ext cx="211137" cy="211137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600" dirty="0"/>
            </a:p>
          </p:txBody>
        </p:sp>
        <p:sp>
          <p:nvSpPr>
            <p:cNvPr id="59" name="Oval 12"/>
            <p:cNvSpPr>
              <a:spLocks noChangeAspect="1" noChangeArrowheads="1"/>
            </p:cNvSpPr>
            <p:nvPr/>
          </p:nvSpPr>
          <p:spPr bwMode="auto">
            <a:xfrm>
              <a:off x="2133108" y="5471678"/>
              <a:ext cx="211137" cy="2111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600" dirty="0"/>
            </a:p>
          </p:txBody>
        </p:sp>
        <p:sp>
          <p:nvSpPr>
            <p:cNvPr id="60" name="Oval 12"/>
            <p:cNvSpPr>
              <a:spLocks noChangeAspect="1" noChangeArrowheads="1"/>
            </p:cNvSpPr>
            <p:nvPr/>
          </p:nvSpPr>
          <p:spPr bwMode="auto">
            <a:xfrm>
              <a:off x="1008285" y="5061719"/>
              <a:ext cx="211137" cy="2111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600" dirty="0"/>
            </a:p>
          </p:txBody>
        </p:sp>
        <p:sp>
          <p:nvSpPr>
            <p:cNvPr id="61" name="Oval 12"/>
            <p:cNvSpPr>
              <a:spLocks noChangeAspect="1" noChangeArrowheads="1"/>
            </p:cNvSpPr>
            <p:nvPr/>
          </p:nvSpPr>
          <p:spPr bwMode="auto">
            <a:xfrm>
              <a:off x="1265471" y="5984047"/>
              <a:ext cx="211137" cy="211137"/>
            </a:xfrm>
            <a:prstGeom prst="ellipse">
              <a:avLst/>
            </a:prstGeom>
            <a:solidFill>
              <a:srgbClr val="008000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600" dirty="0"/>
            </a:p>
          </p:txBody>
        </p:sp>
        <p:sp>
          <p:nvSpPr>
            <p:cNvPr id="65" name="Oval 12"/>
            <p:cNvSpPr>
              <a:spLocks noChangeAspect="1" noChangeArrowheads="1"/>
            </p:cNvSpPr>
            <p:nvPr/>
          </p:nvSpPr>
          <p:spPr bwMode="auto">
            <a:xfrm>
              <a:off x="4794578" y="5878479"/>
              <a:ext cx="211137" cy="21113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600" dirty="0"/>
            </a:p>
          </p:txBody>
        </p:sp>
        <p:cxnSp>
          <p:nvCxnSpPr>
            <p:cNvPr id="66" name="AutoShape 17"/>
            <p:cNvCxnSpPr>
              <a:cxnSpLocks noChangeShapeType="1"/>
              <a:endCxn id="61" idx="1"/>
            </p:cNvCxnSpPr>
            <p:nvPr/>
          </p:nvCxnSpPr>
          <p:spPr bwMode="auto">
            <a:xfrm>
              <a:off x="95107" y="5617202"/>
              <a:ext cx="1201284" cy="397765"/>
            </a:xfrm>
            <a:prstGeom prst="straightConnector1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</p:cxnSp>
        <p:cxnSp>
          <p:nvCxnSpPr>
            <p:cNvPr id="67" name="AutoShape 17"/>
            <p:cNvCxnSpPr>
              <a:cxnSpLocks noChangeShapeType="1"/>
              <a:stCxn id="61" idx="0"/>
              <a:endCxn id="60" idx="4"/>
            </p:cNvCxnSpPr>
            <p:nvPr/>
          </p:nvCxnSpPr>
          <p:spPr bwMode="auto">
            <a:xfrm flipH="1" flipV="1">
              <a:off x="1113854" y="5272856"/>
              <a:ext cx="257186" cy="711191"/>
            </a:xfrm>
            <a:prstGeom prst="straightConnector1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</p:cxnSp>
        <p:cxnSp>
          <p:nvCxnSpPr>
            <p:cNvPr id="68" name="AutoShape 17"/>
            <p:cNvCxnSpPr>
              <a:cxnSpLocks noChangeShapeType="1"/>
              <a:stCxn id="60" idx="0"/>
              <a:endCxn id="51" idx="4"/>
            </p:cNvCxnSpPr>
            <p:nvPr/>
          </p:nvCxnSpPr>
          <p:spPr bwMode="auto">
            <a:xfrm flipH="1" flipV="1">
              <a:off x="986949" y="4588654"/>
              <a:ext cx="126905" cy="473064"/>
            </a:xfrm>
            <a:prstGeom prst="straightConnector1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</p:cxnSp>
        <p:cxnSp>
          <p:nvCxnSpPr>
            <p:cNvPr id="69" name="AutoShape 17"/>
            <p:cNvCxnSpPr>
              <a:cxnSpLocks noChangeShapeType="1"/>
              <a:stCxn id="51" idx="2"/>
            </p:cNvCxnSpPr>
            <p:nvPr/>
          </p:nvCxnSpPr>
          <p:spPr bwMode="auto">
            <a:xfrm flipH="1">
              <a:off x="145857" y="4483086"/>
              <a:ext cx="735523" cy="142537"/>
            </a:xfrm>
            <a:prstGeom prst="straightConnector1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</p:cxnSp>
        <p:cxnSp>
          <p:nvCxnSpPr>
            <p:cNvPr id="70" name="AutoShape 17"/>
            <p:cNvCxnSpPr>
              <a:cxnSpLocks noChangeShapeType="1"/>
              <a:stCxn id="51" idx="3"/>
            </p:cNvCxnSpPr>
            <p:nvPr/>
          </p:nvCxnSpPr>
          <p:spPr bwMode="auto">
            <a:xfrm flipH="1">
              <a:off x="145937" y="4557734"/>
              <a:ext cx="766364" cy="914185"/>
            </a:xfrm>
            <a:prstGeom prst="straightConnector1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</p:cxnSp>
        <p:cxnSp>
          <p:nvCxnSpPr>
            <p:cNvPr id="71" name="AutoShape 17"/>
            <p:cNvCxnSpPr>
              <a:cxnSpLocks noChangeShapeType="1"/>
              <a:stCxn id="60" idx="3"/>
            </p:cNvCxnSpPr>
            <p:nvPr/>
          </p:nvCxnSpPr>
          <p:spPr bwMode="auto">
            <a:xfrm flipH="1">
              <a:off x="126027" y="5241936"/>
              <a:ext cx="913178" cy="300618"/>
            </a:xfrm>
            <a:prstGeom prst="straightConnector1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</p:cxnSp>
        <p:cxnSp>
          <p:nvCxnSpPr>
            <p:cNvPr id="73" name="AutoShape 17"/>
            <p:cNvCxnSpPr>
              <a:cxnSpLocks noChangeShapeType="1"/>
              <a:stCxn id="60" idx="6"/>
              <a:endCxn id="56" idx="2"/>
            </p:cNvCxnSpPr>
            <p:nvPr/>
          </p:nvCxnSpPr>
          <p:spPr bwMode="auto">
            <a:xfrm flipV="1">
              <a:off x="1219422" y="4567764"/>
              <a:ext cx="1734068" cy="599523"/>
            </a:xfrm>
            <a:prstGeom prst="straightConnector1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</p:cxnSp>
        <p:cxnSp>
          <p:nvCxnSpPr>
            <p:cNvPr id="74" name="AutoShape 17"/>
            <p:cNvCxnSpPr>
              <a:cxnSpLocks noChangeShapeType="1"/>
              <a:stCxn id="59" idx="7"/>
              <a:endCxn id="56" idx="3"/>
            </p:cNvCxnSpPr>
            <p:nvPr/>
          </p:nvCxnSpPr>
          <p:spPr bwMode="auto">
            <a:xfrm flipV="1">
              <a:off x="2313324" y="4642412"/>
              <a:ext cx="671086" cy="860186"/>
            </a:xfrm>
            <a:prstGeom prst="straightConnector1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</p:cxnSp>
        <p:cxnSp>
          <p:nvCxnSpPr>
            <p:cNvPr id="75" name="AutoShape 17"/>
            <p:cNvCxnSpPr>
              <a:cxnSpLocks noChangeShapeType="1"/>
              <a:stCxn id="61" idx="7"/>
              <a:endCxn id="59" idx="3"/>
            </p:cNvCxnSpPr>
            <p:nvPr/>
          </p:nvCxnSpPr>
          <p:spPr bwMode="auto">
            <a:xfrm flipV="1">
              <a:off x="1445688" y="5651895"/>
              <a:ext cx="718340" cy="363072"/>
            </a:xfrm>
            <a:prstGeom prst="straightConnector1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</p:cxnSp>
        <p:cxnSp>
          <p:nvCxnSpPr>
            <p:cNvPr id="76" name="AutoShape 17"/>
            <p:cNvCxnSpPr>
              <a:cxnSpLocks noChangeShapeType="1"/>
              <a:stCxn id="59" idx="5"/>
              <a:endCxn id="58" idx="2"/>
            </p:cNvCxnSpPr>
            <p:nvPr/>
          </p:nvCxnSpPr>
          <p:spPr bwMode="auto">
            <a:xfrm>
              <a:off x="2313325" y="5651895"/>
              <a:ext cx="893046" cy="298067"/>
            </a:xfrm>
            <a:prstGeom prst="straightConnector1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</p:cxnSp>
        <p:cxnSp>
          <p:nvCxnSpPr>
            <p:cNvPr id="77" name="AutoShape 17"/>
            <p:cNvCxnSpPr>
              <a:cxnSpLocks noChangeShapeType="1"/>
              <a:stCxn id="58" idx="7"/>
              <a:endCxn id="57" idx="3"/>
            </p:cNvCxnSpPr>
            <p:nvPr/>
          </p:nvCxnSpPr>
          <p:spPr bwMode="auto">
            <a:xfrm flipV="1">
              <a:off x="3386588" y="5288562"/>
              <a:ext cx="522495" cy="586751"/>
            </a:xfrm>
            <a:prstGeom prst="straightConnector1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</p:cxnSp>
        <p:cxnSp>
          <p:nvCxnSpPr>
            <p:cNvPr id="78" name="AutoShape 17"/>
            <p:cNvCxnSpPr>
              <a:cxnSpLocks noChangeShapeType="1"/>
              <a:stCxn id="65" idx="1"/>
              <a:endCxn id="57" idx="5"/>
            </p:cNvCxnSpPr>
            <p:nvPr/>
          </p:nvCxnSpPr>
          <p:spPr bwMode="auto">
            <a:xfrm flipH="1" flipV="1">
              <a:off x="4058380" y="5288562"/>
              <a:ext cx="767118" cy="620837"/>
            </a:xfrm>
            <a:prstGeom prst="straightConnector1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</p:cxnSp>
        <p:cxnSp>
          <p:nvCxnSpPr>
            <p:cNvPr id="79" name="AutoShape 17"/>
            <p:cNvCxnSpPr>
              <a:cxnSpLocks noChangeShapeType="1"/>
              <a:stCxn id="65" idx="2"/>
              <a:endCxn id="58" idx="6"/>
            </p:cNvCxnSpPr>
            <p:nvPr/>
          </p:nvCxnSpPr>
          <p:spPr bwMode="auto">
            <a:xfrm flipH="1" flipV="1">
              <a:off x="3417508" y="5949962"/>
              <a:ext cx="1377070" cy="34086"/>
            </a:xfrm>
            <a:prstGeom prst="straightConnector1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</p:cxnSp>
        <p:cxnSp>
          <p:nvCxnSpPr>
            <p:cNvPr id="80" name="AutoShape 17"/>
            <p:cNvCxnSpPr>
              <a:cxnSpLocks noChangeShapeType="1"/>
              <a:stCxn id="57" idx="0"/>
              <a:endCxn id="55" idx="5"/>
            </p:cNvCxnSpPr>
            <p:nvPr/>
          </p:nvCxnSpPr>
          <p:spPr bwMode="auto">
            <a:xfrm flipH="1" flipV="1">
              <a:off x="3769814" y="4075639"/>
              <a:ext cx="213918" cy="1032705"/>
            </a:xfrm>
            <a:prstGeom prst="straightConnector1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</p:cxnSp>
        <p:cxnSp>
          <p:nvCxnSpPr>
            <p:cNvPr id="81" name="AutoShape 17"/>
            <p:cNvCxnSpPr>
              <a:cxnSpLocks noChangeShapeType="1"/>
              <a:stCxn id="56" idx="1"/>
              <a:endCxn id="53" idx="6"/>
            </p:cNvCxnSpPr>
            <p:nvPr/>
          </p:nvCxnSpPr>
          <p:spPr bwMode="auto">
            <a:xfrm flipH="1" flipV="1">
              <a:off x="2004037" y="4138819"/>
              <a:ext cx="980373" cy="354297"/>
            </a:xfrm>
            <a:prstGeom prst="straightConnector1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</p:cxnSp>
        <p:cxnSp>
          <p:nvCxnSpPr>
            <p:cNvPr id="82" name="AutoShape 17"/>
            <p:cNvCxnSpPr>
              <a:cxnSpLocks noChangeShapeType="1"/>
              <a:stCxn id="56" idx="7"/>
              <a:endCxn id="55" idx="3"/>
            </p:cNvCxnSpPr>
            <p:nvPr/>
          </p:nvCxnSpPr>
          <p:spPr bwMode="auto">
            <a:xfrm flipV="1">
              <a:off x="3133706" y="4075639"/>
              <a:ext cx="486812" cy="417477"/>
            </a:xfrm>
            <a:prstGeom prst="straightConnector1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</p:cxnSp>
        <p:cxnSp>
          <p:nvCxnSpPr>
            <p:cNvPr id="83" name="AutoShape 17"/>
            <p:cNvCxnSpPr>
              <a:cxnSpLocks noChangeShapeType="1"/>
              <a:stCxn id="56" idx="6"/>
              <a:endCxn id="54" idx="2"/>
            </p:cNvCxnSpPr>
            <p:nvPr/>
          </p:nvCxnSpPr>
          <p:spPr bwMode="auto">
            <a:xfrm flipV="1">
              <a:off x="3164626" y="4545783"/>
              <a:ext cx="1778674" cy="21981"/>
            </a:xfrm>
            <a:prstGeom prst="straightConnector1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</p:cxnSp>
        <p:cxnSp>
          <p:nvCxnSpPr>
            <p:cNvPr id="84" name="AutoShape 17"/>
            <p:cNvCxnSpPr>
              <a:cxnSpLocks noChangeShapeType="1"/>
              <a:stCxn id="65" idx="0"/>
              <a:endCxn id="54" idx="4"/>
            </p:cNvCxnSpPr>
            <p:nvPr/>
          </p:nvCxnSpPr>
          <p:spPr bwMode="auto">
            <a:xfrm flipV="1">
              <a:off x="4900147" y="4651351"/>
              <a:ext cx="148722" cy="1227128"/>
            </a:xfrm>
            <a:prstGeom prst="straightConnector1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</p:cxnSp>
        <p:cxnSp>
          <p:nvCxnSpPr>
            <p:cNvPr id="85" name="AutoShape 17"/>
            <p:cNvCxnSpPr>
              <a:cxnSpLocks noChangeShapeType="1"/>
              <a:stCxn id="55" idx="6"/>
              <a:endCxn id="54" idx="1"/>
            </p:cNvCxnSpPr>
            <p:nvPr/>
          </p:nvCxnSpPr>
          <p:spPr bwMode="auto">
            <a:xfrm>
              <a:off x="3800735" y="4000991"/>
              <a:ext cx="1173486" cy="470144"/>
            </a:xfrm>
            <a:prstGeom prst="straightConnector1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</p:cxnSp>
        <p:cxnSp>
          <p:nvCxnSpPr>
            <p:cNvPr id="86" name="AutoShape 17"/>
            <p:cNvCxnSpPr>
              <a:cxnSpLocks noChangeShapeType="1"/>
              <a:stCxn id="51" idx="6"/>
              <a:endCxn id="53" idx="2"/>
            </p:cNvCxnSpPr>
            <p:nvPr/>
          </p:nvCxnSpPr>
          <p:spPr bwMode="auto">
            <a:xfrm flipV="1">
              <a:off x="1092517" y="4138819"/>
              <a:ext cx="700382" cy="344267"/>
            </a:xfrm>
            <a:prstGeom prst="straightConnector1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48077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B704439-19BF-4F6E-9AD2-6B5C5A9406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Observations</a:t>
                </a:r>
                <a:endParaRPr lang="en-US" b="1" dirty="0"/>
              </a:p>
              <a:p>
                <a:r>
                  <a:rPr lang="en-US" dirty="0"/>
                  <a:t>Solving a fractional variant of a problem is often </a:t>
                </a:r>
                <a:r>
                  <a:rPr lang="en-US" dirty="0" smtClean="0"/>
                  <a:t>easier</a:t>
                </a:r>
              </a:p>
              <a:p>
                <a:r>
                  <a:rPr lang="en-US" dirty="0" smtClean="0"/>
                  <a:t>Typically does not require to break symmetries</a:t>
                </a:r>
              </a:p>
              <a:p>
                <a:r>
                  <a:rPr lang="en-US" dirty="0" smtClean="0"/>
                  <a:t>Often simple deterministic solutions or easy to </a:t>
                </a:r>
                <a:r>
                  <a:rPr lang="en-US" dirty="0" err="1" smtClean="0"/>
                  <a:t>derandomize</a:t>
                </a:r>
                <a:endParaRPr lang="en-US" dirty="0" smtClean="0"/>
              </a:p>
              <a:p>
                <a:r>
                  <a:rPr lang="en-US" dirty="0" smtClean="0"/>
                  <a:t>Round gradually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 smtClean="0"/>
                  <a:t> break symmetries gradually (and more efficiently)</a:t>
                </a:r>
                <a:endParaRPr lang="en-US" dirty="0"/>
              </a:p>
              <a:p>
                <a:endParaRPr lang="en-US" sz="1000" dirty="0"/>
              </a:p>
              <a:p>
                <a:pPr marL="0" indent="0">
                  <a:buNone/>
                </a:pPr>
                <a:r>
                  <a:rPr lang="en-US" b="1" dirty="0"/>
                  <a:t>Deterministic Distributed Rounding of Fractional Solutions</a:t>
                </a:r>
              </a:p>
              <a:p>
                <a:r>
                  <a:rPr lang="en-US" dirty="0"/>
                  <a:t>Has successfully been used for computing maximal matchings in graphs and bounded-rank hypergraphs (with applications to distr. edge coloring)</a:t>
                </a:r>
              </a:p>
              <a:p>
                <a:endParaRPr lang="en-US" sz="1400" dirty="0"/>
              </a:p>
              <a:p>
                <a:pPr lvl="1"/>
                <a:r>
                  <a:rPr lang="en-US" sz="1800" dirty="0"/>
                  <a:t>also more implicitly in </a:t>
                </a:r>
                <a:r>
                  <a:rPr lang="en-US" sz="1400" dirty="0">
                    <a:solidFill>
                      <a:schemeClr val="accent3">
                        <a:lumMod val="50000"/>
                      </a:schemeClr>
                    </a:solidFill>
                  </a:rPr>
                  <a:t>[</a:t>
                </a:r>
                <a:r>
                  <a:rPr lang="en-US" sz="1400" dirty="0" err="1">
                    <a:solidFill>
                      <a:schemeClr val="accent3">
                        <a:lumMod val="50000"/>
                      </a:schemeClr>
                    </a:solidFill>
                  </a:rPr>
                  <a:t>Hańćkowiak</a:t>
                </a:r>
                <a:r>
                  <a:rPr lang="en-US" sz="1400" dirty="0">
                    <a:solidFill>
                      <a:schemeClr val="accent3">
                        <a:lumMod val="50000"/>
                      </a:schemeClr>
                    </a:solidFill>
                  </a:rPr>
                  <a:t>, </a:t>
                </a:r>
                <a:r>
                  <a:rPr lang="en-US" sz="1400" dirty="0" err="1">
                    <a:solidFill>
                      <a:schemeClr val="accent3">
                        <a:lumMod val="50000"/>
                      </a:schemeClr>
                    </a:solidFill>
                  </a:rPr>
                  <a:t>Karonski</a:t>
                </a:r>
                <a:r>
                  <a:rPr lang="en-US" sz="1400" dirty="0">
                    <a:solidFill>
                      <a:schemeClr val="accent3">
                        <a:lumMod val="50000"/>
                      </a:schemeClr>
                    </a:solidFill>
                  </a:rPr>
                  <a:t>, </a:t>
                </a:r>
                <a:r>
                  <a:rPr lang="en-US" sz="1400" dirty="0" err="1">
                    <a:solidFill>
                      <a:schemeClr val="accent3">
                        <a:lumMod val="50000"/>
                      </a:schemeClr>
                    </a:solidFill>
                  </a:rPr>
                  <a:t>Panconesi</a:t>
                </a:r>
                <a:r>
                  <a:rPr lang="en-US" sz="1400" dirty="0">
                    <a:solidFill>
                      <a:schemeClr val="accent3">
                        <a:lumMod val="50000"/>
                      </a:schemeClr>
                    </a:solidFill>
                  </a:rPr>
                  <a:t>; SODA ‘98 / PODC ‘99]</a:t>
                </a:r>
              </a:p>
              <a:p>
                <a:pPr lvl="1"/>
                <a:r>
                  <a:rPr lang="en-US" sz="1800" dirty="0"/>
                  <a:t>and for minimum dominating set in </a:t>
                </a:r>
                <a:r>
                  <a:rPr lang="en-US" sz="1400" dirty="0">
                    <a:solidFill>
                      <a:schemeClr val="accent3">
                        <a:lumMod val="50000"/>
                      </a:schemeClr>
                    </a:solidFill>
                  </a:rPr>
                  <a:t>[</a:t>
                </a:r>
                <a:r>
                  <a:rPr lang="en-US" sz="1400" dirty="0" err="1">
                    <a:solidFill>
                      <a:schemeClr val="accent3">
                        <a:lumMod val="50000"/>
                      </a:schemeClr>
                    </a:solidFill>
                  </a:rPr>
                  <a:t>Deurer</a:t>
                </a:r>
                <a:r>
                  <a:rPr lang="en-US" sz="1400" dirty="0">
                    <a:solidFill>
                      <a:schemeClr val="accent3">
                        <a:lumMod val="50000"/>
                      </a:schemeClr>
                    </a:solidFill>
                  </a:rPr>
                  <a:t>, K., Maus; PODC ’19]</a:t>
                </a:r>
              </a:p>
              <a:p>
                <a:endParaRPr lang="en-US" sz="1400" dirty="0"/>
              </a:p>
              <a:p>
                <a:pPr marL="0" indent="0">
                  <a:buNone/>
                </a:pPr>
                <a:r>
                  <a:rPr lang="en-US" b="1" dirty="0"/>
                  <a:t>For this talk, we first consider a simpler </a:t>
                </a:r>
                <a:r>
                  <a:rPr lang="en-US" b="1" dirty="0" smtClean="0"/>
                  <a:t>problem</a:t>
                </a:r>
              </a:p>
              <a:p>
                <a:pPr marL="0" indent="0">
                  <a:buNone/>
                </a:pPr>
                <a:endParaRPr lang="en-US" sz="400" b="1" dirty="0" smtClean="0"/>
              </a:p>
              <a:p>
                <a:pPr marL="0" indent="0" algn="ctr">
                  <a:buNone/>
                </a:pPr>
                <a:r>
                  <a:rPr lang="en-US" b="1" dirty="0" smtClean="0">
                    <a:solidFill>
                      <a:srgbClr val="C00000"/>
                    </a:solidFill>
                  </a:rPr>
                  <a:t>compute a large independent set</a:t>
                </a:r>
                <a:endParaRPr lang="en-US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B704439-19BF-4F6E-9AD2-6B5C5A9406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1" t="-745" r="-416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79BFE5-F440-4638-B005-38A8B621E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1CCA-922D-4541-8152-FE8F8C3F9B4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629F90-400D-4034-986D-6E1AE65A4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Highlevel</a:t>
            </a:r>
            <a:r>
              <a:rPr lang="en-US" dirty="0"/>
              <a:t> Idea: Deterministic Rounding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5A5B13-E5A3-47B0-976C-A9E6EF2CD8EA}"/>
              </a:ext>
            </a:extLst>
          </p:cNvPr>
          <p:cNvSpPr txBox="1"/>
          <p:nvPr/>
        </p:nvSpPr>
        <p:spPr>
          <a:xfrm>
            <a:off x="5290595" y="4195768"/>
            <a:ext cx="3822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[Fischer; DISC ’17], [Fischer, </a:t>
            </a: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</a:rPr>
              <a:t>Ghaffari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, K.; FOCS ’17]</a:t>
            </a:r>
          </a:p>
        </p:txBody>
      </p:sp>
    </p:spTree>
    <p:extLst>
      <p:ext uri="{BB962C8B-B14F-4D97-AF65-F5344CB8AC3E}">
        <p14:creationId xmlns:p14="http://schemas.microsoft.com/office/powerpoint/2010/main" val="375379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Setting: </a:t>
                </a:r>
                <a:r>
                  <a:rPr lang="en-US" dirty="0" smtClean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de-CH" dirty="0" smtClean="0"/>
                  <a:t> with an edge orientation</a:t>
                </a:r>
              </a:p>
              <a:p>
                <a:r>
                  <a:rPr lang="en-US" dirty="0" smtClean="0"/>
                  <a:t>Orientation: nodes give priority to join </a:t>
                </a:r>
                <a:r>
                  <a:rPr lang="en-US" dirty="0" err="1" smtClean="0"/>
                  <a:t>indep</a:t>
                </a:r>
                <a:r>
                  <a:rPr lang="en-US" dirty="0" smtClean="0"/>
                  <a:t>. </a:t>
                </a:r>
                <a:r>
                  <a:rPr lang="en-US" dirty="0"/>
                  <a:t>s</a:t>
                </a:r>
                <a:r>
                  <a:rPr lang="en-US" dirty="0" smtClean="0"/>
                  <a:t>et to their out-neighbors</a:t>
                </a:r>
              </a:p>
              <a:p>
                <a:endParaRPr lang="en-US" sz="800" dirty="0"/>
              </a:p>
              <a:p>
                <a:pPr marL="0" indent="0">
                  <a:buNone/>
                </a:pPr>
                <a:r>
                  <a:rPr lang="en-US" b="1" dirty="0" smtClean="0"/>
                  <a:t>Input: </a:t>
                </a:r>
                <a:r>
                  <a:rPr lang="en-US" dirty="0" smtClean="0"/>
                  <a:t>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de-CH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de-CH" dirty="0" smtClean="0"/>
                  <a:t>, a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de-CH" dirty="0" smtClean="0"/>
                  <a:t> s.t.</a:t>
                </a:r>
                <a:br>
                  <a:rPr lang="de-CH" dirty="0" smtClean="0"/>
                </a:br>
                <a:endParaRPr lang="de-CH" sz="3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de-CH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1600" dirty="0" smtClean="0"/>
              </a:p>
              <a:p>
                <a:pPr marL="0" indent="0">
                  <a:buNone/>
                </a:pPr>
                <a:endParaRPr lang="en-US" sz="300" b="1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1" t="-745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1CCA-922D-4541-8152-FE8F8C3F9B4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Randomized Independent Set Algorithm</a:t>
            </a:r>
            <a:endParaRPr lang="de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8500" y="3281079"/>
                <a:ext cx="8518907" cy="118494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dirty="0"/>
                  <a:t>Algorithm to compute an independent set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de-CH" sz="2200" b="1" dirty="0" smtClean="0"/>
                  <a:t>:</a:t>
                </a:r>
              </a:p>
              <a:p>
                <a:endParaRPr lang="de-CH" sz="500" b="1" dirty="0"/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 : </m:t>
                    </m:r>
                  </m:oMath>
                </a14:m>
                <a:r>
                  <a:rPr lang="de-CH" sz="2200" dirty="0"/>
                  <a:t>mark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de-CH" sz="2200" dirty="0"/>
                  <a:t>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de-CH" sz="2200" dirty="0"/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de-CH" sz="2200" dirty="0"/>
                  <a:t> joins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CH" sz="2200" dirty="0"/>
                  <a:t> if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de-CH" sz="2200" dirty="0"/>
                  <a:t> is marked and no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de-CH" sz="2200" dirty="0"/>
                  <a:t> is </a:t>
                </a:r>
                <a:r>
                  <a:rPr lang="de-CH" sz="2200" dirty="0" smtClean="0"/>
                  <a:t>marked</a:t>
                </a:r>
                <a:endParaRPr lang="de-CH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00" y="3281079"/>
                <a:ext cx="8518907" cy="11849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18499" y="4604274"/>
            <a:ext cx="8518907" cy="1935448"/>
          </a:xfrm>
          <a:prstGeom prst="rect">
            <a:avLst/>
          </a:prstGeom>
          <a:solidFill>
            <a:srgbClr val="FFEDDC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2200" b="1" dirty="0" smtClean="0"/>
              <a:t>Analysis:</a:t>
            </a:r>
            <a:endParaRPr lang="de-CH" sz="2200" b="1" dirty="0" smtClean="0"/>
          </a:p>
          <a:p>
            <a:endParaRPr lang="de-CH" sz="5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42897" y="5000194"/>
                <a:ext cx="6960367" cy="430887"/>
              </a:xfrm>
              <a:prstGeom prst="rect">
                <a:avLst/>
              </a:prstGeom>
              <a:solidFill>
                <a:srgbClr val="FFEDD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200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d>
                        <m:dPr>
                          <m:ctrlPr>
                            <a:rPr lang="en-US" sz="22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200" b="1" i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m:t>marked</m:t>
                          </m:r>
                          <m:r>
                            <m:rPr>
                              <m:nor/>
                            </m:rPr>
                            <a:rPr lang="en-US" sz="2200" b="1" i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200" b="1" i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m:t>nodes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#(</m:t>
                      </m:r>
                      <m:r>
                        <m:rPr>
                          <m:nor/>
                        </m:rPr>
                        <a:rPr lang="en-US" sz="2200" b="1" i="1" dirty="0">
                          <a:solidFill>
                            <a:srgbClr val="C00000"/>
                          </a:solidFill>
                        </a:rPr>
                        <m:t>edges</m:t>
                      </m:r>
                      <m:r>
                        <m:rPr>
                          <m:nor/>
                        </m:rPr>
                        <a:rPr lang="en-US" sz="2200" b="1" i="1" dirty="0">
                          <a:solidFill>
                            <a:srgbClr val="C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1" i="1" dirty="0">
                          <a:solidFill>
                            <a:srgbClr val="C00000"/>
                          </a:solidFill>
                        </a:rPr>
                        <m:t>with</m:t>
                      </m:r>
                      <m:r>
                        <m:rPr>
                          <m:nor/>
                        </m:rPr>
                        <a:rPr lang="en-US" sz="2200" b="1" i="1" dirty="0">
                          <a:solidFill>
                            <a:srgbClr val="C00000"/>
                          </a:solidFill>
                        </a:rPr>
                        <m:t> 2 </m:t>
                      </m:r>
                      <m:r>
                        <m:rPr>
                          <m:nor/>
                        </m:rPr>
                        <a:rPr lang="en-US" sz="2200" b="1" i="1" dirty="0">
                          <a:solidFill>
                            <a:srgbClr val="C00000"/>
                          </a:solidFill>
                        </a:rPr>
                        <m:t>marked</m:t>
                      </m:r>
                      <m:r>
                        <m:rPr>
                          <m:nor/>
                        </m:rPr>
                        <a:rPr lang="en-US" sz="2200" b="1" i="1" dirty="0">
                          <a:solidFill>
                            <a:srgbClr val="C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1" i="1" dirty="0">
                          <a:solidFill>
                            <a:srgbClr val="C00000"/>
                          </a:solidFill>
                        </a:rPr>
                        <m:t>nodes</m:t>
                      </m:r>
                      <m:r>
                        <a:rPr lang="en-US" sz="2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CH" sz="22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897" y="5000194"/>
                <a:ext cx="6960367" cy="430887"/>
              </a:xfrm>
              <a:prstGeom prst="rect">
                <a:avLst/>
              </a:prstGeom>
              <a:blipFill>
                <a:blip r:embed="rId4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85759" y="5497983"/>
                <a:ext cx="6421373" cy="957442"/>
              </a:xfrm>
              <a:prstGeom prst="rect">
                <a:avLst/>
              </a:prstGeom>
              <a:solidFill>
                <a:srgbClr val="FFEDD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2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</m:d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sz="22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2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200" b="1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200" b="1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sub>
                          </m:sSub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sz="2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sz="2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sz="2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𝒐𝒖𝒕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d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sub>
                              </m:sSub>
                              <m:r>
                                <a:rPr lang="en-US" sz="2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sz="2200" b="0" i="1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CH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759" y="5497983"/>
                <a:ext cx="6421373" cy="9574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522669" y="5453342"/>
            <a:ext cx="1473798" cy="981467"/>
          </a:xfrm>
          <a:prstGeom prst="rect">
            <a:avLst/>
          </a:prstGeom>
          <a:solidFill>
            <a:srgbClr val="FFE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ectangle 9"/>
          <p:cNvSpPr/>
          <p:nvPr/>
        </p:nvSpPr>
        <p:spPr>
          <a:xfrm>
            <a:off x="4266615" y="5453341"/>
            <a:ext cx="2871084" cy="981467"/>
          </a:xfrm>
          <a:prstGeom prst="rect">
            <a:avLst/>
          </a:prstGeom>
          <a:solidFill>
            <a:srgbClr val="FFE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tangle 10"/>
          <p:cNvSpPr/>
          <p:nvPr/>
        </p:nvSpPr>
        <p:spPr>
          <a:xfrm>
            <a:off x="913797" y="5431081"/>
            <a:ext cx="1473798" cy="981467"/>
          </a:xfrm>
          <a:prstGeom prst="rect">
            <a:avLst/>
          </a:prstGeom>
          <a:solidFill>
            <a:srgbClr val="FFE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244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6" grpId="0" animBg="1"/>
      <p:bldP spid="7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b="1" dirty="0" smtClean="0"/>
                  <a:t>Example: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deg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⟹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deg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</m:e>
                      </m:nary>
                    </m:oMath>
                  </m:oMathPara>
                </a14:m>
                <a:endParaRPr lang="de-CH" dirty="0" smtClean="0"/>
              </a:p>
              <a:p>
                <a:pPr marL="0" indent="0">
                  <a:buNone/>
                </a:pPr>
                <a:endParaRPr lang="en-US" sz="900" dirty="0"/>
              </a:p>
              <a:p>
                <a:pPr marL="0" indent="0">
                  <a:buNone/>
                </a:pPr>
                <a:r>
                  <a:rPr lang="en-US" b="1" dirty="0" smtClean="0"/>
                  <a:t>Observation:</a:t>
                </a:r>
              </a:p>
              <a:p>
                <a:r>
                  <a:rPr lang="en-US" dirty="0" smtClean="0"/>
                  <a:t>If the node values are integers (i.e.,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de-CH" dirty="0" smtClean="0"/>
                  <a:t>),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1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1CCA-922D-4541-8152-FE8F8C3F9B4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Randomized </a:t>
            </a:r>
            <a:r>
              <a:rPr lang="en-US" dirty="0" err="1" smtClean="0"/>
              <a:t>Indep</a:t>
            </a:r>
            <a:r>
              <a:rPr lang="en-US" dirty="0" smtClean="0"/>
              <a:t>. </a:t>
            </a:r>
            <a:r>
              <a:rPr lang="en-US" dirty="0"/>
              <a:t>Set </a:t>
            </a:r>
            <a:r>
              <a:rPr lang="en-US" dirty="0" smtClean="0"/>
              <a:t>Algorithm : Analysis</a:t>
            </a:r>
            <a:endParaRPr lang="de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9843" y="963628"/>
                <a:ext cx="4741233" cy="957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</m:d>
                        </m:e>
                      </m:d>
                      <m:r>
                        <a:rPr lang="en-US" sz="22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nary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sz="22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CH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43" y="963628"/>
                <a:ext cx="4741233" cy="9574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09836" y="2155641"/>
                <a:ext cx="2368084" cy="9136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</m:d>
                      <m:r>
                        <a:rPr lang="en-US" sz="2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sz="2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2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2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de-CH" sz="22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836" y="2155641"/>
                <a:ext cx="2368084" cy="9136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18031" y="2146658"/>
                <a:ext cx="2733569" cy="913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nary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nary>
                      <m:r>
                        <a:rPr lang="en-US" sz="22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CH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031" y="2146658"/>
                <a:ext cx="2733569" cy="9139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7223758" y="963628"/>
            <a:ext cx="1463042" cy="1723701"/>
            <a:chOff x="7223758" y="1168030"/>
            <a:chExt cx="1463042" cy="1723701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7223758" y="1168030"/>
              <a:ext cx="1463042" cy="1042666"/>
            </a:xfrm>
            <a:prstGeom prst="wedgeRoundRectCallout">
              <a:avLst>
                <a:gd name="adj1" fmla="val 16667"/>
                <a:gd name="adj2" fmla="val 81071"/>
                <a:gd name="adj3" fmla="val 1666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846534" y="2460844"/>
                  <a:ext cx="697434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𝝀</m:t>
                        </m:r>
                      </m:oMath>
                    </m:oMathPara>
                  </a14:m>
                  <a:endParaRPr lang="de-CH" sz="22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6534" y="2460844"/>
                  <a:ext cx="697434" cy="430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96741" y="963628"/>
                <a:ext cx="4079578" cy="957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nary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sz="22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CH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741" y="963628"/>
                <a:ext cx="4079578" cy="9574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22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Fractional Independent Set</a:t>
                </a:r>
              </a:p>
              <a:p>
                <a:r>
                  <a:rPr lang="en-US" dirty="0" smtClean="0"/>
                  <a:t>Each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de-CH" dirty="0" smtClean="0"/>
                  <a:t> has a fractional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endParaRPr lang="de-CH" dirty="0" smtClean="0"/>
              </a:p>
              <a:p>
                <a:r>
                  <a:rPr lang="en-US" dirty="0" smtClean="0"/>
                  <a:t>“Size” of fractional </a:t>
                </a:r>
                <a:r>
                  <a:rPr lang="en-US" dirty="0" err="1" smtClean="0"/>
                  <a:t>indep</a:t>
                </a:r>
                <a:r>
                  <a:rPr lang="en-US" dirty="0" smtClean="0"/>
                  <a:t>. set: expected </a:t>
                </a:r>
                <a:r>
                  <a:rPr lang="en-US" dirty="0" err="1" smtClean="0"/>
                  <a:t>indep</a:t>
                </a:r>
                <a:r>
                  <a:rPr lang="en-US" dirty="0" smtClean="0"/>
                  <a:t>. size of randomized alg.</a:t>
                </a:r>
              </a:p>
              <a:p>
                <a:pPr marL="0" indent="0">
                  <a:buNone/>
                </a:pPr>
                <a:endParaRPr lang="en-US" sz="9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de-CH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Gradual Rounding</a:t>
                </a:r>
              </a:p>
              <a:p>
                <a:r>
                  <a:rPr lang="en-US" dirty="0" err="1" smtClean="0"/>
                  <a:t>Fractionality</a:t>
                </a:r>
                <a:r>
                  <a:rPr lang="en-US" dirty="0" smtClean="0"/>
                  <a:t> of a fractional solution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smallest non-zero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 value</a:t>
                </a:r>
              </a:p>
              <a:p>
                <a:pPr lvl="1"/>
                <a:r>
                  <a:rPr lang="en-US" dirty="0" smtClean="0"/>
                  <a:t>E.g.,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</m:t>
                        </m:r>
                        <m:f>
                          <m:fPr>
                            <m:type m:val="li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1</m:t>
                        </m:r>
                      </m:e>
                    </m:d>
                  </m:oMath>
                </a14:m>
                <a:r>
                  <a:rPr lang="en-US" dirty="0" smtClean="0"/>
                  <a:t>, </a:t>
                </a:r>
                <a:r>
                  <a:rPr lang="en-US" dirty="0" err="1" smtClean="0"/>
                  <a:t>fractionality</a:t>
                </a:r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Start with fractional solution and gradually round to integer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de-CH" dirty="0" smtClean="0"/>
              </a:p>
              <a:p>
                <a:r>
                  <a:rPr lang="en-US" dirty="0" smtClean="0"/>
                  <a:t>Gradual rounding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CH" dirty="0" smtClean="0"/>
                  <a:t> gradually increase the fractionality</a:t>
                </a:r>
              </a:p>
              <a:p>
                <a:r>
                  <a:rPr lang="en-US" b="1" dirty="0" smtClean="0"/>
                  <a:t>Goal: </a:t>
                </a:r>
                <a:r>
                  <a:rPr lang="en-US" dirty="0" smtClean="0"/>
                  <a:t>approximately preserve expected independent set size while rounding the solution</a:t>
                </a:r>
                <a:endParaRPr lang="de-CH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1" t="-745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1CCA-922D-4541-8152-FE8F8C3F9B4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Highlevel</a:t>
            </a:r>
            <a:r>
              <a:rPr lang="en-US" dirty="0" smtClean="0"/>
              <a:t> Idea: Fractional Problem and Rounding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0327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7995236-F9BD-40E7-A9BF-DC27EE7C3488}"/>
              </a:ext>
            </a:extLst>
          </p:cNvPr>
          <p:cNvSpPr/>
          <p:nvPr/>
        </p:nvSpPr>
        <p:spPr>
          <a:xfrm>
            <a:off x="2871537" y="1399674"/>
            <a:ext cx="705852" cy="441158"/>
          </a:xfrm>
          <a:prstGeom prst="wedgeRoundRectCallout">
            <a:avLst>
              <a:gd name="adj1" fmla="val -99241"/>
              <a:gd name="adj2" fmla="val 1522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5C7E970-8D01-4AA2-9BF7-989F1FA41DF3}"/>
              </a:ext>
            </a:extLst>
          </p:cNvPr>
          <p:cNvSpPr/>
          <p:nvPr/>
        </p:nvSpPr>
        <p:spPr>
          <a:xfrm>
            <a:off x="3834063" y="1279358"/>
            <a:ext cx="818148" cy="858253"/>
          </a:xfrm>
          <a:prstGeom prst="wedgeRoundRectCallout">
            <a:avLst>
              <a:gd name="adj1" fmla="val 35049"/>
              <a:gd name="adj2" fmla="val -7581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AE0F891-76C9-471A-B929-426EE0AC3E0F}"/>
              </a:ext>
            </a:extLst>
          </p:cNvPr>
          <p:cNvSpPr/>
          <p:nvPr/>
        </p:nvSpPr>
        <p:spPr>
          <a:xfrm>
            <a:off x="4908884" y="1223210"/>
            <a:ext cx="1628273" cy="970547"/>
          </a:xfrm>
          <a:prstGeom prst="wedgeRoundRectCallout">
            <a:avLst>
              <a:gd name="adj1" fmla="val 68056"/>
              <a:gd name="adj2" fmla="val -41632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14E46B0-4601-4E43-B103-DD46E7E830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8500" y="872011"/>
                <a:ext cx="8794680" cy="573179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Fractional Solution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50" dirty="0"/>
              </a:p>
              <a:p>
                <a:pPr marL="0" indent="0">
                  <a:buNone/>
                </a:pPr>
                <a:r>
                  <a:rPr lang="en-US" b="1" dirty="0"/>
                  <a:t>Gradual Rounding:</a:t>
                </a:r>
              </a:p>
              <a:p>
                <a:r>
                  <a:rPr lang="en-US" dirty="0"/>
                  <a:t>At all times,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for 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C00000"/>
                    </a:solidFill>
                  </a:rPr>
                  <a:t>Initially</a:t>
                </a:r>
                <a:r>
                  <a:rPr lang="en-US" dirty="0">
                    <a:solidFill>
                      <a:schemeClr val="tx1"/>
                    </a:solidFill>
                  </a:rPr>
                  <a:t>,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=⌈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func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b="1" dirty="0"/>
                  <a:t>After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𝐢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rounding steps:</a:t>
                </a:r>
                <a:br>
                  <a:rPr lang="en-US" b="1" dirty="0">
                    <a:solidFill>
                      <a:schemeClr val="tx1"/>
                    </a:solidFill>
                  </a:rPr>
                </a:br>
                <a:r>
                  <a:rPr lang="en-US" sz="800" b="1" dirty="0"/>
                  <a:t/>
                </a:r>
                <a:br>
                  <a:rPr lang="en-US" sz="800" b="1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/>
                      <m:t>or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dirty="0"/>
                      <m:t>where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i="1" dirty="0"/>
              </a:p>
              <a:p>
                <a:endParaRPr lang="en-US" sz="800" i="1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After</a:t>
                </a:r>
                <a:r>
                  <a:rPr lang="en-US" i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𝛥</m:t>
                            </m:r>
                          </m:e>
                        </m:func>
                      </m:e>
                    </m:d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steps</a:t>
                </a:r>
                <a:r>
                  <a:rPr lang="en-US" i="1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or</a:t>
                </a:r>
                <a:r>
                  <a:rPr lang="en-US" i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i="1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i="1" dirty="0"/>
                  <a:t>And we thus have an independent set of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endParaRPr lang="en-US" i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8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tx1"/>
                    </a:solidFill>
                  </a:rPr>
                  <a:t>Goal: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Impl</a:t>
                </a:r>
                <a:r>
                  <a:rPr lang="en-US" dirty="0"/>
                  <a:t>ement rounding step s.t.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drops by factor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≤1−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14E46B0-4601-4E43-B103-DD46E7E830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8500" y="872011"/>
                <a:ext cx="8794680" cy="5731798"/>
              </a:xfrm>
              <a:blipFill>
                <a:blip r:embed="rId2"/>
                <a:stretch>
                  <a:fillRect l="-901" t="-745" b="-8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F56AFC-D6D5-4289-ADAC-8AECE7A9B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1CCA-922D-4541-8152-FE8F8C3F9B4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D9D23B-FB4D-458C-A937-46372E28E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Rounding Overview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F5DEAA-7500-46E4-8972-2F1B87A59B1F}"/>
              </a:ext>
            </a:extLst>
          </p:cNvPr>
          <p:cNvSpPr txBox="1"/>
          <p:nvPr/>
        </p:nvSpPr>
        <p:spPr>
          <a:xfrm>
            <a:off x="1219200" y="1405916"/>
            <a:ext cx="1346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potential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85E76B-C12C-4A24-AEB7-1AC81B26ED0A}"/>
              </a:ext>
            </a:extLst>
          </p:cNvPr>
          <p:cNvSpPr txBox="1"/>
          <p:nvPr/>
        </p:nvSpPr>
        <p:spPr>
          <a:xfrm>
            <a:off x="4103762" y="673127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utility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C972EC-01CB-4133-ABF2-9E9806337BA9}"/>
              </a:ext>
            </a:extLst>
          </p:cNvPr>
          <p:cNvSpPr txBox="1"/>
          <p:nvPr/>
        </p:nvSpPr>
        <p:spPr>
          <a:xfrm>
            <a:off x="6456552" y="869202"/>
            <a:ext cx="721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cost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14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14E46B0-4601-4E43-B103-DD46E7E830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8500" y="872011"/>
                <a:ext cx="8794680" cy="573179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Fractional Solution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</m:nary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utility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cost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50" dirty="0"/>
              </a:p>
              <a:p>
                <a:pPr marL="0" indent="0">
                  <a:buNone/>
                </a:pPr>
                <a:r>
                  <a:rPr lang="en-US" b="1" dirty="0"/>
                  <a:t>Rounding of a node: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can </a:t>
                </a:r>
                <a:r>
                  <a:rPr lang="en-US" dirty="0">
                    <a:solidFill>
                      <a:srgbClr val="C00000"/>
                    </a:solidFill>
                  </a:rPr>
                  <a:t>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utility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)−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cost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does not increase</a:t>
                </a:r>
                <a:endParaRPr lang="en-US" dirty="0"/>
              </a:p>
              <a:p>
                <a:pPr lvl="1"/>
                <a:r>
                  <a:rPr lang="en-US" dirty="0"/>
                  <a:t>Gives a simple sequential rounding algorithm</a:t>
                </a:r>
              </a:p>
              <a:p>
                <a:r>
                  <a:rPr lang="en-US" dirty="0"/>
                  <a:t>As long as no two neighbors are processed at the same time, this allows to round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does not increase</a:t>
                </a:r>
              </a:p>
              <a:p>
                <a:pPr lvl="1"/>
                <a:r>
                  <a:rPr lang="en-US" dirty="0"/>
                  <a:t>This is however way too slow to be interesting…</a:t>
                </a:r>
              </a:p>
              <a:p>
                <a:endParaRPr lang="en-US" sz="800" dirty="0"/>
              </a:p>
              <a:p>
                <a:r>
                  <a:rPr lang="en-US" b="1" dirty="0"/>
                  <a:t>Idea:</a:t>
                </a:r>
                <a:r>
                  <a:rPr lang="en-US" dirty="0"/>
                  <a:t> Try to use a </a:t>
                </a:r>
                <a:r>
                  <a:rPr lang="en-US" dirty="0">
                    <a:solidFill>
                      <a:srgbClr val="C00000"/>
                    </a:solidFill>
                  </a:rPr>
                  <a:t>defective coloring </a:t>
                </a:r>
                <a:r>
                  <a:rPr lang="en-US" dirty="0"/>
                  <a:t>(some monochromatic edges) with a small number of colors and show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does not increase too much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14E46B0-4601-4E43-B103-DD46E7E830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8500" y="872011"/>
                <a:ext cx="8794680" cy="5731798"/>
              </a:xfrm>
              <a:blipFill>
                <a:blip r:embed="rId2"/>
                <a:stretch>
                  <a:fillRect l="-901" t="-745" r="-1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F56AFC-D6D5-4289-ADAC-8AECE7A9B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1CCA-922D-4541-8152-FE8F8C3F9B4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D9D23B-FB4D-458C-A937-46372E28E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Rounding Overview</a:t>
            </a:r>
          </a:p>
        </p:txBody>
      </p:sp>
    </p:spTree>
    <p:extLst>
      <p:ext uri="{BB962C8B-B14F-4D97-AF65-F5344CB8AC3E}">
        <p14:creationId xmlns:p14="http://schemas.microsoft.com/office/powerpoint/2010/main" val="89365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45E76D6-5377-426D-A64F-C5B87DF264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Weighted Average Defective Coloring:</a:t>
                </a:r>
              </a:p>
              <a:p>
                <a:r>
                  <a:rPr lang="en-US" dirty="0"/>
                  <a:t>For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/>
                  <a:t> with edge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one can compute a coloring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colors such that at most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-factor of the total edge weight is on monochromatic edges.</a:t>
                </a:r>
              </a:p>
              <a:p>
                <a:r>
                  <a:rPr lang="en-US" dirty="0"/>
                  <a:t>Such a coloring can be computed in (essentially)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rounds.</a:t>
                </a:r>
              </a:p>
              <a:p>
                <a:pPr lvl="1"/>
                <a:r>
                  <a:rPr lang="en-US" sz="1900" dirty="0"/>
                  <a:t>Follows from work in </a:t>
                </a:r>
                <a:r>
                  <a:rPr lang="en-US" sz="1900" dirty="0">
                    <a:solidFill>
                      <a:schemeClr val="accent3">
                        <a:lumMod val="50000"/>
                      </a:schemeClr>
                    </a:solidFill>
                  </a:rPr>
                  <a:t>[K.; SPAA ’09]</a:t>
                </a:r>
                <a:r>
                  <a:rPr lang="en-US" sz="1900" dirty="0"/>
                  <a:t>,</a:t>
                </a:r>
                <a:r>
                  <a:rPr lang="en-US" sz="19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en-US" sz="1900" dirty="0">
                    <a:solidFill>
                      <a:schemeClr val="accent3">
                        <a:lumMod val="50000"/>
                      </a:schemeClr>
                    </a:solidFill>
                  </a:rPr>
                  <a:t>[Barenboim, Elkin, Goldenberg; PODC ‘18]</a:t>
                </a:r>
                <a:r>
                  <a:rPr lang="en-US" sz="1900" dirty="0"/>
                  <a:t>,</a:t>
                </a:r>
                <a:r>
                  <a:rPr lang="en-US" sz="1900" dirty="0">
                    <a:solidFill>
                      <a:schemeClr val="accent3">
                        <a:lumMod val="50000"/>
                      </a:schemeClr>
                    </a:solidFill>
                  </a:rPr>
                  <a:t/>
                </a:r>
                <a:br>
                  <a:rPr lang="en-US" sz="1900" dirty="0">
                    <a:solidFill>
                      <a:schemeClr val="accent3">
                        <a:lumMod val="50000"/>
                      </a:schemeClr>
                    </a:solidFill>
                  </a:rPr>
                </a:br>
                <a:r>
                  <a:rPr lang="en-US" sz="1900" dirty="0">
                    <a:solidFill>
                      <a:schemeClr val="accent3">
                        <a:lumMod val="50000"/>
                      </a:schemeClr>
                    </a:solidFill>
                  </a:rPr>
                  <a:t>[</a:t>
                </a:r>
                <a:r>
                  <a:rPr lang="en-US" sz="1900" dirty="0" err="1">
                    <a:solidFill>
                      <a:schemeClr val="accent3">
                        <a:lumMod val="50000"/>
                      </a:schemeClr>
                    </a:solidFill>
                  </a:rPr>
                  <a:t>Kawarabayashi</a:t>
                </a:r>
                <a:r>
                  <a:rPr lang="en-US" sz="1900" dirty="0">
                    <a:solidFill>
                      <a:schemeClr val="accent3">
                        <a:lumMod val="50000"/>
                      </a:schemeClr>
                    </a:solidFill>
                  </a:rPr>
                  <a:t>, Schwartzman; DISC ‘18]</a:t>
                </a:r>
              </a:p>
              <a:p>
                <a:pPr lvl="1"/>
                <a:endParaRPr lang="en-US" sz="100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utility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cost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:r>
                  <a:rPr lang="en-US" b="1" dirty="0"/>
                  <a:t>Algorithm: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Defective coloring for edge weights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den>
                    </m:f>
                  </m:oMath>
                </a14:m>
                <a:endParaRPr lang="en-US" b="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Rounding on the subgraph induced by </a:t>
                </a:r>
                <a:r>
                  <a:rPr lang="en-US" dirty="0" err="1"/>
                  <a:t>bichromatic</a:t>
                </a:r>
                <a:r>
                  <a:rPr lang="en-US" dirty="0"/>
                  <a:t> edges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45E76D6-5377-426D-A64F-C5B87DF264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5" t="-6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B6A4E9-649F-4560-8154-846F174D6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1CCA-922D-4541-8152-FE8F8C3F9B4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C4F594-390E-4D99-BC69-E3A41C0E8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Defective Coloring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8EDD45-7D1F-4EFD-8FE4-DDAE589909DB}"/>
              </a:ext>
            </a:extLst>
          </p:cNvPr>
          <p:cNvSpPr txBox="1"/>
          <p:nvPr/>
        </p:nvSpPr>
        <p:spPr>
          <a:xfrm>
            <a:off x="318500" y="3745330"/>
            <a:ext cx="9547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Recall: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ular Callout 5"/>
              <p:cNvSpPr/>
              <p:nvPr/>
            </p:nvSpPr>
            <p:spPr>
              <a:xfrm>
                <a:off x="5670733" y="3098204"/>
                <a:ext cx="3442447" cy="763791"/>
              </a:xfrm>
              <a:prstGeom prst="wedgeRoundRectCallout">
                <a:avLst>
                  <a:gd name="adj1" fmla="val -41458"/>
                  <a:gd name="adj2" fmla="val -98161"/>
                  <a:gd name="adj3" fmla="val 16667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func>
                      </m:e>
                    </m:d>
                  </m:oMath>
                </a14:m>
                <a:r>
                  <a:rPr lang="de-CH" dirty="0" smtClean="0"/>
                  <a:t> rounds if an initial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de-CH" dirty="0" smtClean="0"/>
                  <a:t>-coloring is given.</a:t>
                </a:r>
                <a:endParaRPr lang="de-CH" dirty="0"/>
              </a:p>
            </p:txBody>
          </p:sp>
        </mc:Choice>
        <mc:Fallback xmlns="">
          <p:sp>
            <p:nvSpPr>
              <p:cNvPr id="6" name="Rounded 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733" y="3098204"/>
                <a:ext cx="3442447" cy="763791"/>
              </a:xfrm>
              <a:prstGeom prst="wedgeRoundRectCallout">
                <a:avLst>
                  <a:gd name="adj1" fmla="val -41458"/>
                  <a:gd name="adj2" fmla="val -98161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43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45E76D6-5377-426D-A64F-C5B87DF264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Algorithm: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Defective coloring for edge weights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den>
                    </m:f>
                  </m:oMath>
                </a14:m>
                <a:endParaRPr lang="en-US" b="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Rounding on the subgraph induced by the </a:t>
                </a:r>
                <a:r>
                  <a:rPr lang="en-US" dirty="0" err="1"/>
                  <a:t>bichromatic</a:t>
                </a:r>
                <a:r>
                  <a:rPr lang="en-US" dirty="0"/>
                  <a:t> edges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45E76D6-5377-426D-A64F-C5B87DF264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1" t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B6A4E9-649F-4560-8154-846F174D6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1CCA-922D-4541-8152-FE8F8C3F9B4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C4F594-390E-4D99-BC69-E3A41C0E8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Defective Coloring</a:t>
            </a:r>
          </a:p>
        </p:txBody>
      </p:sp>
      <p:cxnSp>
        <p:nvCxnSpPr>
          <p:cNvPr id="45" name="AutoShape 17">
            <a:extLst>
              <a:ext uri="{FF2B5EF4-FFF2-40B4-BE49-F238E27FC236}">
                <a16:creationId xmlns:a16="http://schemas.microsoft.com/office/drawing/2014/main" id="{68971294-6773-4110-BB18-483EACBF4E23}"/>
              </a:ext>
            </a:extLst>
          </p:cNvPr>
          <p:cNvCxnSpPr>
            <a:cxnSpLocks noChangeShapeType="1"/>
            <a:stCxn id="54" idx="0"/>
            <a:endCxn id="48" idx="4"/>
          </p:cNvCxnSpPr>
          <p:nvPr/>
        </p:nvCxnSpPr>
        <p:spPr bwMode="auto">
          <a:xfrm flipH="1" flipV="1">
            <a:off x="3530751" y="2469478"/>
            <a:ext cx="262474" cy="934838"/>
          </a:xfrm>
          <a:prstGeom prst="straightConnector1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</p:cxnSp>
      <p:cxnSp>
        <p:nvCxnSpPr>
          <p:cNvPr id="47" name="AutoShape 17">
            <a:extLst>
              <a:ext uri="{FF2B5EF4-FFF2-40B4-BE49-F238E27FC236}">
                <a16:creationId xmlns:a16="http://schemas.microsoft.com/office/drawing/2014/main" id="{157414F9-C128-48E7-8A1E-DCEA151A2FE0}"/>
              </a:ext>
            </a:extLst>
          </p:cNvPr>
          <p:cNvCxnSpPr>
            <a:cxnSpLocks noChangeShapeType="1"/>
            <a:stCxn id="59" idx="7"/>
            <a:endCxn id="57" idx="3"/>
          </p:cNvCxnSpPr>
          <p:nvPr/>
        </p:nvCxnSpPr>
        <p:spPr bwMode="auto">
          <a:xfrm flipV="1">
            <a:off x="960224" y="3416797"/>
            <a:ext cx="731955" cy="229576"/>
          </a:xfrm>
          <a:prstGeom prst="straightConnector1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</p:cxnSp>
      <p:sp>
        <p:nvSpPr>
          <p:cNvPr id="48" name="Oval 12">
            <a:extLst>
              <a:ext uri="{FF2B5EF4-FFF2-40B4-BE49-F238E27FC236}">
                <a16:creationId xmlns:a16="http://schemas.microsoft.com/office/drawing/2014/main" id="{24376458-4216-450A-BF59-E97DF2586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25182" y="2258341"/>
            <a:ext cx="211137" cy="2111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1600"/>
          </a:p>
        </p:txBody>
      </p:sp>
      <p:sp>
        <p:nvSpPr>
          <p:cNvPr id="55" name="Oval 12">
            <a:extLst>
              <a:ext uri="{FF2B5EF4-FFF2-40B4-BE49-F238E27FC236}">
                <a16:creationId xmlns:a16="http://schemas.microsoft.com/office/drawing/2014/main" id="{33FD46B9-8747-4B10-A574-3AB356EBF2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34686" y="3056364"/>
            <a:ext cx="211137" cy="2111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1600"/>
          </a:p>
        </p:txBody>
      </p:sp>
      <p:sp>
        <p:nvSpPr>
          <p:cNvPr id="56" name="Oval 12">
            <a:extLst>
              <a:ext uri="{FF2B5EF4-FFF2-40B4-BE49-F238E27FC236}">
                <a16:creationId xmlns:a16="http://schemas.microsoft.com/office/drawing/2014/main" id="{B4C76A54-4973-478E-83BC-9F9B9923DC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48847" y="3766619"/>
            <a:ext cx="211137" cy="2111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1600"/>
          </a:p>
        </p:txBody>
      </p:sp>
      <p:sp>
        <p:nvSpPr>
          <p:cNvPr id="57" name="Oval 12">
            <a:extLst>
              <a:ext uri="{FF2B5EF4-FFF2-40B4-BE49-F238E27FC236}">
                <a16:creationId xmlns:a16="http://schemas.microsoft.com/office/drawing/2014/main" id="{68429D09-4144-45EA-9AD0-D232F3B272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1259" y="3236580"/>
            <a:ext cx="211137" cy="2111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1600"/>
          </a:p>
        </p:txBody>
      </p:sp>
      <p:sp>
        <p:nvSpPr>
          <p:cNvPr id="59" name="Oval 12">
            <a:extLst>
              <a:ext uri="{FF2B5EF4-FFF2-40B4-BE49-F238E27FC236}">
                <a16:creationId xmlns:a16="http://schemas.microsoft.com/office/drawing/2014/main" id="{586F283D-E40B-4126-8228-E28AC307C9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0007" y="3615453"/>
            <a:ext cx="211137" cy="2111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1600"/>
          </a:p>
        </p:txBody>
      </p:sp>
      <p:cxnSp>
        <p:nvCxnSpPr>
          <p:cNvPr id="61" name="AutoShape 17">
            <a:extLst>
              <a:ext uri="{FF2B5EF4-FFF2-40B4-BE49-F238E27FC236}">
                <a16:creationId xmlns:a16="http://schemas.microsoft.com/office/drawing/2014/main" id="{CBC3B2DD-C799-4059-B46C-10E7338F65A2}"/>
              </a:ext>
            </a:extLst>
          </p:cNvPr>
          <p:cNvCxnSpPr>
            <a:cxnSpLocks noChangeShapeType="1"/>
            <a:endCxn id="56" idx="1"/>
          </p:cNvCxnSpPr>
          <p:nvPr/>
        </p:nvCxnSpPr>
        <p:spPr bwMode="auto">
          <a:xfrm>
            <a:off x="1841476" y="3416797"/>
            <a:ext cx="1238291" cy="380742"/>
          </a:xfrm>
          <a:prstGeom prst="straightConnector1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</p:cxnSp>
      <p:cxnSp>
        <p:nvCxnSpPr>
          <p:cNvPr id="62" name="AutoShape 17">
            <a:extLst>
              <a:ext uri="{FF2B5EF4-FFF2-40B4-BE49-F238E27FC236}">
                <a16:creationId xmlns:a16="http://schemas.microsoft.com/office/drawing/2014/main" id="{64DA26CD-E6B3-40FA-B8ED-383377785B71}"/>
              </a:ext>
            </a:extLst>
          </p:cNvPr>
          <p:cNvCxnSpPr>
            <a:cxnSpLocks noChangeShapeType="1"/>
            <a:stCxn id="56" idx="0"/>
            <a:endCxn id="55" idx="4"/>
          </p:cNvCxnSpPr>
          <p:nvPr/>
        </p:nvCxnSpPr>
        <p:spPr bwMode="auto">
          <a:xfrm flipH="1" flipV="1">
            <a:off x="2940255" y="3267501"/>
            <a:ext cx="214161" cy="499118"/>
          </a:xfrm>
          <a:prstGeom prst="straightConnector1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</p:cxnSp>
      <p:cxnSp>
        <p:nvCxnSpPr>
          <p:cNvPr id="63" name="AutoShape 17">
            <a:extLst>
              <a:ext uri="{FF2B5EF4-FFF2-40B4-BE49-F238E27FC236}">
                <a16:creationId xmlns:a16="http://schemas.microsoft.com/office/drawing/2014/main" id="{D433E383-FA87-4046-9441-4634FCE6717F}"/>
              </a:ext>
            </a:extLst>
          </p:cNvPr>
          <p:cNvCxnSpPr>
            <a:cxnSpLocks noChangeShapeType="1"/>
            <a:stCxn id="55" idx="1"/>
            <a:endCxn id="46" idx="5"/>
          </p:cNvCxnSpPr>
          <p:nvPr/>
        </p:nvCxnSpPr>
        <p:spPr bwMode="auto">
          <a:xfrm flipH="1" flipV="1">
            <a:off x="2317420" y="2635910"/>
            <a:ext cx="548186" cy="451374"/>
          </a:xfrm>
          <a:prstGeom prst="straightConnector1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</p:cxnSp>
      <p:cxnSp>
        <p:nvCxnSpPr>
          <p:cNvPr id="64" name="AutoShape 17">
            <a:extLst>
              <a:ext uri="{FF2B5EF4-FFF2-40B4-BE49-F238E27FC236}">
                <a16:creationId xmlns:a16="http://schemas.microsoft.com/office/drawing/2014/main" id="{49E5B783-42F2-4465-B597-643C8EE50ADE}"/>
              </a:ext>
            </a:extLst>
          </p:cNvPr>
          <p:cNvCxnSpPr>
            <a:cxnSpLocks noChangeShapeType="1"/>
            <a:stCxn id="46" idx="2"/>
            <a:endCxn id="58" idx="6"/>
          </p:cNvCxnSpPr>
          <p:nvPr/>
        </p:nvCxnSpPr>
        <p:spPr bwMode="auto">
          <a:xfrm flipH="1" flipV="1">
            <a:off x="1090380" y="2434371"/>
            <a:ext cx="1046823" cy="126891"/>
          </a:xfrm>
          <a:prstGeom prst="straightConnector1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</p:cxnSp>
      <p:cxnSp>
        <p:nvCxnSpPr>
          <p:cNvPr id="65" name="AutoShape 17">
            <a:extLst>
              <a:ext uri="{FF2B5EF4-FFF2-40B4-BE49-F238E27FC236}">
                <a16:creationId xmlns:a16="http://schemas.microsoft.com/office/drawing/2014/main" id="{58B43461-5E6C-459D-AF1A-55F3E70223C9}"/>
              </a:ext>
            </a:extLst>
          </p:cNvPr>
          <p:cNvCxnSpPr>
            <a:cxnSpLocks noChangeShapeType="1"/>
            <a:stCxn id="46" idx="3"/>
            <a:endCxn id="57" idx="7"/>
          </p:cNvCxnSpPr>
          <p:nvPr/>
        </p:nvCxnSpPr>
        <p:spPr bwMode="auto">
          <a:xfrm flipH="1">
            <a:off x="1841476" y="2635910"/>
            <a:ext cx="326647" cy="631590"/>
          </a:xfrm>
          <a:prstGeom prst="straightConnector1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</p:cxnSp>
      <p:cxnSp>
        <p:nvCxnSpPr>
          <p:cNvPr id="66" name="AutoShape 17">
            <a:extLst>
              <a:ext uri="{FF2B5EF4-FFF2-40B4-BE49-F238E27FC236}">
                <a16:creationId xmlns:a16="http://schemas.microsoft.com/office/drawing/2014/main" id="{87F468CA-A82A-4F9C-A95D-924C23565CC2}"/>
              </a:ext>
            </a:extLst>
          </p:cNvPr>
          <p:cNvCxnSpPr>
            <a:cxnSpLocks noChangeShapeType="1"/>
            <a:stCxn id="55" idx="3"/>
            <a:endCxn id="57" idx="6"/>
          </p:cNvCxnSpPr>
          <p:nvPr/>
        </p:nvCxnSpPr>
        <p:spPr bwMode="auto">
          <a:xfrm flipH="1">
            <a:off x="1872396" y="3236581"/>
            <a:ext cx="993210" cy="105568"/>
          </a:xfrm>
          <a:prstGeom prst="straightConnector1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</p:cxnSp>
      <p:cxnSp>
        <p:nvCxnSpPr>
          <p:cNvPr id="67" name="AutoShape 17">
            <a:extLst>
              <a:ext uri="{FF2B5EF4-FFF2-40B4-BE49-F238E27FC236}">
                <a16:creationId xmlns:a16="http://schemas.microsoft.com/office/drawing/2014/main" id="{5DAC94CA-4E47-497C-B5AB-9726D3CD87E2}"/>
              </a:ext>
            </a:extLst>
          </p:cNvPr>
          <p:cNvCxnSpPr>
            <a:cxnSpLocks noChangeShapeType="1"/>
            <a:stCxn id="57" idx="1"/>
            <a:endCxn id="58" idx="5"/>
          </p:cNvCxnSpPr>
          <p:nvPr/>
        </p:nvCxnSpPr>
        <p:spPr bwMode="auto">
          <a:xfrm flipH="1" flipV="1">
            <a:off x="1059460" y="2509019"/>
            <a:ext cx="632719" cy="758481"/>
          </a:xfrm>
          <a:prstGeom prst="straightConnector1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</p:cxnSp>
      <p:cxnSp>
        <p:nvCxnSpPr>
          <p:cNvPr id="68" name="AutoShape 17">
            <a:extLst>
              <a:ext uri="{FF2B5EF4-FFF2-40B4-BE49-F238E27FC236}">
                <a16:creationId xmlns:a16="http://schemas.microsoft.com/office/drawing/2014/main" id="{E2D6DEC3-E660-4A59-BC52-3344B34F705D}"/>
              </a:ext>
            </a:extLst>
          </p:cNvPr>
          <p:cNvCxnSpPr>
            <a:cxnSpLocks noChangeShapeType="1"/>
            <a:stCxn id="55" idx="6"/>
            <a:endCxn id="51" idx="2"/>
          </p:cNvCxnSpPr>
          <p:nvPr/>
        </p:nvCxnSpPr>
        <p:spPr bwMode="auto">
          <a:xfrm flipV="1">
            <a:off x="3045823" y="2655039"/>
            <a:ext cx="1420749" cy="506894"/>
          </a:xfrm>
          <a:prstGeom prst="straightConnector1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</p:cxnSp>
      <p:cxnSp>
        <p:nvCxnSpPr>
          <p:cNvPr id="69" name="AutoShape 17">
            <a:extLst>
              <a:ext uri="{FF2B5EF4-FFF2-40B4-BE49-F238E27FC236}">
                <a16:creationId xmlns:a16="http://schemas.microsoft.com/office/drawing/2014/main" id="{31660C95-670D-44B2-9A37-EDD4B654CCC6}"/>
              </a:ext>
            </a:extLst>
          </p:cNvPr>
          <p:cNvCxnSpPr>
            <a:cxnSpLocks noChangeShapeType="1"/>
            <a:stCxn id="54" idx="7"/>
            <a:endCxn id="51" idx="3"/>
          </p:cNvCxnSpPr>
          <p:nvPr/>
        </p:nvCxnSpPr>
        <p:spPr bwMode="auto">
          <a:xfrm flipV="1">
            <a:off x="3867873" y="2729687"/>
            <a:ext cx="629619" cy="705549"/>
          </a:xfrm>
          <a:prstGeom prst="straightConnector1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</p:cxnSp>
      <p:cxnSp>
        <p:nvCxnSpPr>
          <p:cNvPr id="70" name="AutoShape 17">
            <a:extLst>
              <a:ext uri="{FF2B5EF4-FFF2-40B4-BE49-F238E27FC236}">
                <a16:creationId xmlns:a16="http://schemas.microsoft.com/office/drawing/2014/main" id="{321D5524-8F6F-4072-A243-2AFD3824DBB4}"/>
              </a:ext>
            </a:extLst>
          </p:cNvPr>
          <p:cNvCxnSpPr>
            <a:cxnSpLocks noChangeShapeType="1"/>
            <a:stCxn id="56" idx="7"/>
            <a:endCxn id="54" idx="3"/>
          </p:cNvCxnSpPr>
          <p:nvPr/>
        </p:nvCxnSpPr>
        <p:spPr bwMode="auto">
          <a:xfrm flipV="1">
            <a:off x="3229064" y="3584533"/>
            <a:ext cx="489512" cy="213006"/>
          </a:xfrm>
          <a:prstGeom prst="straightConnector1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</p:cxnSp>
      <p:cxnSp>
        <p:nvCxnSpPr>
          <p:cNvPr id="71" name="AutoShape 17">
            <a:extLst>
              <a:ext uri="{FF2B5EF4-FFF2-40B4-BE49-F238E27FC236}">
                <a16:creationId xmlns:a16="http://schemas.microsoft.com/office/drawing/2014/main" id="{BFFF351B-A93E-45D7-97A5-060C467AE4E6}"/>
              </a:ext>
            </a:extLst>
          </p:cNvPr>
          <p:cNvCxnSpPr>
            <a:cxnSpLocks noChangeShapeType="1"/>
            <a:stCxn id="54" idx="5"/>
            <a:endCxn id="53" idx="2"/>
          </p:cNvCxnSpPr>
          <p:nvPr/>
        </p:nvCxnSpPr>
        <p:spPr bwMode="auto">
          <a:xfrm>
            <a:off x="3867873" y="3584533"/>
            <a:ext cx="591282" cy="222309"/>
          </a:xfrm>
          <a:prstGeom prst="straightConnector1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</p:cxnSp>
      <p:cxnSp>
        <p:nvCxnSpPr>
          <p:cNvPr id="72" name="AutoShape 17">
            <a:extLst>
              <a:ext uri="{FF2B5EF4-FFF2-40B4-BE49-F238E27FC236}">
                <a16:creationId xmlns:a16="http://schemas.microsoft.com/office/drawing/2014/main" id="{B4D1BC43-2CE8-42E7-88FE-C9CAF932C4BC}"/>
              </a:ext>
            </a:extLst>
          </p:cNvPr>
          <p:cNvCxnSpPr>
            <a:cxnSpLocks noChangeShapeType="1"/>
            <a:stCxn id="53" idx="7"/>
            <a:endCxn id="52" idx="3"/>
          </p:cNvCxnSpPr>
          <p:nvPr/>
        </p:nvCxnSpPr>
        <p:spPr bwMode="auto">
          <a:xfrm flipV="1">
            <a:off x="4639372" y="3077158"/>
            <a:ext cx="667684" cy="655035"/>
          </a:xfrm>
          <a:prstGeom prst="straightConnector1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</p:cxnSp>
      <p:cxnSp>
        <p:nvCxnSpPr>
          <p:cNvPr id="73" name="AutoShape 17">
            <a:extLst>
              <a:ext uri="{FF2B5EF4-FFF2-40B4-BE49-F238E27FC236}">
                <a16:creationId xmlns:a16="http://schemas.microsoft.com/office/drawing/2014/main" id="{DF466A01-CCF4-41F7-8A63-A8CB655C1C69}"/>
              </a:ext>
            </a:extLst>
          </p:cNvPr>
          <p:cNvCxnSpPr>
            <a:cxnSpLocks noChangeShapeType="1"/>
            <a:stCxn id="60" idx="1"/>
            <a:endCxn id="52" idx="5"/>
          </p:cNvCxnSpPr>
          <p:nvPr/>
        </p:nvCxnSpPr>
        <p:spPr bwMode="auto">
          <a:xfrm flipH="1" flipV="1">
            <a:off x="5456353" y="3077158"/>
            <a:ext cx="516633" cy="520006"/>
          </a:xfrm>
          <a:prstGeom prst="straightConnector1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</p:cxnSp>
      <p:cxnSp>
        <p:nvCxnSpPr>
          <p:cNvPr id="74" name="AutoShape 17">
            <a:extLst>
              <a:ext uri="{FF2B5EF4-FFF2-40B4-BE49-F238E27FC236}">
                <a16:creationId xmlns:a16="http://schemas.microsoft.com/office/drawing/2014/main" id="{78AFB3E5-86CE-46A2-80C4-812A14B56219}"/>
              </a:ext>
            </a:extLst>
          </p:cNvPr>
          <p:cNvCxnSpPr>
            <a:cxnSpLocks noChangeShapeType="1"/>
            <a:stCxn id="60" idx="2"/>
            <a:endCxn id="53" idx="6"/>
          </p:cNvCxnSpPr>
          <p:nvPr/>
        </p:nvCxnSpPr>
        <p:spPr bwMode="auto">
          <a:xfrm flipH="1">
            <a:off x="4670292" y="3671813"/>
            <a:ext cx="1271774" cy="135029"/>
          </a:xfrm>
          <a:prstGeom prst="straightConnector1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</p:cxnSp>
      <p:cxnSp>
        <p:nvCxnSpPr>
          <p:cNvPr id="75" name="AutoShape 17">
            <a:extLst>
              <a:ext uri="{FF2B5EF4-FFF2-40B4-BE49-F238E27FC236}">
                <a16:creationId xmlns:a16="http://schemas.microsoft.com/office/drawing/2014/main" id="{1D4CF739-6189-499D-B5BE-DDEA06C886BA}"/>
              </a:ext>
            </a:extLst>
          </p:cNvPr>
          <p:cNvCxnSpPr>
            <a:cxnSpLocks noChangeShapeType="1"/>
            <a:stCxn id="52" idx="0"/>
            <a:endCxn id="50" idx="5"/>
          </p:cNvCxnSpPr>
          <p:nvPr/>
        </p:nvCxnSpPr>
        <p:spPr bwMode="auto">
          <a:xfrm flipH="1" flipV="1">
            <a:off x="5207453" y="2342729"/>
            <a:ext cx="174252" cy="554212"/>
          </a:xfrm>
          <a:prstGeom prst="straightConnector1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</p:cxnSp>
      <p:cxnSp>
        <p:nvCxnSpPr>
          <p:cNvPr id="76" name="AutoShape 17">
            <a:extLst>
              <a:ext uri="{FF2B5EF4-FFF2-40B4-BE49-F238E27FC236}">
                <a16:creationId xmlns:a16="http://schemas.microsoft.com/office/drawing/2014/main" id="{B2C8CDCE-80AA-4FB9-9332-3D4CF7C299D0}"/>
              </a:ext>
            </a:extLst>
          </p:cNvPr>
          <p:cNvCxnSpPr>
            <a:cxnSpLocks noChangeShapeType="1"/>
            <a:stCxn id="51" idx="1"/>
            <a:endCxn id="48" idx="6"/>
          </p:cNvCxnSpPr>
          <p:nvPr/>
        </p:nvCxnSpPr>
        <p:spPr bwMode="auto">
          <a:xfrm flipH="1" flipV="1">
            <a:off x="3636319" y="2363910"/>
            <a:ext cx="861173" cy="216480"/>
          </a:xfrm>
          <a:prstGeom prst="straightConnector1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</p:cxnSp>
      <p:cxnSp>
        <p:nvCxnSpPr>
          <p:cNvPr id="77" name="AutoShape 17">
            <a:extLst>
              <a:ext uri="{FF2B5EF4-FFF2-40B4-BE49-F238E27FC236}">
                <a16:creationId xmlns:a16="http://schemas.microsoft.com/office/drawing/2014/main" id="{78361B58-BC3B-4FC4-A441-9FF7379AC00B}"/>
              </a:ext>
            </a:extLst>
          </p:cNvPr>
          <p:cNvCxnSpPr>
            <a:cxnSpLocks noChangeShapeType="1"/>
            <a:stCxn id="51" idx="7"/>
            <a:endCxn id="50" idx="3"/>
          </p:cNvCxnSpPr>
          <p:nvPr/>
        </p:nvCxnSpPr>
        <p:spPr bwMode="auto">
          <a:xfrm flipV="1">
            <a:off x="4646789" y="2342729"/>
            <a:ext cx="411367" cy="237661"/>
          </a:xfrm>
          <a:prstGeom prst="straightConnector1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</p:cxnSp>
      <p:cxnSp>
        <p:nvCxnSpPr>
          <p:cNvPr id="78" name="AutoShape 17">
            <a:extLst>
              <a:ext uri="{FF2B5EF4-FFF2-40B4-BE49-F238E27FC236}">
                <a16:creationId xmlns:a16="http://schemas.microsoft.com/office/drawing/2014/main" id="{32B7FA3D-FF1D-4712-98B4-49EB735B70CE}"/>
              </a:ext>
            </a:extLst>
          </p:cNvPr>
          <p:cNvCxnSpPr>
            <a:cxnSpLocks noChangeShapeType="1"/>
            <a:stCxn id="51" idx="6"/>
            <a:endCxn id="49" idx="2"/>
          </p:cNvCxnSpPr>
          <p:nvPr/>
        </p:nvCxnSpPr>
        <p:spPr bwMode="auto">
          <a:xfrm flipV="1">
            <a:off x="4677709" y="2603740"/>
            <a:ext cx="1452951" cy="51299"/>
          </a:xfrm>
          <a:prstGeom prst="straightConnector1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</p:cxnSp>
      <p:cxnSp>
        <p:nvCxnSpPr>
          <p:cNvPr id="79" name="AutoShape 17">
            <a:extLst>
              <a:ext uri="{FF2B5EF4-FFF2-40B4-BE49-F238E27FC236}">
                <a16:creationId xmlns:a16="http://schemas.microsoft.com/office/drawing/2014/main" id="{7418B576-6B7C-43C8-8E13-4938DDBFE9F0}"/>
              </a:ext>
            </a:extLst>
          </p:cNvPr>
          <p:cNvCxnSpPr>
            <a:cxnSpLocks noChangeShapeType="1"/>
            <a:stCxn id="60" idx="0"/>
            <a:endCxn id="49" idx="4"/>
          </p:cNvCxnSpPr>
          <p:nvPr/>
        </p:nvCxnSpPr>
        <p:spPr bwMode="auto">
          <a:xfrm flipV="1">
            <a:off x="6047635" y="2709308"/>
            <a:ext cx="188594" cy="856936"/>
          </a:xfrm>
          <a:prstGeom prst="straightConnector1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</p:cxnSp>
      <p:cxnSp>
        <p:nvCxnSpPr>
          <p:cNvPr id="80" name="AutoShape 17">
            <a:extLst>
              <a:ext uri="{FF2B5EF4-FFF2-40B4-BE49-F238E27FC236}">
                <a16:creationId xmlns:a16="http://schemas.microsoft.com/office/drawing/2014/main" id="{29BF7CEC-FDBB-45C4-BA15-3CBD62E6F445}"/>
              </a:ext>
            </a:extLst>
          </p:cNvPr>
          <p:cNvCxnSpPr>
            <a:cxnSpLocks noChangeShapeType="1"/>
            <a:stCxn id="50" idx="6"/>
            <a:endCxn id="49" idx="1"/>
          </p:cNvCxnSpPr>
          <p:nvPr/>
        </p:nvCxnSpPr>
        <p:spPr bwMode="auto">
          <a:xfrm>
            <a:off x="5238373" y="2268081"/>
            <a:ext cx="923207" cy="261010"/>
          </a:xfrm>
          <a:prstGeom prst="straightConnector1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</p:cxnSp>
      <p:cxnSp>
        <p:nvCxnSpPr>
          <p:cNvPr id="81" name="AutoShape 17">
            <a:extLst>
              <a:ext uri="{FF2B5EF4-FFF2-40B4-BE49-F238E27FC236}">
                <a16:creationId xmlns:a16="http://schemas.microsoft.com/office/drawing/2014/main" id="{F3C447AE-33EC-4409-83E2-A0BB7628C519}"/>
              </a:ext>
            </a:extLst>
          </p:cNvPr>
          <p:cNvCxnSpPr>
            <a:cxnSpLocks noChangeShapeType="1"/>
            <a:stCxn id="46" idx="6"/>
            <a:endCxn id="48" idx="2"/>
          </p:cNvCxnSpPr>
          <p:nvPr/>
        </p:nvCxnSpPr>
        <p:spPr bwMode="auto">
          <a:xfrm flipV="1">
            <a:off x="2348340" y="2363910"/>
            <a:ext cx="1076842" cy="197352"/>
          </a:xfrm>
          <a:prstGeom prst="straightConnector1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</p:cxnSp>
      <p:cxnSp>
        <p:nvCxnSpPr>
          <p:cNvPr id="92" name="AutoShape 17">
            <a:extLst>
              <a:ext uri="{FF2B5EF4-FFF2-40B4-BE49-F238E27FC236}">
                <a16:creationId xmlns:a16="http://schemas.microsoft.com/office/drawing/2014/main" id="{FE2783ED-8C99-4E98-B7DE-CE98BB246605}"/>
              </a:ext>
            </a:extLst>
          </p:cNvPr>
          <p:cNvCxnSpPr>
            <a:cxnSpLocks noChangeShapeType="1"/>
            <a:stCxn id="59" idx="0"/>
            <a:endCxn id="58" idx="4"/>
          </p:cNvCxnSpPr>
          <p:nvPr/>
        </p:nvCxnSpPr>
        <p:spPr bwMode="auto">
          <a:xfrm flipV="1">
            <a:off x="885576" y="2539939"/>
            <a:ext cx="99236" cy="1075514"/>
          </a:xfrm>
          <a:prstGeom prst="straightConnector1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</p:cxnSp>
      <p:sp>
        <p:nvSpPr>
          <p:cNvPr id="95" name="Oval 12">
            <a:extLst>
              <a:ext uri="{FF2B5EF4-FFF2-40B4-BE49-F238E27FC236}">
                <a16:creationId xmlns:a16="http://schemas.microsoft.com/office/drawing/2014/main" id="{5B37AE7D-C40C-4AAC-AA02-FE0EA68DF8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48443" y="2673254"/>
            <a:ext cx="211137" cy="2111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1600"/>
          </a:p>
        </p:txBody>
      </p:sp>
      <p:sp>
        <p:nvSpPr>
          <p:cNvPr id="97" name="Oval 12">
            <a:extLst>
              <a:ext uri="{FF2B5EF4-FFF2-40B4-BE49-F238E27FC236}">
                <a16:creationId xmlns:a16="http://schemas.microsoft.com/office/drawing/2014/main" id="{7D5603ED-B145-4E89-9686-683194FB2C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76921" y="3447717"/>
            <a:ext cx="211137" cy="2111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1600"/>
          </a:p>
        </p:txBody>
      </p:sp>
      <p:cxnSp>
        <p:nvCxnSpPr>
          <p:cNvPr id="98" name="AutoShape 17">
            <a:extLst>
              <a:ext uri="{FF2B5EF4-FFF2-40B4-BE49-F238E27FC236}">
                <a16:creationId xmlns:a16="http://schemas.microsoft.com/office/drawing/2014/main" id="{2D113D04-DBFF-4388-8610-ECBA409B8463}"/>
              </a:ext>
            </a:extLst>
          </p:cNvPr>
          <p:cNvCxnSpPr>
            <a:cxnSpLocks noChangeShapeType="1"/>
            <a:stCxn id="49" idx="7"/>
            <a:endCxn id="96" idx="2"/>
          </p:cNvCxnSpPr>
          <p:nvPr/>
        </p:nvCxnSpPr>
        <p:spPr bwMode="auto">
          <a:xfrm flipV="1">
            <a:off x="6310877" y="2328803"/>
            <a:ext cx="810005" cy="200288"/>
          </a:xfrm>
          <a:prstGeom prst="straightConnector1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</p:cxnSp>
      <p:cxnSp>
        <p:nvCxnSpPr>
          <p:cNvPr id="99" name="AutoShape 17">
            <a:extLst>
              <a:ext uri="{FF2B5EF4-FFF2-40B4-BE49-F238E27FC236}">
                <a16:creationId xmlns:a16="http://schemas.microsoft.com/office/drawing/2014/main" id="{EBCE5D75-1850-4DA5-8899-A16AB5F94D64}"/>
              </a:ext>
            </a:extLst>
          </p:cNvPr>
          <p:cNvCxnSpPr>
            <a:cxnSpLocks noChangeShapeType="1"/>
            <a:stCxn id="49" idx="6"/>
            <a:endCxn id="95" idx="2"/>
          </p:cNvCxnSpPr>
          <p:nvPr/>
        </p:nvCxnSpPr>
        <p:spPr bwMode="auto">
          <a:xfrm>
            <a:off x="6341797" y="2603740"/>
            <a:ext cx="1406646" cy="175083"/>
          </a:xfrm>
          <a:prstGeom prst="straightConnector1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</p:cxnSp>
      <p:cxnSp>
        <p:nvCxnSpPr>
          <p:cNvPr id="100" name="AutoShape 17">
            <a:extLst>
              <a:ext uri="{FF2B5EF4-FFF2-40B4-BE49-F238E27FC236}">
                <a16:creationId xmlns:a16="http://schemas.microsoft.com/office/drawing/2014/main" id="{0A54358E-5ACA-4417-B128-CA7FFE9B593B}"/>
              </a:ext>
            </a:extLst>
          </p:cNvPr>
          <p:cNvCxnSpPr>
            <a:cxnSpLocks noChangeShapeType="1"/>
            <a:stCxn id="97" idx="1"/>
            <a:endCxn id="49" idx="5"/>
          </p:cNvCxnSpPr>
          <p:nvPr/>
        </p:nvCxnSpPr>
        <p:spPr bwMode="auto">
          <a:xfrm flipH="1" flipV="1">
            <a:off x="6310877" y="2678388"/>
            <a:ext cx="1096964" cy="800249"/>
          </a:xfrm>
          <a:prstGeom prst="straightConnector1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</p:cxnSp>
      <p:cxnSp>
        <p:nvCxnSpPr>
          <p:cNvPr id="101" name="AutoShape 17">
            <a:extLst>
              <a:ext uri="{FF2B5EF4-FFF2-40B4-BE49-F238E27FC236}">
                <a16:creationId xmlns:a16="http://schemas.microsoft.com/office/drawing/2014/main" id="{FD5542E4-AD92-425D-9961-0D193B5BA2D6}"/>
              </a:ext>
            </a:extLst>
          </p:cNvPr>
          <p:cNvCxnSpPr>
            <a:cxnSpLocks noChangeShapeType="1"/>
            <a:stCxn id="97" idx="0"/>
            <a:endCxn id="96" idx="4"/>
          </p:cNvCxnSpPr>
          <p:nvPr/>
        </p:nvCxnSpPr>
        <p:spPr bwMode="auto">
          <a:xfrm flipH="1" flipV="1">
            <a:off x="7226451" y="2434371"/>
            <a:ext cx="256039" cy="1013346"/>
          </a:xfrm>
          <a:prstGeom prst="straightConnector1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</p:cxnSp>
      <p:cxnSp>
        <p:nvCxnSpPr>
          <p:cNvPr id="112" name="AutoShape 17">
            <a:extLst>
              <a:ext uri="{FF2B5EF4-FFF2-40B4-BE49-F238E27FC236}">
                <a16:creationId xmlns:a16="http://schemas.microsoft.com/office/drawing/2014/main" id="{86D23B49-88B1-4B6D-B4DA-DE258D08B451}"/>
              </a:ext>
            </a:extLst>
          </p:cNvPr>
          <p:cNvCxnSpPr>
            <a:cxnSpLocks noChangeShapeType="1"/>
            <a:stCxn id="60" idx="7"/>
            <a:endCxn id="95" idx="3"/>
          </p:cNvCxnSpPr>
          <p:nvPr/>
        </p:nvCxnSpPr>
        <p:spPr bwMode="auto">
          <a:xfrm flipV="1">
            <a:off x="6122283" y="2853471"/>
            <a:ext cx="1657080" cy="743693"/>
          </a:xfrm>
          <a:prstGeom prst="straightConnector1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</p:cxnSp>
      <p:cxnSp>
        <p:nvCxnSpPr>
          <p:cNvPr id="119" name="AutoShape 17">
            <a:extLst>
              <a:ext uri="{FF2B5EF4-FFF2-40B4-BE49-F238E27FC236}">
                <a16:creationId xmlns:a16="http://schemas.microsoft.com/office/drawing/2014/main" id="{B0154490-0F58-4F0B-BDD0-E9CFDFDEBD41}"/>
              </a:ext>
            </a:extLst>
          </p:cNvPr>
          <p:cNvCxnSpPr>
            <a:cxnSpLocks noChangeShapeType="1"/>
            <a:stCxn id="60" idx="6"/>
            <a:endCxn id="97" idx="2"/>
          </p:cNvCxnSpPr>
          <p:nvPr/>
        </p:nvCxnSpPr>
        <p:spPr bwMode="auto">
          <a:xfrm flipV="1">
            <a:off x="6153203" y="3553286"/>
            <a:ext cx="1223718" cy="118527"/>
          </a:xfrm>
          <a:prstGeom prst="straightConnector1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</p:cxnSp>
      <p:cxnSp>
        <p:nvCxnSpPr>
          <p:cNvPr id="125" name="AutoShape 17">
            <a:extLst>
              <a:ext uri="{FF2B5EF4-FFF2-40B4-BE49-F238E27FC236}">
                <a16:creationId xmlns:a16="http://schemas.microsoft.com/office/drawing/2014/main" id="{68170A95-C164-415C-8F2A-AAC4E9653110}"/>
              </a:ext>
            </a:extLst>
          </p:cNvPr>
          <p:cNvCxnSpPr>
            <a:cxnSpLocks noChangeShapeType="1"/>
            <a:stCxn id="96" idx="5"/>
            <a:endCxn id="95" idx="1"/>
          </p:cNvCxnSpPr>
          <p:nvPr/>
        </p:nvCxnSpPr>
        <p:spPr bwMode="auto">
          <a:xfrm>
            <a:off x="7301099" y="2403451"/>
            <a:ext cx="478264" cy="300723"/>
          </a:xfrm>
          <a:prstGeom prst="straightConnector1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</p:cxnSp>
      <p:cxnSp>
        <p:nvCxnSpPr>
          <p:cNvPr id="213" name="AutoShape 17">
            <a:extLst>
              <a:ext uri="{FF2B5EF4-FFF2-40B4-BE49-F238E27FC236}">
                <a16:creationId xmlns:a16="http://schemas.microsoft.com/office/drawing/2014/main" id="{BCB7560B-BA7A-4C60-8079-B1B0F8C1EE58}"/>
              </a:ext>
            </a:extLst>
          </p:cNvPr>
          <p:cNvCxnSpPr>
            <a:cxnSpLocks noChangeShapeType="1"/>
            <a:stCxn id="46" idx="2"/>
            <a:endCxn id="58" idx="6"/>
          </p:cNvCxnSpPr>
          <p:nvPr/>
        </p:nvCxnSpPr>
        <p:spPr bwMode="auto">
          <a:xfrm flipH="1" flipV="1">
            <a:off x="1090380" y="2434371"/>
            <a:ext cx="1046823" cy="126891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</p:cxnSp>
      <p:cxnSp>
        <p:nvCxnSpPr>
          <p:cNvPr id="214" name="AutoShape 17">
            <a:extLst>
              <a:ext uri="{FF2B5EF4-FFF2-40B4-BE49-F238E27FC236}">
                <a16:creationId xmlns:a16="http://schemas.microsoft.com/office/drawing/2014/main" id="{8A3BF2A1-B031-433E-9C15-88191B18D1FC}"/>
              </a:ext>
            </a:extLst>
          </p:cNvPr>
          <p:cNvCxnSpPr>
            <a:cxnSpLocks noChangeShapeType="1"/>
            <a:stCxn id="49" idx="2"/>
            <a:endCxn id="51" idx="6"/>
          </p:cNvCxnSpPr>
          <p:nvPr/>
        </p:nvCxnSpPr>
        <p:spPr bwMode="auto">
          <a:xfrm flipH="1">
            <a:off x="4677709" y="2603740"/>
            <a:ext cx="1452951" cy="51299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</p:cxnSp>
      <p:cxnSp>
        <p:nvCxnSpPr>
          <p:cNvPr id="215" name="AutoShape 17">
            <a:extLst>
              <a:ext uri="{FF2B5EF4-FFF2-40B4-BE49-F238E27FC236}">
                <a16:creationId xmlns:a16="http://schemas.microsoft.com/office/drawing/2014/main" id="{30FE7B15-E827-4E76-8EA8-1A813A101DF5}"/>
              </a:ext>
            </a:extLst>
          </p:cNvPr>
          <p:cNvCxnSpPr>
            <a:cxnSpLocks noChangeShapeType="1"/>
            <a:stCxn id="96" idx="2"/>
            <a:endCxn id="49" idx="7"/>
          </p:cNvCxnSpPr>
          <p:nvPr/>
        </p:nvCxnSpPr>
        <p:spPr bwMode="auto">
          <a:xfrm flipH="1">
            <a:off x="6310877" y="2328803"/>
            <a:ext cx="810005" cy="200288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</p:cxnSp>
      <p:cxnSp>
        <p:nvCxnSpPr>
          <p:cNvPr id="216" name="AutoShape 17">
            <a:extLst>
              <a:ext uri="{FF2B5EF4-FFF2-40B4-BE49-F238E27FC236}">
                <a16:creationId xmlns:a16="http://schemas.microsoft.com/office/drawing/2014/main" id="{933DC2AA-DBBF-4756-B8F2-4564E930EF94}"/>
              </a:ext>
            </a:extLst>
          </p:cNvPr>
          <p:cNvCxnSpPr>
            <a:cxnSpLocks noChangeShapeType="1"/>
            <a:stCxn id="49" idx="4"/>
            <a:endCxn id="60" idx="0"/>
          </p:cNvCxnSpPr>
          <p:nvPr/>
        </p:nvCxnSpPr>
        <p:spPr bwMode="auto">
          <a:xfrm flipH="1">
            <a:off x="6047635" y="2709308"/>
            <a:ext cx="188594" cy="856936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</p:cxnSp>
      <p:cxnSp>
        <p:nvCxnSpPr>
          <p:cNvPr id="217" name="AutoShape 17">
            <a:extLst>
              <a:ext uri="{FF2B5EF4-FFF2-40B4-BE49-F238E27FC236}">
                <a16:creationId xmlns:a16="http://schemas.microsoft.com/office/drawing/2014/main" id="{47FE3B84-3ADF-4666-A907-4F8AA4483E48}"/>
              </a:ext>
            </a:extLst>
          </p:cNvPr>
          <p:cNvCxnSpPr>
            <a:cxnSpLocks noChangeShapeType="1"/>
            <a:stCxn id="53" idx="2"/>
            <a:endCxn id="54" idx="5"/>
          </p:cNvCxnSpPr>
          <p:nvPr/>
        </p:nvCxnSpPr>
        <p:spPr bwMode="auto">
          <a:xfrm flipH="1" flipV="1">
            <a:off x="3867873" y="3584533"/>
            <a:ext cx="591282" cy="222309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</p:cxnSp>
      <p:cxnSp>
        <p:nvCxnSpPr>
          <p:cNvPr id="218" name="AutoShape 17">
            <a:extLst>
              <a:ext uri="{FF2B5EF4-FFF2-40B4-BE49-F238E27FC236}">
                <a16:creationId xmlns:a16="http://schemas.microsoft.com/office/drawing/2014/main" id="{ABC53806-C200-4ECD-A34B-CAB649C194DF}"/>
              </a:ext>
            </a:extLst>
          </p:cNvPr>
          <p:cNvCxnSpPr>
            <a:cxnSpLocks noChangeShapeType="1"/>
            <a:stCxn id="50" idx="5"/>
            <a:endCxn id="52" idx="0"/>
          </p:cNvCxnSpPr>
          <p:nvPr/>
        </p:nvCxnSpPr>
        <p:spPr bwMode="auto">
          <a:xfrm>
            <a:off x="5207453" y="2342729"/>
            <a:ext cx="174252" cy="554212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B406A287-C0C3-48E2-835D-A41B0B779AF5}"/>
                  </a:ext>
                </a:extLst>
              </p:cNvPr>
              <p:cNvSpPr txBox="1"/>
              <p:nvPr/>
            </p:nvSpPr>
            <p:spPr>
              <a:xfrm>
                <a:off x="289992" y="4775595"/>
                <a:ext cx="4429867" cy="913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utility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nary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cost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B406A287-C0C3-48E2-835D-A41B0B779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992" y="4775595"/>
                <a:ext cx="4429867" cy="9139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2C9A771D-1CBB-473C-91D2-2FAD7FA90527}"/>
                  </a:ext>
                </a:extLst>
              </p:cNvPr>
              <p:cNvSpPr txBox="1"/>
              <p:nvPr/>
            </p:nvSpPr>
            <p:spPr>
              <a:xfrm>
                <a:off x="2962724" y="4762324"/>
                <a:ext cx="3720186" cy="956609"/>
              </a:xfrm>
              <a:prstGeom prst="rect">
                <a:avLst/>
              </a:prstGeom>
              <a:solidFill>
                <a:srgbClr val="FAFAE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cost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cost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2C9A771D-1CBB-473C-91D2-2FAD7FA90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724" y="4762324"/>
                <a:ext cx="3720186" cy="9566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3" name="Left Brace 252">
            <a:extLst>
              <a:ext uri="{FF2B5EF4-FFF2-40B4-BE49-F238E27FC236}">
                <a16:creationId xmlns:a16="http://schemas.microsoft.com/office/drawing/2014/main" id="{2A9DA2CF-8B80-4EFE-9765-3CEAB349E1C6}"/>
              </a:ext>
            </a:extLst>
          </p:cNvPr>
          <p:cNvSpPr/>
          <p:nvPr/>
        </p:nvSpPr>
        <p:spPr>
          <a:xfrm rot="16200000">
            <a:off x="2943785" y="4068801"/>
            <a:ext cx="176463" cy="3375685"/>
          </a:xfrm>
          <a:prstGeom prst="leftBrac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4447CF07-E7FE-44F2-82F0-F63735003044}"/>
              </a:ext>
            </a:extLst>
          </p:cNvPr>
          <p:cNvSpPr txBox="1"/>
          <p:nvPr/>
        </p:nvSpPr>
        <p:spPr>
          <a:xfrm>
            <a:off x="1971414" y="5791674"/>
            <a:ext cx="2093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does not decrease</a:t>
            </a:r>
          </a:p>
        </p:txBody>
      </p:sp>
      <p:sp>
        <p:nvSpPr>
          <p:cNvPr id="255" name="Left Brace 254">
            <a:extLst>
              <a:ext uri="{FF2B5EF4-FFF2-40B4-BE49-F238E27FC236}">
                <a16:creationId xmlns:a16="http://schemas.microsoft.com/office/drawing/2014/main" id="{67AA77CD-3815-42A2-B664-16A1B0D4186B}"/>
              </a:ext>
            </a:extLst>
          </p:cNvPr>
          <p:cNvSpPr/>
          <p:nvPr/>
        </p:nvSpPr>
        <p:spPr>
          <a:xfrm rot="16200000">
            <a:off x="5709764" y="4911257"/>
            <a:ext cx="165759" cy="1673521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03D25E68-50AC-4399-8FBE-80CFB3B13E7C}"/>
                  </a:ext>
                </a:extLst>
              </p:cNvPr>
              <p:cNvSpPr txBox="1"/>
              <p:nvPr/>
            </p:nvSpPr>
            <p:spPr>
              <a:xfrm>
                <a:off x="4498660" y="5791674"/>
                <a:ext cx="459734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</a:rPr>
                  <a:t>grows by factor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≤4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/>
                </a:r>
                <a:br>
                  <a:rPr lang="en-US" sz="2000" dirty="0">
                    <a:solidFill>
                      <a:srgbClr val="C00000"/>
                    </a:solidFill>
                  </a:rPr>
                </a:br>
                <a:r>
                  <a:rPr lang="en-US" sz="2000" dirty="0">
                    <a:solidFill>
                      <a:srgbClr val="C00000"/>
                    </a:solidFill>
                  </a:rPr>
                  <a:t>(because fractional values at most double)</a:t>
                </a:r>
              </a:p>
            </p:txBody>
          </p:sp>
        </mc:Choice>
        <mc:Fallback xmlns=""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03D25E68-50AC-4399-8FBE-80CFB3B13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660" y="5791674"/>
                <a:ext cx="4597349" cy="707886"/>
              </a:xfrm>
              <a:prstGeom prst="rect">
                <a:avLst/>
              </a:prstGeom>
              <a:blipFill>
                <a:blip r:embed="rId5"/>
                <a:stretch>
                  <a:fillRect l="-1459" t="-4310" r="-531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7" name="Speech Bubble: Rectangle with Corners Rounded 256">
            <a:extLst>
              <a:ext uri="{FF2B5EF4-FFF2-40B4-BE49-F238E27FC236}">
                <a16:creationId xmlns:a16="http://schemas.microsoft.com/office/drawing/2014/main" id="{5AA71348-BED6-4D5F-9F8D-241A80EA67AC}"/>
              </a:ext>
            </a:extLst>
          </p:cNvPr>
          <p:cNvSpPr/>
          <p:nvPr/>
        </p:nvSpPr>
        <p:spPr>
          <a:xfrm>
            <a:off x="2530618" y="4138637"/>
            <a:ext cx="2179179" cy="438991"/>
          </a:xfrm>
          <a:prstGeom prst="wedgeRoundRectCallout">
            <a:avLst>
              <a:gd name="adj1" fmla="val 14317"/>
              <a:gd name="adj2" fmla="val 12361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bichromatic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edges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8" name="Speech Bubble: Rectangle with Corners Rounded 257">
                <a:extLst>
                  <a:ext uri="{FF2B5EF4-FFF2-40B4-BE49-F238E27FC236}">
                    <a16:creationId xmlns:a16="http://schemas.microsoft.com/office/drawing/2014/main" id="{47010AA4-73CC-43E8-BC64-666E7CF606E8}"/>
                  </a:ext>
                </a:extLst>
              </p:cNvPr>
              <p:cNvSpPr/>
              <p:nvPr/>
            </p:nvSpPr>
            <p:spPr>
              <a:xfrm>
                <a:off x="5436272" y="3975971"/>
                <a:ext cx="3318291" cy="778421"/>
              </a:xfrm>
              <a:prstGeom prst="wedgeRoundRectCallout">
                <a:avLst>
                  <a:gd name="adj1" fmla="val -43095"/>
                  <a:gd name="adj2" fmla="val 89569"/>
                  <a:gd name="adj3" fmla="val 16667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C00000"/>
                    </a:solidFill>
                  </a:rPr>
                  <a:t>monochromatic edges, at most 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-factor of total cost</a:t>
                </a:r>
              </a:p>
            </p:txBody>
          </p:sp>
        </mc:Choice>
        <mc:Fallback xmlns="">
          <p:sp>
            <p:nvSpPr>
              <p:cNvPr id="258" name="Speech Bubble: Rectangle with Corners Rounded 257">
                <a:extLst>
                  <a:ext uri="{FF2B5EF4-FFF2-40B4-BE49-F238E27FC236}">
                    <a16:creationId xmlns:a16="http://schemas.microsoft.com/office/drawing/2014/main" id="{47010AA4-73CC-43E8-BC64-666E7CF606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272" y="3975971"/>
                <a:ext cx="3318291" cy="778421"/>
              </a:xfrm>
              <a:prstGeom prst="wedgeRoundRectCallout">
                <a:avLst>
                  <a:gd name="adj1" fmla="val -43095"/>
                  <a:gd name="adj2" fmla="val 89569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12">
            <a:extLst>
              <a:ext uri="{FF2B5EF4-FFF2-40B4-BE49-F238E27FC236}">
                <a16:creationId xmlns:a16="http://schemas.microsoft.com/office/drawing/2014/main" id="{0339CAC9-8CFE-446A-B7E9-F11BC514EE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37203" y="2455693"/>
            <a:ext cx="211137" cy="2111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1600"/>
          </a:p>
        </p:txBody>
      </p:sp>
      <p:sp>
        <p:nvSpPr>
          <p:cNvPr id="49" name="Oval 12">
            <a:extLst>
              <a:ext uri="{FF2B5EF4-FFF2-40B4-BE49-F238E27FC236}">
                <a16:creationId xmlns:a16="http://schemas.microsoft.com/office/drawing/2014/main" id="{B35666D7-49E6-4A67-BDB2-CE9150FD72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0660" y="2498171"/>
            <a:ext cx="211137" cy="2111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1600"/>
          </a:p>
        </p:txBody>
      </p:sp>
      <p:sp>
        <p:nvSpPr>
          <p:cNvPr id="50" name="Oval 12">
            <a:extLst>
              <a:ext uri="{FF2B5EF4-FFF2-40B4-BE49-F238E27FC236}">
                <a16:creationId xmlns:a16="http://schemas.microsoft.com/office/drawing/2014/main" id="{A7014B4F-2926-461F-A44E-7D1CFE320F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27236" y="2162512"/>
            <a:ext cx="211137" cy="2111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1600"/>
          </a:p>
        </p:txBody>
      </p:sp>
      <p:sp>
        <p:nvSpPr>
          <p:cNvPr id="51" name="Oval 12">
            <a:extLst>
              <a:ext uri="{FF2B5EF4-FFF2-40B4-BE49-F238E27FC236}">
                <a16:creationId xmlns:a16="http://schemas.microsoft.com/office/drawing/2014/main" id="{55D598B9-2BBC-456D-9C4E-7D5290C4C8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66572" y="2549470"/>
            <a:ext cx="211137" cy="2111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1600"/>
          </a:p>
        </p:txBody>
      </p:sp>
      <p:sp>
        <p:nvSpPr>
          <p:cNvPr id="52" name="Oval 12">
            <a:extLst>
              <a:ext uri="{FF2B5EF4-FFF2-40B4-BE49-F238E27FC236}">
                <a16:creationId xmlns:a16="http://schemas.microsoft.com/office/drawing/2014/main" id="{8B3D2265-F23B-4DCA-A4FC-C6884D9DCE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76136" y="2896941"/>
            <a:ext cx="211137" cy="2111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1600"/>
          </a:p>
        </p:txBody>
      </p:sp>
      <p:sp>
        <p:nvSpPr>
          <p:cNvPr id="53" name="Oval 12">
            <a:extLst>
              <a:ext uri="{FF2B5EF4-FFF2-40B4-BE49-F238E27FC236}">
                <a16:creationId xmlns:a16="http://schemas.microsoft.com/office/drawing/2014/main" id="{6A49D222-D226-42F5-9D1D-6C6AD6F3DF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9155" y="3701273"/>
            <a:ext cx="211137" cy="2111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1600"/>
          </a:p>
        </p:txBody>
      </p:sp>
      <p:sp>
        <p:nvSpPr>
          <p:cNvPr id="54" name="Oval 12">
            <a:extLst>
              <a:ext uri="{FF2B5EF4-FFF2-40B4-BE49-F238E27FC236}">
                <a16:creationId xmlns:a16="http://schemas.microsoft.com/office/drawing/2014/main" id="{5D18C3C2-5677-4500-BAB0-4A69BACDC6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87656" y="3404316"/>
            <a:ext cx="211137" cy="2111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1600"/>
          </a:p>
        </p:txBody>
      </p:sp>
      <p:sp>
        <p:nvSpPr>
          <p:cNvPr id="58" name="Oval 12">
            <a:extLst>
              <a:ext uri="{FF2B5EF4-FFF2-40B4-BE49-F238E27FC236}">
                <a16:creationId xmlns:a16="http://schemas.microsoft.com/office/drawing/2014/main" id="{3BDE60AB-4D0D-4A03-9BA4-C2F6F0B223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79243" y="2328802"/>
            <a:ext cx="211137" cy="2111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1600"/>
          </a:p>
        </p:txBody>
      </p:sp>
      <p:sp>
        <p:nvSpPr>
          <p:cNvPr id="60" name="Oval 12">
            <a:extLst>
              <a:ext uri="{FF2B5EF4-FFF2-40B4-BE49-F238E27FC236}">
                <a16:creationId xmlns:a16="http://schemas.microsoft.com/office/drawing/2014/main" id="{EC2E3DE4-5611-4F7D-8600-07A7B44800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66" y="3566244"/>
            <a:ext cx="211137" cy="2111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1600"/>
          </a:p>
        </p:txBody>
      </p:sp>
      <p:sp>
        <p:nvSpPr>
          <p:cNvPr id="96" name="Oval 12">
            <a:extLst>
              <a:ext uri="{FF2B5EF4-FFF2-40B4-BE49-F238E27FC236}">
                <a16:creationId xmlns:a16="http://schemas.microsoft.com/office/drawing/2014/main" id="{DC130D6D-43DF-4D3B-8955-66C31A2F7B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20882" y="2223234"/>
            <a:ext cx="211137" cy="2111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92033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indefinite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4C64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4C64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4C64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4C64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EAE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indefinite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EAE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4" dur="indefinite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EAE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indefinite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EAE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0" dur="indefinite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indefinite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EAE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3" dur="indefinite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indefinite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EAE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indefinite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0"/>
      <p:bldP spid="246" grpId="0" animBg="1"/>
      <p:bldP spid="253" grpId="0" animBg="1"/>
      <p:bldP spid="254" grpId="0"/>
      <p:bldP spid="255" grpId="0" animBg="1"/>
      <p:bldP spid="256" grpId="0"/>
      <p:bldP spid="257" grpId="0" animBg="1"/>
      <p:bldP spid="2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45E76D6-5377-426D-A64F-C5B87DF264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dirty="0"/>
                  <a:t>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only if</a:t>
                </a:r>
                <a:r>
                  <a:rPr lang="en-US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𝐜𝐨𝐬𝐭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𝐮𝐭𝐢𝐥𝐢𝐭𝐲</m:t>
                        </m:r>
                        <m:r>
                          <a:rPr lang="en-US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𝐜𝐨𝐬𝐭</m:t>
                        </m:r>
                      </m:e>
                    </m:d>
                  </m:oMath>
                </a14:m>
                <a:endParaRPr lang="en-US" b="1" dirty="0"/>
              </a:p>
              <a:p>
                <a:r>
                  <a:rPr lang="en-US" sz="2000" dirty="0"/>
                  <a:t>This is true at the beginning, but not necessarily after a few rounding steps</a:t>
                </a:r>
              </a:p>
              <a:p>
                <a:r>
                  <a:rPr lang="en-US" sz="2000" dirty="0"/>
                  <a:t>We can however enforce something sufficient, by slightly using a potential function that slightly changes between rounding steps.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45E76D6-5377-426D-A64F-C5B87DF264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1" b="-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B6A4E9-649F-4560-8154-846F174D6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1CCA-922D-4541-8152-FE8F8C3F9B4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C4F594-390E-4D99-BC69-E3A41C0E8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Defective Coloring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B406A287-C0C3-48E2-835D-A41B0B779AF5}"/>
                  </a:ext>
                </a:extLst>
              </p:cNvPr>
              <p:cNvSpPr txBox="1"/>
              <p:nvPr/>
            </p:nvSpPr>
            <p:spPr>
              <a:xfrm>
                <a:off x="289992" y="1454885"/>
                <a:ext cx="4429867" cy="913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utility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nary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cost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B406A287-C0C3-48E2-835D-A41B0B779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992" y="1454885"/>
                <a:ext cx="4429867" cy="9139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2C9A771D-1CBB-473C-91D2-2FAD7FA90527}"/>
                  </a:ext>
                </a:extLst>
              </p:cNvPr>
              <p:cNvSpPr txBox="1"/>
              <p:nvPr/>
            </p:nvSpPr>
            <p:spPr>
              <a:xfrm>
                <a:off x="2962724" y="1441614"/>
                <a:ext cx="3720186" cy="956609"/>
              </a:xfrm>
              <a:prstGeom prst="rect">
                <a:avLst/>
              </a:prstGeom>
              <a:solidFill>
                <a:srgbClr val="FAFAE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cost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cost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2C9A771D-1CBB-473C-91D2-2FAD7FA90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724" y="1441614"/>
                <a:ext cx="3720186" cy="9566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3" name="Left Brace 252">
            <a:extLst>
              <a:ext uri="{FF2B5EF4-FFF2-40B4-BE49-F238E27FC236}">
                <a16:creationId xmlns:a16="http://schemas.microsoft.com/office/drawing/2014/main" id="{2A9DA2CF-8B80-4EFE-9765-3CEAB349E1C6}"/>
              </a:ext>
            </a:extLst>
          </p:cNvPr>
          <p:cNvSpPr/>
          <p:nvPr/>
        </p:nvSpPr>
        <p:spPr>
          <a:xfrm rot="16200000">
            <a:off x="2943785" y="748091"/>
            <a:ext cx="176463" cy="3375685"/>
          </a:xfrm>
          <a:prstGeom prst="leftBrac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4447CF07-E7FE-44F2-82F0-F63735003044}"/>
              </a:ext>
            </a:extLst>
          </p:cNvPr>
          <p:cNvSpPr txBox="1"/>
          <p:nvPr/>
        </p:nvSpPr>
        <p:spPr>
          <a:xfrm>
            <a:off x="1971414" y="2470964"/>
            <a:ext cx="2093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does not decrease</a:t>
            </a:r>
          </a:p>
        </p:txBody>
      </p:sp>
      <p:sp>
        <p:nvSpPr>
          <p:cNvPr id="255" name="Left Brace 254">
            <a:extLst>
              <a:ext uri="{FF2B5EF4-FFF2-40B4-BE49-F238E27FC236}">
                <a16:creationId xmlns:a16="http://schemas.microsoft.com/office/drawing/2014/main" id="{67AA77CD-3815-42A2-B664-16A1B0D4186B}"/>
              </a:ext>
            </a:extLst>
          </p:cNvPr>
          <p:cNvSpPr/>
          <p:nvPr/>
        </p:nvSpPr>
        <p:spPr>
          <a:xfrm rot="16200000">
            <a:off x="5709764" y="1590547"/>
            <a:ext cx="165759" cy="1673521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03D25E68-50AC-4399-8FBE-80CFB3B13E7C}"/>
                  </a:ext>
                </a:extLst>
              </p:cNvPr>
              <p:cNvSpPr txBox="1"/>
              <p:nvPr/>
            </p:nvSpPr>
            <p:spPr>
              <a:xfrm>
                <a:off x="4498660" y="2470964"/>
                <a:ext cx="459734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</a:rPr>
                  <a:t>grows by factor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≤4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/>
                </a:r>
                <a:br>
                  <a:rPr lang="en-US" sz="2000" dirty="0">
                    <a:solidFill>
                      <a:srgbClr val="C00000"/>
                    </a:solidFill>
                  </a:rPr>
                </a:br>
                <a:r>
                  <a:rPr lang="en-US" sz="2000" dirty="0">
                    <a:solidFill>
                      <a:srgbClr val="C00000"/>
                    </a:solidFill>
                  </a:rPr>
                  <a:t>(because fractional values at most double)</a:t>
                </a:r>
              </a:p>
            </p:txBody>
          </p:sp>
        </mc:Choice>
        <mc:Fallback xmlns=""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03D25E68-50AC-4399-8FBE-80CFB3B13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660" y="2470964"/>
                <a:ext cx="4597349" cy="707886"/>
              </a:xfrm>
              <a:prstGeom prst="rect">
                <a:avLst/>
              </a:prstGeom>
              <a:blipFill>
                <a:blip r:embed="rId5"/>
                <a:stretch>
                  <a:fillRect l="-1459" t="-4310" r="-531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7" name="Speech Bubble: Rectangle with Corners Rounded 256">
            <a:extLst>
              <a:ext uri="{FF2B5EF4-FFF2-40B4-BE49-F238E27FC236}">
                <a16:creationId xmlns:a16="http://schemas.microsoft.com/office/drawing/2014/main" id="{5AA71348-BED6-4D5F-9F8D-241A80EA67AC}"/>
              </a:ext>
            </a:extLst>
          </p:cNvPr>
          <p:cNvSpPr/>
          <p:nvPr/>
        </p:nvSpPr>
        <p:spPr>
          <a:xfrm>
            <a:off x="2530618" y="817927"/>
            <a:ext cx="2179179" cy="438991"/>
          </a:xfrm>
          <a:prstGeom prst="wedgeRoundRectCallout">
            <a:avLst>
              <a:gd name="adj1" fmla="val 14317"/>
              <a:gd name="adj2" fmla="val 12361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bichromatic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edges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8" name="Speech Bubble: Rectangle with Corners Rounded 257">
                <a:extLst>
                  <a:ext uri="{FF2B5EF4-FFF2-40B4-BE49-F238E27FC236}">
                    <a16:creationId xmlns:a16="http://schemas.microsoft.com/office/drawing/2014/main" id="{47010AA4-73CC-43E8-BC64-666E7CF606E8}"/>
                  </a:ext>
                </a:extLst>
              </p:cNvPr>
              <p:cNvSpPr/>
              <p:nvPr/>
            </p:nvSpPr>
            <p:spPr>
              <a:xfrm>
                <a:off x="5436272" y="655261"/>
                <a:ext cx="3318291" cy="778421"/>
              </a:xfrm>
              <a:prstGeom prst="wedgeRoundRectCallout">
                <a:avLst>
                  <a:gd name="adj1" fmla="val -43095"/>
                  <a:gd name="adj2" fmla="val 89569"/>
                  <a:gd name="adj3" fmla="val 16667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C00000"/>
                    </a:solidFill>
                  </a:rPr>
                  <a:t>monochromatic edges, at most 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-factor of total cost</a:t>
                </a:r>
              </a:p>
            </p:txBody>
          </p:sp>
        </mc:Choice>
        <mc:Fallback xmlns="">
          <p:sp>
            <p:nvSpPr>
              <p:cNvPr id="258" name="Speech Bubble: Rectangle with Corners Rounded 257">
                <a:extLst>
                  <a:ext uri="{FF2B5EF4-FFF2-40B4-BE49-F238E27FC236}">
                    <a16:creationId xmlns:a16="http://schemas.microsoft.com/office/drawing/2014/main" id="{47010AA4-73CC-43E8-BC64-666E7CF606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272" y="655261"/>
                <a:ext cx="3318291" cy="778421"/>
              </a:xfrm>
              <a:prstGeom prst="wedgeRoundRectCallout">
                <a:avLst>
                  <a:gd name="adj1" fmla="val -43095"/>
                  <a:gd name="adj2" fmla="val 89569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79A54ED-CBD5-412D-B70D-4513366EB860}"/>
                  </a:ext>
                </a:extLst>
              </p:cNvPr>
              <p:cNvSpPr txBox="1"/>
              <p:nvPr/>
            </p:nvSpPr>
            <p:spPr>
              <a:xfrm>
                <a:off x="289992" y="3224964"/>
                <a:ext cx="7260706" cy="956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lang="en-US" sz="220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4⋅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cost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lang="en-US" sz="220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cost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79A54ED-CBD5-412D-B70D-4513366EB8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992" y="3224964"/>
                <a:ext cx="7260706" cy="956609"/>
              </a:xfrm>
              <a:prstGeom prst="rect">
                <a:avLst/>
              </a:prstGeom>
              <a:blipFill>
                <a:blip r:embed="rId7"/>
                <a:stretch>
                  <a:fillRect t="-121053" b="-16710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310F6227-F404-460C-8BC1-194C2BA78F43}"/>
              </a:ext>
            </a:extLst>
          </p:cNvPr>
          <p:cNvSpPr/>
          <p:nvPr/>
        </p:nvSpPr>
        <p:spPr>
          <a:xfrm>
            <a:off x="220104" y="4045588"/>
            <a:ext cx="1124070" cy="625642"/>
          </a:xfrm>
          <a:prstGeom prst="wedgeRoundRectCallout">
            <a:avLst>
              <a:gd name="adj1" fmla="val -7276"/>
              <a:gd name="adj2" fmla="val -9006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potential</a:t>
            </a:r>
          </a:p>
        </p:txBody>
      </p:sp>
      <p:sp>
        <p:nvSpPr>
          <p:cNvPr id="83" name="Speech Bubble: Rectangle with Corners Rounded 82">
            <a:extLst>
              <a:ext uri="{FF2B5EF4-FFF2-40B4-BE49-F238E27FC236}">
                <a16:creationId xmlns:a16="http://schemas.microsoft.com/office/drawing/2014/main" id="{35E9997E-4080-496B-B746-BA1A38AB5DDE}"/>
              </a:ext>
            </a:extLst>
          </p:cNvPr>
          <p:cNvSpPr/>
          <p:nvPr/>
        </p:nvSpPr>
        <p:spPr>
          <a:xfrm>
            <a:off x="1593302" y="4054201"/>
            <a:ext cx="1124070" cy="625642"/>
          </a:xfrm>
          <a:prstGeom prst="wedgeRoundRectCallout">
            <a:avLst>
              <a:gd name="adj1" fmla="val -37246"/>
              <a:gd name="adj2" fmla="val -9262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old potential</a:t>
            </a:r>
          </a:p>
        </p:txBody>
      </p:sp>
    </p:spTree>
    <p:extLst>
      <p:ext uri="{BB962C8B-B14F-4D97-AF65-F5344CB8AC3E}">
        <p14:creationId xmlns:p14="http://schemas.microsoft.com/office/powerpoint/2010/main" val="417194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5" grpId="0" animBg="1"/>
      <p:bldP spid="8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45E76D6-5377-426D-A64F-C5B87DF264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Potential Function of Rounding Step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func>
                          <m:func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𝚫</m:t>
                            </m:r>
                          </m:e>
                        </m:func>
                      </m:e>
                    </m:d>
                  </m:oMath>
                </a14:m>
                <a:r>
                  <a:rPr lang="en-US" b="1" dirty="0"/>
                  <a:t>:</a:t>
                </a:r>
                <a:br>
                  <a:rPr lang="en-US" b="1" dirty="0"/>
                </a:br>
                <a:endParaRPr lang="en-US" sz="14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utility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func>
                                <m:funcPr>
                                  <m:ctrlP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b="1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r>
                                    <a:rPr lang="en-US" b="1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𝚫</m:t>
                                  </m:r>
                                </m:e>
                              </m:func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cost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b="1" dirty="0"/>
                  <a:t>Intuition:</a:t>
                </a:r>
              </a:p>
              <a:p>
                <a:r>
                  <a:rPr lang="en-US" dirty="0"/>
                  <a:t>Initially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utility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cost</m:t>
                    </m:r>
                  </m:oMath>
                </a14:m>
                <a:r>
                  <a:rPr lang="en-US" dirty="0"/>
                  <a:t>, and hence,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utility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 can implement the first rounding step while maintaining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up to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dirty="0"/>
                  <a:t> factor.</a:t>
                </a:r>
              </a:p>
              <a:p>
                <a:pPr lvl="1"/>
                <a:endParaRPr lang="en-US" sz="1000" dirty="0"/>
              </a:p>
              <a:p>
                <a:r>
                  <a:rPr lang="en-US" dirty="0"/>
                  <a:t>For the next rounding step, the gap between positive and negative term grows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cost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the gap was already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utility</m:t>
                        </m:r>
                      </m:e>
                    </m:d>
                  </m:oMath>
                </a14:m>
                <a:r>
                  <a:rPr lang="en-US" dirty="0"/>
                  <a:t>, the next rounding step works anyways</a:t>
                </a:r>
              </a:p>
              <a:p>
                <a:pPr lvl="1"/>
                <a:r>
                  <a:rPr lang="en-US" dirty="0"/>
                  <a:t>Otherwise, the gap grows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utility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dirty="0"/>
                  <a:t> and becomes sufficiently large to make the rounding step work (still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45E76D6-5377-426D-A64F-C5B87DF264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0" t="-10841" b="-420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B6A4E9-649F-4560-8154-846F174D6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1CCA-922D-4541-8152-FE8F8C3F9B4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C4F594-390E-4D99-BC69-E3A41C0E8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Potential Function</a:t>
            </a:r>
          </a:p>
        </p:txBody>
      </p:sp>
    </p:spTree>
    <p:extLst>
      <p:ext uri="{BB962C8B-B14F-4D97-AF65-F5344CB8AC3E}">
        <p14:creationId xmlns:p14="http://schemas.microsoft.com/office/powerpoint/2010/main" val="87050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879" y="872011"/>
            <a:ext cx="8794680" cy="573179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Network is modeled as a graph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1CCA-922D-4541-8152-FE8F8C3F9B4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Graph Algorithms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578" y="3143740"/>
            <a:ext cx="728385" cy="6388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82" y="2196329"/>
            <a:ext cx="728385" cy="6388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903" y="1518741"/>
            <a:ext cx="728385" cy="6388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036" y="2544924"/>
            <a:ext cx="728385" cy="638833"/>
          </a:xfrm>
          <a:prstGeom prst="rect">
            <a:avLst/>
          </a:prstGeom>
        </p:spPr>
      </p:pic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1121279" y="2000741"/>
            <a:ext cx="3811587" cy="1363662"/>
            <a:chOff x="1638" y="1752"/>
            <a:chExt cx="2401" cy="859"/>
          </a:xfrm>
        </p:grpSpPr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1638" y="2070"/>
              <a:ext cx="133" cy="13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600" dirty="0"/>
            </a:p>
          </p:txBody>
        </p:sp>
        <p:cxnSp>
          <p:nvCxnSpPr>
            <p:cNvPr id="18" name="AutoShape 8"/>
            <p:cNvCxnSpPr>
              <a:cxnSpLocks noChangeShapeType="1"/>
              <a:stCxn id="17" idx="7"/>
              <a:endCxn id="19" idx="2"/>
            </p:cNvCxnSpPr>
            <p:nvPr/>
          </p:nvCxnSpPr>
          <p:spPr bwMode="auto">
            <a:xfrm flipV="1">
              <a:off x="1752" y="1819"/>
              <a:ext cx="606" cy="264"/>
            </a:xfrm>
            <a:prstGeom prst="straightConnector1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</p:cxnSp>
        <p:sp>
          <p:nvSpPr>
            <p:cNvPr id="19" name="Oval 9"/>
            <p:cNvSpPr>
              <a:spLocks noChangeArrowheads="1"/>
            </p:cNvSpPr>
            <p:nvPr/>
          </p:nvSpPr>
          <p:spPr bwMode="auto">
            <a:xfrm>
              <a:off x="2364" y="1752"/>
              <a:ext cx="133" cy="13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600" dirty="0"/>
            </a:p>
          </p:txBody>
        </p:sp>
        <p:sp>
          <p:nvSpPr>
            <p:cNvPr id="20" name="Oval 10"/>
            <p:cNvSpPr>
              <a:spLocks noChangeArrowheads="1"/>
            </p:cNvSpPr>
            <p:nvPr/>
          </p:nvSpPr>
          <p:spPr bwMode="auto">
            <a:xfrm>
              <a:off x="2364" y="2478"/>
              <a:ext cx="133" cy="13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600" dirty="0"/>
            </a:p>
          </p:txBody>
        </p:sp>
        <p:sp>
          <p:nvSpPr>
            <p:cNvPr id="21" name="Oval 11"/>
            <p:cNvSpPr>
              <a:spLocks noChangeArrowheads="1"/>
            </p:cNvSpPr>
            <p:nvPr/>
          </p:nvSpPr>
          <p:spPr bwMode="auto">
            <a:xfrm>
              <a:off x="3180" y="2115"/>
              <a:ext cx="133" cy="13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600" dirty="0"/>
            </a:p>
          </p:txBody>
        </p:sp>
        <p:sp>
          <p:nvSpPr>
            <p:cNvPr id="22" name="Oval 12"/>
            <p:cNvSpPr>
              <a:spLocks noChangeArrowheads="1"/>
            </p:cNvSpPr>
            <p:nvPr/>
          </p:nvSpPr>
          <p:spPr bwMode="auto">
            <a:xfrm>
              <a:off x="3906" y="1798"/>
              <a:ext cx="133" cy="13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600" dirty="0"/>
            </a:p>
          </p:txBody>
        </p:sp>
        <p:cxnSp>
          <p:nvCxnSpPr>
            <p:cNvPr id="23" name="AutoShape 13"/>
            <p:cNvCxnSpPr>
              <a:cxnSpLocks noChangeShapeType="1"/>
              <a:stCxn id="19" idx="6"/>
              <a:endCxn id="21" idx="1"/>
            </p:cNvCxnSpPr>
            <p:nvPr/>
          </p:nvCxnSpPr>
          <p:spPr bwMode="auto">
            <a:xfrm>
              <a:off x="2503" y="1819"/>
              <a:ext cx="696" cy="309"/>
            </a:xfrm>
            <a:prstGeom prst="straightConnector1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</p:cxnSp>
        <p:cxnSp>
          <p:nvCxnSpPr>
            <p:cNvPr id="24" name="AutoShape 14"/>
            <p:cNvCxnSpPr>
              <a:cxnSpLocks noChangeShapeType="1"/>
              <a:stCxn id="19" idx="4"/>
              <a:endCxn id="20" idx="0"/>
            </p:cNvCxnSpPr>
            <p:nvPr/>
          </p:nvCxnSpPr>
          <p:spPr bwMode="auto">
            <a:xfrm>
              <a:off x="2431" y="1891"/>
              <a:ext cx="0" cy="581"/>
            </a:xfrm>
            <a:prstGeom prst="straightConnector1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</p:cxnSp>
        <p:cxnSp>
          <p:nvCxnSpPr>
            <p:cNvPr id="25" name="AutoShape 15"/>
            <p:cNvCxnSpPr>
              <a:cxnSpLocks noChangeShapeType="1"/>
              <a:stCxn id="17" idx="5"/>
              <a:endCxn id="20" idx="2"/>
            </p:cNvCxnSpPr>
            <p:nvPr/>
          </p:nvCxnSpPr>
          <p:spPr bwMode="auto">
            <a:xfrm>
              <a:off x="1752" y="2190"/>
              <a:ext cx="606" cy="355"/>
            </a:xfrm>
            <a:prstGeom prst="straightConnector1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</p:cxnSp>
        <p:cxnSp>
          <p:nvCxnSpPr>
            <p:cNvPr id="26" name="AutoShape 16"/>
            <p:cNvCxnSpPr>
              <a:cxnSpLocks noChangeShapeType="1"/>
              <a:stCxn id="21" idx="3"/>
              <a:endCxn id="20" idx="6"/>
            </p:cNvCxnSpPr>
            <p:nvPr/>
          </p:nvCxnSpPr>
          <p:spPr bwMode="auto">
            <a:xfrm flipH="1">
              <a:off x="2503" y="2235"/>
              <a:ext cx="696" cy="310"/>
            </a:xfrm>
            <a:prstGeom prst="straightConnector1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</p:cxnSp>
        <p:cxnSp>
          <p:nvCxnSpPr>
            <p:cNvPr id="27" name="AutoShape 17"/>
            <p:cNvCxnSpPr>
              <a:cxnSpLocks noChangeShapeType="1"/>
              <a:stCxn id="21" idx="6"/>
              <a:endCxn id="22" idx="3"/>
            </p:cNvCxnSpPr>
            <p:nvPr/>
          </p:nvCxnSpPr>
          <p:spPr bwMode="auto">
            <a:xfrm flipV="1">
              <a:off x="3319" y="1918"/>
              <a:ext cx="606" cy="264"/>
            </a:xfrm>
            <a:prstGeom prst="straightConnector1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  <a:effectLst/>
          </p:spPr>
        </p:cxnSp>
      </p:grpSp>
      <p:grpSp>
        <p:nvGrpSpPr>
          <p:cNvPr id="28" name="Group 18"/>
          <p:cNvGrpSpPr>
            <a:grpSpLocks/>
          </p:cNvGrpSpPr>
          <p:nvPr/>
        </p:nvGrpSpPr>
        <p:grpSpPr bwMode="auto">
          <a:xfrm>
            <a:off x="4793166" y="2289666"/>
            <a:ext cx="287338" cy="142875"/>
            <a:chOff x="1321" y="3096"/>
            <a:chExt cx="256" cy="142"/>
          </a:xfrm>
          <a:solidFill>
            <a:schemeClr val="bg2">
              <a:lumMod val="50000"/>
            </a:schemeClr>
          </a:solidFill>
        </p:grpSpPr>
        <p:sp>
          <p:nvSpPr>
            <p:cNvPr id="29" name="Rectangle 19"/>
            <p:cNvSpPr>
              <a:spLocks noChangeArrowheads="1"/>
            </p:cNvSpPr>
            <p:nvPr/>
          </p:nvSpPr>
          <p:spPr bwMode="auto">
            <a:xfrm>
              <a:off x="1321" y="3096"/>
              <a:ext cx="256" cy="142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Line 20"/>
            <p:cNvSpPr>
              <a:spLocks noChangeShapeType="1"/>
            </p:cNvSpPr>
            <p:nvPr/>
          </p:nvSpPr>
          <p:spPr bwMode="auto">
            <a:xfrm>
              <a:off x="1321" y="3096"/>
              <a:ext cx="113" cy="113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Line 21"/>
            <p:cNvSpPr>
              <a:spLocks noChangeShapeType="1"/>
            </p:cNvSpPr>
            <p:nvPr/>
          </p:nvSpPr>
          <p:spPr bwMode="auto">
            <a:xfrm flipV="1">
              <a:off x="1463" y="3096"/>
              <a:ext cx="113" cy="113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2" name="Group 22"/>
          <p:cNvGrpSpPr>
            <a:grpSpLocks/>
          </p:cNvGrpSpPr>
          <p:nvPr/>
        </p:nvGrpSpPr>
        <p:grpSpPr bwMode="auto">
          <a:xfrm>
            <a:off x="3569204" y="2792903"/>
            <a:ext cx="287337" cy="142875"/>
            <a:chOff x="1321" y="3096"/>
            <a:chExt cx="256" cy="142"/>
          </a:xfrm>
          <a:solidFill>
            <a:schemeClr val="bg2">
              <a:lumMod val="50000"/>
            </a:schemeClr>
          </a:solidFill>
        </p:grpSpPr>
        <p:sp>
          <p:nvSpPr>
            <p:cNvPr id="33" name="Rectangle 23"/>
            <p:cNvSpPr>
              <a:spLocks noChangeArrowheads="1"/>
            </p:cNvSpPr>
            <p:nvPr/>
          </p:nvSpPr>
          <p:spPr bwMode="auto">
            <a:xfrm>
              <a:off x="1321" y="3096"/>
              <a:ext cx="256" cy="142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4" name="Line 24"/>
            <p:cNvSpPr>
              <a:spLocks noChangeShapeType="1"/>
            </p:cNvSpPr>
            <p:nvPr/>
          </p:nvSpPr>
          <p:spPr bwMode="auto">
            <a:xfrm>
              <a:off x="1321" y="3096"/>
              <a:ext cx="113" cy="113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Line 25"/>
            <p:cNvSpPr>
              <a:spLocks noChangeShapeType="1"/>
            </p:cNvSpPr>
            <p:nvPr/>
          </p:nvSpPr>
          <p:spPr bwMode="auto">
            <a:xfrm flipV="1">
              <a:off x="1463" y="3096"/>
              <a:ext cx="113" cy="113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6" name="Group 26"/>
          <p:cNvGrpSpPr>
            <a:grpSpLocks/>
          </p:cNvGrpSpPr>
          <p:nvPr/>
        </p:nvGrpSpPr>
        <p:grpSpPr bwMode="auto">
          <a:xfrm>
            <a:off x="3497766" y="2361103"/>
            <a:ext cx="287338" cy="142875"/>
            <a:chOff x="1321" y="3096"/>
            <a:chExt cx="256" cy="142"/>
          </a:xfrm>
          <a:solidFill>
            <a:schemeClr val="bg2">
              <a:lumMod val="50000"/>
            </a:schemeClr>
          </a:solidFill>
        </p:grpSpPr>
        <p:sp>
          <p:nvSpPr>
            <p:cNvPr id="37" name="Rectangle 27"/>
            <p:cNvSpPr>
              <a:spLocks noChangeArrowheads="1"/>
            </p:cNvSpPr>
            <p:nvPr/>
          </p:nvSpPr>
          <p:spPr bwMode="auto">
            <a:xfrm>
              <a:off x="1321" y="3096"/>
              <a:ext cx="256" cy="142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" name="Line 28"/>
            <p:cNvSpPr>
              <a:spLocks noChangeShapeType="1"/>
            </p:cNvSpPr>
            <p:nvPr/>
          </p:nvSpPr>
          <p:spPr bwMode="auto">
            <a:xfrm>
              <a:off x="1321" y="3096"/>
              <a:ext cx="113" cy="113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Line 29"/>
            <p:cNvSpPr>
              <a:spLocks noChangeShapeType="1"/>
            </p:cNvSpPr>
            <p:nvPr/>
          </p:nvSpPr>
          <p:spPr bwMode="auto">
            <a:xfrm flipV="1">
              <a:off x="1463" y="3096"/>
              <a:ext cx="113" cy="113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0" name="Group 30"/>
          <p:cNvGrpSpPr>
            <a:grpSpLocks/>
          </p:cNvGrpSpPr>
          <p:nvPr/>
        </p:nvGrpSpPr>
        <p:grpSpPr bwMode="auto">
          <a:xfrm>
            <a:off x="3569204" y="2792903"/>
            <a:ext cx="287337" cy="142875"/>
            <a:chOff x="1321" y="3096"/>
            <a:chExt cx="256" cy="142"/>
          </a:xfrm>
          <a:solidFill>
            <a:schemeClr val="bg2">
              <a:lumMod val="50000"/>
            </a:schemeClr>
          </a:solidFill>
        </p:grpSpPr>
        <p:sp>
          <p:nvSpPr>
            <p:cNvPr id="41" name="Rectangle 31"/>
            <p:cNvSpPr>
              <a:spLocks noChangeArrowheads="1"/>
            </p:cNvSpPr>
            <p:nvPr/>
          </p:nvSpPr>
          <p:spPr bwMode="auto">
            <a:xfrm>
              <a:off x="1321" y="3096"/>
              <a:ext cx="256" cy="142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Line 32"/>
            <p:cNvSpPr>
              <a:spLocks noChangeShapeType="1"/>
            </p:cNvSpPr>
            <p:nvPr/>
          </p:nvSpPr>
          <p:spPr bwMode="auto">
            <a:xfrm>
              <a:off x="1321" y="3096"/>
              <a:ext cx="113" cy="113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Line 33"/>
            <p:cNvSpPr>
              <a:spLocks noChangeShapeType="1"/>
            </p:cNvSpPr>
            <p:nvPr/>
          </p:nvSpPr>
          <p:spPr bwMode="auto">
            <a:xfrm flipV="1">
              <a:off x="1463" y="3096"/>
              <a:ext cx="113" cy="113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4" name="Group 34"/>
          <p:cNvGrpSpPr>
            <a:grpSpLocks/>
          </p:cNvGrpSpPr>
          <p:nvPr/>
        </p:nvGrpSpPr>
        <p:grpSpPr bwMode="auto">
          <a:xfrm>
            <a:off x="2273804" y="3369166"/>
            <a:ext cx="287337" cy="144462"/>
            <a:chOff x="1321" y="3096"/>
            <a:chExt cx="256" cy="142"/>
          </a:xfrm>
          <a:solidFill>
            <a:schemeClr val="bg2">
              <a:lumMod val="50000"/>
            </a:schemeClr>
          </a:solidFill>
        </p:grpSpPr>
        <p:sp>
          <p:nvSpPr>
            <p:cNvPr id="45" name="Rectangle 35"/>
            <p:cNvSpPr>
              <a:spLocks noChangeArrowheads="1"/>
            </p:cNvSpPr>
            <p:nvPr/>
          </p:nvSpPr>
          <p:spPr bwMode="auto">
            <a:xfrm>
              <a:off x="1321" y="3096"/>
              <a:ext cx="256" cy="142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" name="Line 36"/>
            <p:cNvSpPr>
              <a:spLocks noChangeShapeType="1"/>
            </p:cNvSpPr>
            <p:nvPr/>
          </p:nvSpPr>
          <p:spPr bwMode="auto">
            <a:xfrm>
              <a:off x="1321" y="3096"/>
              <a:ext cx="113" cy="113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Line 37"/>
            <p:cNvSpPr>
              <a:spLocks noChangeShapeType="1"/>
            </p:cNvSpPr>
            <p:nvPr/>
          </p:nvSpPr>
          <p:spPr bwMode="auto">
            <a:xfrm flipV="1">
              <a:off x="1463" y="3096"/>
              <a:ext cx="113" cy="113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8" name="Group 38"/>
          <p:cNvGrpSpPr>
            <a:grpSpLocks/>
          </p:cNvGrpSpPr>
          <p:nvPr/>
        </p:nvGrpSpPr>
        <p:grpSpPr bwMode="auto">
          <a:xfrm>
            <a:off x="2273804" y="1856278"/>
            <a:ext cx="287337" cy="142875"/>
            <a:chOff x="1321" y="3096"/>
            <a:chExt cx="256" cy="142"/>
          </a:xfrm>
          <a:solidFill>
            <a:schemeClr val="bg2">
              <a:lumMod val="50000"/>
            </a:schemeClr>
          </a:solidFill>
        </p:grpSpPr>
        <p:sp>
          <p:nvSpPr>
            <p:cNvPr id="49" name="Rectangle 39"/>
            <p:cNvSpPr>
              <a:spLocks noChangeArrowheads="1"/>
            </p:cNvSpPr>
            <p:nvPr/>
          </p:nvSpPr>
          <p:spPr bwMode="auto">
            <a:xfrm>
              <a:off x="1321" y="3096"/>
              <a:ext cx="256" cy="142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" name="Line 40"/>
            <p:cNvSpPr>
              <a:spLocks noChangeShapeType="1"/>
            </p:cNvSpPr>
            <p:nvPr/>
          </p:nvSpPr>
          <p:spPr bwMode="auto">
            <a:xfrm>
              <a:off x="1321" y="3096"/>
              <a:ext cx="113" cy="113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Line 41"/>
            <p:cNvSpPr>
              <a:spLocks noChangeShapeType="1"/>
            </p:cNvSpPr>
            <p:nvPr/>
          </p:nvSpPr>
          <p:spPr bwMode="auto">
            <a:xfrm flipV="1">
              <a:off x="1463" y="3096"/>
              <a:ext cx="113" cy="113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52" name="Group 42"/>
          <p:cNvGrpSpPr>
            <a:grpSpLocks/>
          </p:cNvGrpSpPr>
          <p:nvPr/>
        </p:nvGrpSpPr>
        <p:grpSpPr bwMode="auto">
          <a:xfrm>
            <a:off x="2416679" y="2216641"/>
            <a:ext cx="287337" cy="142875"/>
            <a:chOff x="1321" y="3096"/>
            <a:chExt cx="256" cy="142"/>
          </a:xfrm>
          <a:solidFill>
            <a:schemeClr val="bg2">
              <a:lumMod val="50000"/>
            </a:schemeClr>
          </a:solidFill>
        </p:grpSpPr>
        <p:sp>
          <p:nvSpPr>
            <p:cNvPr id="53" name="Rectangle 43"/>
            <p:cNvSpPr>
              <a:spLocks noChangeArrowheads="1"/>
            </p:cNvSpPr>
            <p:nvPr/>
          </p:nvSpPr>
          <p:spPr bwMode="auto">
            <a:xfrm>
              <a:off x="1321" y="3096"/>
              <a:ext cx="256" cy="142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" name="Line 44"/>
            <p:cNvSpPr>
              <a:spLocks noChangeShapeType="1"/>
            </p:cNvSpPr>
            <p:nvPr/>
          </p:nvSpPr>
          <p:spPr bwMode="auto">
            <a:xfrm>
              <a:off x="1321" y="3096"/>
              <a:ext cx="113" cy="113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Line 45"/>
            <p:cNvSpPr>
              <a:spLocks noChangeShapeType="1"/>
            </p:cNvSpPr>
            <p:nvPr/>
          </p:nvSpPr>
          <p:spPr bwMode="auto">
            <a:xfrm flipV="1">
              <a:off x="1463" y="3096"/>
              <a:ext cx="113" cy="113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56" name="Group 46"/>
          <p:cNvGrpSpPr>
            <a:grpSpLocks/>
          </p:cNvGrpSpPr>
          <p:nvPr/>
        </p:nvGrpSpPr>
        <p:grpSpPr bwMode="auto">
          <a:xfrm>
            <a:off x="2057904" y="3008803"/>
            <a:ext cx="287337" cy="142875"/>
            <a:chOff x="1321" y="3096"/>
            <a:chExt cx="256" cy="142"/>
          </a:xfrm>
          <a:solidFill>
            <a:schemeClr val="bg2">
              <a:lumMod val="50000"/>
            </a:schemeClr>
          </a:solidFill>
        </p:grpSpPr>
        <p:sp>
          <p:nvSpPr>
            <p:cNvPr id="57" name="Rectangle 47"/>
            <p:cNvSpPr>
              <a:spLocks noChangeArrowheads="1"/>
            </p:cNvSpPr>
            <p:nvPr/>
          </p:nvSpPr>
          <p:spPr bwMode="auto">
            <a:xfrm>
              <a:off x="1321" y="3096"/>
              <a:ext cx="256" cy="142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8" name="Line 48"/>
            <p:cNvSpPr>
              <a:spLocks noChangeShapeType="1"/>
            </p:cNvSpPr>
            <p:nvPr/>
          </p:nvSpPr>
          <p:spPr bwMode="auto">
            <a:xfrm>
              <a:off x="1321" y="3096"/>
              <a:ext cx="113" cy="113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Line 49"/>
            <p:cNvSpPr>
              <a:spLocks noChangeShapeType="1"/>
            </p:cNvSpPr>
            <p:nvPr/>
          </p:nvSpPr>
          <p:spPr bwMode="auto">
            <a:xfrm flipV="1">
              <a:off x="1463" y="3096"/>
              <a:ext cx="113" cy="113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0" name="Group 50"/>
          <p:cNvGrpSpPr>
            <a:grpSpLocks/>
          </p:cNvGrpSpPr>
          <p:nvPr/>
        </p:nvGrpSpPr>
        <p:grpSpPr bwMode="auto">
          <a:xfrm>
            <a:off x="2273804" y="1856278"/>
            <a:ext cx="287337" cy="142875"/>
            <a:chOff x="1321" y="3096"/>
            <a:chExt cx="256" cy="142"/>
          </a:xfrm>
          <a:solidFill>
            <a:schemeClr val="bg2">
              <a:lumMod val="50000"/>
            </a:schemeClr>
          </a:solidFill>
        </p:grpSpPr>
        <p:sp>
          <p:nvSpPr>
            <p:cNvPr id="61" name="Rectangle 51"/>
            <p:cNvSpPr>
              <a:spLocks noChangeArrowheads="1"/>
            </p:cNvSpPr>
            <p:nvPr/>
          </p:nvSpPr>
          <p:spPr bwMode="auto">
            <a:xfrm>
              <a:off x="1321" y="3096"/>
              <a:ext cx="256" cy="142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2" name="Line 52"/>
            <p:cNvSpPr>
              <a:spLocks noChangeShapeType="1"/>
            </p:cNvSpPr>
            <p:nvPr/>
          </p:nvSpPr>
          <p:spPr bwMode="auto">
            <a:xfrm>
              <a:off x="1321" y="3096"/>
              <a:ext cx="113" cy="113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Line 53"/>
            <p:cNvSpPr>
              <a:spLocks noChangeShapeType="1"/>
            </p:cNvSpPr>
            <p:nvPr/>
          </p:nvSpPr>
          <p:spPr bwMode="auto">
            <a:xfrm flipV="1">
              <a:off x="1463" y="3096"/>
              <a:ext cx="113" cy="113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4" name="Group 54"/>
          <p:cNvGrpSpPr>
            <a:grpSpLocks/>
          </p:cNvGrpSpPr>
          <p:nvPr/>
        </p:nvGrpSpPr>
        <p:grpSpPr bwMode="auto">
          <a:xfrm>
            <a:off x="2273804" y="3369166"/>
            <a:ext cx="287337" cy="144462"/>
            <a:chOff x="1321" y="3096"/>
            <a:chExt cx="256" cy="142"/>
          </a:xfrm>
          <a:solidFill>
            <a:schemeClr val="bg2">
              <a:lumMod val="50000"/>
            </a:schemeClr>
          </a:solidFill>
        </p:grpSpPr>
        <p:sp>
          <p:nvSpPr>
            <p:cNvPr id="65" name="Rectangle 55"/>
            <p:cNvSpPr>
              <a:spLocks noChangeArrowheads="1"/>
            </p:cNvSpPr>
            <p:nvPr/>
          </p:nvSpPr>
          <p:spPr bwMode="auto">
            <a:xfrm>
              <a:off x="1321" y="3096"/>
              <a:ext cx="256" cy="142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6" name="Line 56"/>
            <p:cNvSpPr>
              <a:spLocks noChangeShapeType="1"/>
            </p:cNvSpPr>
            <p:nvPr/>
          </p:nvSpPr>
          <p:spPr bwMode="auto">
            <a:xfrm>
              <a:off x="1321" y="3096"/>
              <a:ext cx="113" cy="113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Line 57"/>
            <p:cNvSpPr>
              <a:spLocks noChangeShapeType="1"/>
            </p:cNvSpPr>
            <p:nvPr/>
          </p:nvSpPr>
          <p:spPr bwMode="auto">
            <a:xfrm flipV="1">
              <a:off x="1463" y="3096"/>
              <a:ext cx="113" cy="113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8" name="Group 58"/>
          <p:cNvGrpSpPr>
            <a:grpSpLocks/>
          </p:cNvGrpSpPr>
          <p:nvPr/>
        </p:nvGrpSpPr>
        <p:grpSpPr bwMode="auto">
          <a:xfrm>
            <a:off x="1049841" y="2361103"/>
            <a:ext cx="287338" cy="142875"/>
            <a:chOff x="1321" y="3096"/>
            <a:chExt cx="256" cy="142"/>
          </a:xfrm>
          <a:solidFill>
            <a:schemeClr val="bg2">
              <a:lumMod val="50000"/>
            </a:schemeClr>
          </a:solidFill>
        </p:grpSpPr>
        <p:sp>
          <p:nvSpPr>
            <p:cNvPr id="69" name="Rectangle 59"/>
            <p:cNvSpPr>
              <a:spLocks noChangeArrowheads="1"/>
            </p:cNvSpPr>
            <p:nvPr/>
          </p:nvSpPr>
          <p:spPr bwMode="auto">
            <a:xfrm>
              <a:off x="1321" y="3096"/>
              <a:ext cx="256" cy="142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0" name="Line 60"/>
            <p:cNvSpPr>
              <a:spLocks noChangeShapeType="1"/>
            </p:cNvSpPr>
            <p:nvPr/>
          </p:nvSpPr>
          <p:spPr bwMode="auto">
            <a:xfrm>
              <a:off x="1321" y="3096"/>
              <a:ext cx="113" cy="113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Line 61"/>
            <p:cNvSpPr>
              <a:spLocks noChangeShapeType="1"/>
            </p:cNvSpPr>
            <p:nvPr/>
          </p:nvSpPr>
          <p:spPr bwMode="auto">
            <a:xfrm flipV="1">
              <a:off x="1463" y="3096"/>
              <a:ext cx="113" cy="113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" name="Group 62"/>
          <p:cNvGrpSpPr>
            <a:grpSpLocks/>
          </p:cNvGrpSpPr>
          <p:nvPr/>
        </p:nvGrpSpPr>
        <p:grpSpPr bwMode="auto">
          <a:xfrm>
            <a:off x="1049841" y="2721466"/>
            <a:ext cx="287338" cy="142875"/>
            <a:chOff x="1321" y="3096"/>
            <a:chExt cx="256" cy="142"/>
          </a:xfrm>
          <a:solidFill>
            <a:schemeClr val="bg2">
              <a:lumMod val="50000"/>
            </a:schemeClr>
          </a:solidFill>
        </p:grpSpPr>
        <p:sp>
          <p:nvSpPr>
            <p:cNvPr id="73" name="Rectangle 63"/>
            <p:cNvSpPr>
              <a:spLocks noChangeArrowheads="1"/>
            </p:cNvSpPr>
            <p:nvPr/>
          </p:nvSpPr>
          <p:spPr bwMode="auto">
            <a:xfrm>
              <a:off x="1321" y="3096"/>
              <a:ext cx="256" cy="142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" name="Line 64"/>
            <p:cNvSpPr>
              <a:spLocks noChangeShapeType="1"/>
            </p:cNvSpPr>
            <p:nvPr/>
          </p:nvSpPr>
          <p:spPr bwMode="auto">
            <a:xfrm>
              <a:off x="1321" y="3096"/>
              <a:ext cx="113" cy="113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Line 65"/>
            <p:cNvSpPr>
              <a:spLocks noChangeShapeType="1"/>
            </p:cNvSpPr>
            <p:nvPr/>
          </p:nvSpPr>
          <p:spPr bwMode="auto">
            <a:xfrm flipV="1">
              <a:off x="1463" y="3096"/>
              <a:ext cx="113" cy="113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76" name="Picture 7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614" y="1540501"/>
            <a:ext cx="728385" cy="6388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23879" y="5944095"/>
                <a:ext cx="8348396" cy="597087"/>
              </a:xfrm>
              <a:prstGeom prst="rect">
                <a:avLst/>
              </a:prstGeom>
              <a:solidFill>
                <a:srgbClr val="FFEBEB"/>
              </a:solidFill>
              <a:ln w="12700"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182880" tIns="128016" rIns="182880" bIns="128016" rtlCol="0">
                <a:spAutoFit/>
              </a:bodyPr>
              <a:lstStyle/>
              <a:p>
                <a:pPr algn="ctr"/>
                <a:r>
                  <a:rPr lang="en-US" sz="2200" b="1" dirty="0"/>
                  <a:t>time complexity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b="1" dirty="0"/>
                  <a:t> number of rounds</a:t>
                </a: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79" y="5944095"/>
                <a:ext cx="8348396" cy="5970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/>
          <p:cNvSpPr txBox="1"/>
          <p:nvPr/>
        </p:nvSpPr>
        <p:spPr>
          <a:xfrm>
            <a:off x="323879" y="4310067"/>
            <a:ext cx="8348396" cy="1446550"/>
          </a:xfrm>
          <a:prstGeom prst="rect">
            <a:avLst/>
          </a:prstGeom>
          <a:ln w="1270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2880" tIns="91440" rIns="182880" bIns="91440" rtlCol="0">
            <a:spAutoFit/>
          </a:bodyPr>
          <a:lstStyle/>
          <a:p>
            <a:r>
              <a:rPr lang="en-US" sz="2200" b="1" dirty="0"/>
              <a:t>Synchronous rounds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Each node/computer does some (unrestricted) internal computation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Send a message to each neighbor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Receive message from each neighbor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301307" y="142668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5</a:t>
            </a: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182892" y="242847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84611" y="200718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7</a:t>
            </a: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895015" y="137238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8</a:t>
            </a: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863401" y="299572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5754657" y="1011233"/>
                <a:ext cx="2917618" cy="1446550"/>
              </a:xfrm>
              <a:prstGeom prst="rect">
                <a:avLst/>
              </a:prstGeom>
              <a:ln w="12700"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182880" tIns="91440" rIns="182880" bIns="91440" rtlCol="0">
                <a:spAutoFit/>
              </a:bodyPr>
              <a:lstStyle/>
              <a:p>
                <a:r>
                  <a:rPr lang="en-US" sz="2200" b="1" dirty="0"/>
                  <a:t>General assumption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nodes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000" dirty="0"/>
                  <a:t> bit IDs</a:t>
                </a:r>
                <a:br>
                  <a:rPr lang="en-US" sz="2000" dirty="0"/>
                </a:br>
                <a:r>
                  <a:rPr lang="en-US" sz="2000" dirty="0"/>
                  <a:t>(IDs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∈{1,…,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657" y="1011233"/>
                <a:ext cx="2917618" cy="14465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511066" y="2645261"/>
                <a:ext cx="4161209" cy="1477328"/>
              </a:xfrm>
              <a:prstGeom prst="rect">
                <a:avLst/>
              </a:prstGeom>
              <a:solidFill>
                <a:srgbClr val="FFEBEB"/>
              </a:solidFill>
              <a:ln w="12700"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182880" tIns="91440" rIns="91440" bIns="91440" rtlCol="0">
                <a:spAutoFit/>
              </a:bodyPr>
              <a:lstStyle/>
              <a:p>
                <a:r>
                  <a:rPr lang="en-US" sz="2200" b="1" dirty="0"/>
                  <a:t>LOCAL Model</a:t>
                </a: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unbounded message size</a:t>
                </a:r>
              </a:p>
              <a:p>
                <a:r>
                  <a:rPr lang="en-US" sz="2200" b="1" dirty="0"/>
                  <a:t>CONGEST Model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000" dirty="0"/>
                  <a:t>-bit messages</a:t>
                </a: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066" y="2645261"/>
                <a:ext cx="4161209" cy="14773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476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6 L -0.12586 0.07361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368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3333E-6 L -0.14167 0.0838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419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-0.12587 -0.07338 " pathEditMode="relative" rAng="0" ptsTypes="AA">
                                      <p:cBhvr>
                                        <p:cTn id="52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368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0.00023 L 0.14201 -0.07314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1" y="-368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0.13386 -0.08403 " pathEditMode="relative" rAng="0" ptsTypes="AA">
                                      <p:cBhvr>
                                        <p:cTn id="56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-421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0.00023 L 0.14202 0.07384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1" y="368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0.00017 0.11574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8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-1.94444E-6 -0.11527 " pathEditMode="relative" rAng="0" ptsTypes="AA">
                                      <p:cBhvr>
                                        <p:cTn id="62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64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0.00023 L -0.13368 0.07384 " pathEditMode="relative" rAng="0" ptsTypes="AA">
                                      <p:cBhvr>
                                        <p:cTn id="64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368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023 L -0.14166 -0.09467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-472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L 0.12621 -0.07315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368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0023 L 0.12604 0.09421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82" grpId="0"/>
      <p:bldP spid="83" grpId="0"/>
      <p:bldP spid="84" grpId="0"/>
      <p:bldP spid="85" grpId="0"/>
      <p:bldP spid="86" grpId="0"/>
      <p:bldP spid="79" grpId="0" animBg="1"/>
      <p:bldP spid="8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45E76D6-5377-426D-A64F-C5B87DF264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Algorithm: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Defective coloring for edge weights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den>
                    </m:f>
                  </m:oMath>
                </a14:m>
                <a:endParaRPr lang="en-US" b="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Rounding on the subgraph induced by the </a:t>
                </a:r>
                <a:r>
                  <a:rPr lang="en-US" dirty="0" err="1"/>
                  <a:t>bichromatic</a:t>
                </a:r>
                <a:r>
                  <a:rPr lang="en-US" dirty="0"/>
                  <a:t> edges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Round complexity of one rounding step:</a:t>
                </a:r>
              </a:p>
              <a:p>
                <a:r>
                  <a:rPr lang="en-US" dirty="0"/>
                  <a:t>Both steps require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rounds.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Total round complexity: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rounding steps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1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e>
                              <m:sup>
                                <m:r>
                                  <a:rPr lang="en-US" b="1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b="1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𝚫</m:t>
                            </m:r>
                          </m:e>
                        </m:func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1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e>
                              <m:sup>
                                <m:r>
                                  <a:rPr lang="en-US" b="1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fName>
                          <m:e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e>
                    </m:d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rounds</a:t>
                </a:r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45E76D6-5377-426D-A64F-C5B87DF264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1" t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B6A4E9-649F-4560-8154-846F174D6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1CCA-922D-4541-8152-FE8F8C3F9B4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C4F594-390E-4D99-BC69-E3A41C0E8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Defective Coloring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02B13B54-E5D1-4CA0-BBA1-7752BB15E123}"/>
                  </a:ext>
                </a:extLst>
              </p:cNvPr>
              <p:cNvSpPr/>
              <p:nvPr/>
            </p:nvSpPr>
            <p:spPr>
              <a:xfrm>
                <a:off x="6172200" y="2622884"/>
                <a:ext cx="2622885" cy="1171074"/>
              </a:xfrm>
              <a:prstGeom prst="wedgeRoundRectCallout">
                <a:avLst>
                  <a:gd name="adj1" fmla="val -70986"/>
                  <a:gd name="adj2" fmla="val 82363"/>
                  <a:gd name="adj3" fmla="val 16667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We need to compute an initial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-coloring for the defective coloring to be </a:t>
                </a:r>
                <a:r>
                  <a:rPr lang="en-US" dirty="0" smtClean="0"/>
                  <a:t>as </a:t>
                </a:r>
                <a:r>
                  <a:rPr lang="en-US" dirty="0"/>
                  <a:t>fast as claimed.</a:t>
                </a:r>
              </a:p>
            </p:txBody>
          </p:sp>
        </mc:Choice>
        <mc:Fallback xmlns="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02B13B54-E5D1-4CA0-BBA1-7752BB15E1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2622884"/>
                <a:ext cx="2622885" cy="1171074"/>
              </a:xfrm>
              <a:prstGeom prst="wedgeRoundRectCallout">
                <a:avLst>
                  <a:gd name="adj1" fmla="val -70986"/>
                  <a:gd name="adj2" fmla="val 82363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9C70A308-2291-4826-AE05-A01F17188496}"/>
                  </a:ext>
                </a:extLst>
              </p:cNvPr>
              <p:cNvSpPr/>
              <p:nvPr/>
            </p:nvSpPr>
            <p:spPr>
              <a:xfrm>
                <a:off x="2038574" y="5093368"/>
                <a:ext cx="5916706" cy="1275159"/>
              </a:xfrm>
              <a:prstGeom prst="wedgeRoundRectCallout">
                <a:avLst>
                  <a:gd name="adj1" fmla="val -800"/>
                  <a:gd name="adj2" fmla="val -95962"/>
                  <a:gd name="adj3" fmla="val 16667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/>
                  <a:t>Time to deterministically compute</a:t>
                </a:r>
                <a:br>
                  <a:rPr lang="en-US" sz="2200" dirty="0" smtClean="0"/>
                </a:br>
                <a:r>
                  <a:rPr lang="en-US" sz="2200" dirty="0" smtClean="0"/>
                  <a:t>and independent set of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200" b="0" i="0" smtClean="0">
                                        <a:latin typeface="Cambria Math" panose="02040503050406030204" pitchFamily="18" charset="0"/>
                                      </a:rPr>
                                      <m:t>deg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</m:e>
                                </m:func>
                              </m:den>
                            </m:f>
                          </m:e>
                        </m:nary>
                      </m:e>
                    </m:d>
                  </m:oMath>
                </a14:m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9C70A308-2291-4826-AE05-A01F171884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574" y="5093368"/>
                <a:ext cx="5916706" cy="1275159"/>
              </a:xfrm>
              <a:prstGeom prst="wedgeRoundRectCallout">
                <a:avLst>
                  <a:gd name="adj1" fmla="val -800"/>
                  <a:gd name="adj2" fmla="val -95962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8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General Setting, graph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 smtClean="0"/>
                  <a:t>:</a:t>
                </a:r>
              </a:p>
              <a:p>
                <a:r>
                  <a:rPr lang="en-US" dirty="0" smtClean="0"/>
                  <a:t>Every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 smtClean="0"/>
                  <a:t> picks a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 from a finite alphabet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de-CH" dirty="0" smtClean="0"/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:r>
                  <a:rPr lang="en-US" b="1" dirty="0" smtClean="0"/>
                  <a:t>Potential function</a:t>
                </a:r>
              </a:p>
              <a:p>
                <a:r>
                  <a:rPr lang="en-US" dirty="0" smtClean="0"/>
                  <a:t>Quality of labeling is measured by a potential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endParaRPr lang="de-CH" dirty="0" smtClean="0"/>
              </a:p>
              <a:p>
                <a:r>
                  <a:rPr lang="en-US" dirty="0" smtClean="0"/>
                  <a:t>Potential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de-CH" dirty="0" smtClean="0"/>
                  <a:t> for utility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de-CH" dirty="0" smtClean="0"/>
                  <a:t> and cost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de-CH" dirty="0" smtClean="0"/>
              </a:p>
              <a:p>
                <a:r>
                  <a:rPr lang="en-US" dirty="0" smtClean="0"/>
                  <a:t>Cost and utility are defined as sums over node and edge utilities/costs</a:t>
                </a:r>
              </a:p>
              <a:p>
                <a:pPr lvl="1"/>
                <a:r>
                  <a:rPr lang="en-US" dirty="0" smtClean="0"/>
                  <a:t>Utility/cost functions can differ arbitrarily between different nodes/edges</a:t>
                </a:r>
              </a:p>
              <a:p>
                <a:endParaRPr lang="en-US" sz="1400" dirty="0"/>
              </a:p>
              <a:p>
                <a:pPr marL="0" indent="0">
                  <a:buNone/>
                </a:pPr>
                <a:r>
                  <a:rPr lang="en-US" b="1" dirty="0" smtClean="0"/>
                  <a:t>Fractional label assignment</a:t>
                </a:r>
              </a:p>
              <a:p>
                <a:r>
                  <a:rPr lang="en-US" dirty="0" smtClean="0"/>
                  <a:t>Each node gets assigned a probability distribution over the labels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de-CH" dirty="0" smtClean="0"/>
              </a:p>
              <a:p>
                <a:r>
                  <a:rPr lang="en-US" dirty="0" smtClean="0"/>
                  <a:t>Utility and cost of fractional label assignment are defined as the expected cost if all nodes pick their labels independently according to the given probability distributions (fractional solution)</a:t>
                </a:r>
                <a:endParaRPr lang="de-CH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1" t="-745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1CCA-922D-4541-8152-FE8F8C3F9B4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Rounding Algorithm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006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Fractionality of fractional label assignment</a:t>
                </a:r>
              </a:p>
              <a:p>
                <a:r>
                  <a:rPr lang="en-US" dirty="0" smtClean="0"/>
                  <a:t>For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and label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 smtClean="0"/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dirty="0" smtClean="0"/>
                  <a:t> be the fractional value (i.e., probability) for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and label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b="0" dirty="0" smtClean="0"/>
              </a:p>
              <a:p>
                <a:endParaRPr lang="en-US" sz="700" dirty="0" smtClean="0"/>
              </a:p>
              <a:p>
                <a:r>
                  <a:rPr lang="en-US" b="1" dirty="0" err="1" smtClean="0"/>
                  <a:t>Fractionality</a:t>
                </a:r>
                <a:r>
                  <a:rPr lang="en-US" b="1" dirty="0" smtClean="0"/>
                  <a:t> of label assignment: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minimum non-zero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,ℓ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-value</a:t>
                </a:r>
              </a:p>
              <a:p>
                <a:pPr lvl="1"/>
                <a:r>
                  <a:rPr lang="en-US" dirty="0" smtClean="0"/>
                  <a:t>E.g., if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,ℓ</m:t>
                        </m:r>
                      </m:sub>
                    </m:sSub>
                  </m:oMath>
                </a14:m>
                <a:r>
                  <a:rPr lang="en-US" dirty="0" smtClean="0"/>
                  <a:t>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den>
                    </m:f>
                  </m:oMath>
                </a14:m>
                <a:r>
                  <a:rPr lang="en-US" dirty="0" smtClean="0"/>
                  <a:t>, the </a:t>
                </a:r>
                <a:r>
                  <a:rPr lang="en-US" dirty="0" err="1" smtClean="0"/>
                  <a:t>fractionality</a:t>
                </a:r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1" t="-745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1CCA-922D-4541-8152-FE8F8C3F9B4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Rounding Algorithm</a:t>
            </a:r>
            <a:endParaRPr lang="de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3608" y="3082065"/>
                <a:ext cx="8380012" cy="342914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:r>
                  <a:rPr lang="en-US" sz="2200" dirty="0" smtClean="0"/>
                  <a:t>Assume we are given a </a:t>
                </a:r>
                <a:r>
                  <a:rPr lang="en-US" sz="2200" b="1" dirty="0" smtClean="0">
                    <a:solidFill>
                      <a:srgbClr val="C00000"/>
                    </a:solidFill>
                  </a:rPr>
                  <a:t>fractional label assignment </a:t>
                </a:r>
                <a:r>
                  <a:rPr lang="en-US" sz="2200" dirty="0" smtClean="0"/>
                  <a:t>with potential</a:t>
                </a:r>
                <a:br>
                  <a:rPr lang="en-US" sz="2200" dirty="0" smtClean="0"/>
                </a:br>
                <a:r>
                  <a:rPr lang="en-US" sz="800" dirty="0" smtClean="0"/>
                  <a:t/>
                </a:r>
                <a:br>
                  <a:rPr lang="en-US" sz="8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𝚽</m:t>
                          </m:r>
                        </m:e>
                        <m:sub>
                          <m:r>
                            <a:rPr lang="en-US" sz="22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sz="2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200" b="0" dirty="0" smtClean="0"/>
              </a:p>
              <a:p>
                <a:endParaRPr lang="en-US" sz="800" b="0" dirty="0" smtClean="0"/>
              </a:p>
              <a:p>
                <a:pPr/>
                <a:r>
                  <a:rPr lang="en-US" sz="22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CH" sz="2200" dirty="0" smtClean="0"/>
                  <a:t> is the utility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CH" sz="2200" dirty="0" smtClean="0"/>
                  <a:t> is the cost.</a:t>
                </a:r>
                <a:br>
                  <a:rPr lang="de-CH" sz="2200" dirty="0" smtClean="0"/>
                </a:br>
                <a:r>
                  <a:rPr lang="de-CH" sz="800" dirty="0" smtClean="0"/>
                  <a:t/>
                </a:r>
                <a:br>
                  <a:rPr lang="de-CH" sz="800" dirty="0" smtClean="0"/>
                </a:br>
                <a:r>
                  <a:rPr lang="de-CH" sz="22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𝚽</m:t>
                        </m:r>
                      </m:e>
                      <m:sub>
                        <m:r>
                          <a:rPr lang="en-US" sz="22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𝛀</m:t>
                    </m:r>
                    <m:d>
                      <m:dPr>
                        <m:ctrlPr>
                          <a:rPr lang="en-US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US" sz="2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de-CH" sz="2200" dirty="0" smtClean="0"/>
                  <a:t>, we are given an </a:t>
                </a:r>
                <a:r>
                  <a:rPr lang="de-CH" sz="2200" b="1" dirty="0" smtClean="0">
                    <a:solidFill>
                      <a:srgbClr val="C00000"/>
                    </a:solidFill>
                  </a:rPr>
                  <a:t>initial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de-CH" sz="2200" b="1" dirty="0" smtClean="0">
                    <a:solidFill>
                      <a:srgbClr val="C00000"/>
                    </a:solidFill>
                  </a:rPr>
                  <a:t>-coloring</a:t>
                </a:r>
                <a:r>
                  <a:rPr lang="de-CH" sz="2200" dirty="0" smtClean="0"/>
                  <a:t>, and the fractionality of the fractional label assignment is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de-CH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den>
                    </m:f>
                  </m:oMath>
                </a14:m>
                <a:r>
                  <a:rPr lang="de-CH" sz="2200" b="1" dirty="0" smtClean="0">
                    <a:solidFill>
                      <a:srgbClr val="C00000"/>
                    </a:solidFill>
                  </a:rPr>
                  <a:t>-fractional</a:t>
                </a:r>
                <a:r>
                  <a:rPr lang="de-CH" sz="2200" dirty="0" smtClean="0"/>
                  <a:t>, then one can compute an </a:t>
                </a:r>
                <a:r>
                  <a:rPr lang="de-CH" sz="2200" b="1" dirty="0" smtClean="0">
                    <a:solidFill>
                      <a:srgbClr val="C00000"/>
                    </a:solidFill>
                  </a:rPr>
                  <a:t>integral label assignment </a:t>
                </a:r>
                <a:r>
                  <a:rPr lang="de-CH" sz="2200" dirty="0" smtClean="0"/>
                  <a:t>with potential</a:t>
                </a:r>
                <a:br>
                  <a:rPr lang="de-CH" sz="2200" dirty="0" smtClean="0"/>
                </a:br>
                <a:r>
                  <a:rPr lang="de-CH" sz="800" b="1" dirty="0" smtClean="0">
                    <a:solidFill>
                      <a:srgbClr val="C00000"/>
                    </a:solidFill>
                  </a:rPr>
                  <a:t/>
                </a:r>
                <a:br>
                  <a:rPr lang="de-CH" sz="800" b="1" dirty="0" smtClean="0">
                    <a:solidFill>
                      <a:srgbClr val="C0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𝚽</m:t>
                      </m:r>
                      <m:r>
                        <a:rPr lang="en-US" sz="2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𝛀</m:t>
                      </m:r>
                      <m:d>
                        <m:dPr>
                          <m:ctrlPr>
                            <a:rPr lang="en-US" sz="2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𝚽</m:t>
                              </m:r>
                            </m:e>
                            <m:sub>
                              <m:r>
                                <a:rPr lang="en-US" sz="22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CH" sz="2200" dirty="0" smtClean="0"/>
              </a:p>
              <a:p>
                <a:endParaRPr lang="en-US" sz="600" dirty="0"/>
              </a:p>
              <a:p>
                <a:r>
                  <a:rPr lang="en-US" sz="2200" dirty="0"/>
                  <a:t>i</a:t>
                </a:r>
                <a:r>
                  <a:rPr lang="en-US" sz="2200" dirty="0" smtClean="0"/>
                  <a:t>n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1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e>
                              <m:sup>
                                <m:r>
                                  <a:rPr lang="en-US" sz="2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func>
                        <m:r>
                          <a:rPr lang="en-US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1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e>
                              <m:sup>
                                <m:r>
                                  <a:rPr lang="en-US" sz="2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</m:func>
                      </m:e>
                    </m:d>
                  </m:oMath>
                </a14:m>
                <a:r>
                  <a:rPr lang="de-CH" sz="2200" b="1" dirty="0" smtClean="0">
                    <a:solidFill>
                      <a:srgbClr val="C00000"/>
                    </a:solidFill>
                  </a:rPr>
                  <a:t> rounds</a:t>
                </a:r>
                <a:r>
                  <a:rPr lang="de-CH" sz="2200" dirty="0" smtClean="0"/>
                  <a:t>.</a:t>
                </a:r>
                <a:endParaRPr lang="de-CH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08" y="3082065"/>
                <a:ext cx="8380012" cy="34291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879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1" name="Content Placeholder 290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b="1" dirty="0" smtClean="0"/>
                  <a:t>Goal: </a:t>
                </a:r>
                <a:r>
                  <a:rPr lang="en-US" dirty="0" smtClean="0"/>
                  <a:t>Compute an </a:t>
                </a:r>
                <a:r>
                  <a:rPr lang="en-US" dirty="0" err="1" smtClean="0"/>
                  <a:t>indep</a:t>
                </a:r>
                <a:r>
                  <a:rPr lang="en-US" dirty="0" smtClean="0"/>
                  <a:t>.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de-CH" dirty="0" smtClean="0"/>
                  <a:t> that hits a constant fraction of the sets</a:t>
                </a:r>
              </a:p>
              <a:p>
                <a:r>
                  <a:rPr lang="de-CH" dirty="0" smtClean="0"/>
                  <a:t>In our randomized alg.,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de-CH" dirty="0" smtClean="0"/>
                  <a:t> joins ind. set with prob.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de-CH" dirty="0" smtClean="0"/>
              </a:p>
              <a:p>
                <a:r>
                  <a:rPr lang="en-US" dirty="0"/>
                  <a:t>E</a:t>
                </a:r>
                <a:r>
                  <a:rPr lang="en-US" dirty="0" smtClean="0"/>
                  <a:t>ach of the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de-CH" dirty="0" smtClean="0"/>
                  <a:t> is hit with constant probability</a:t>
                </a:r>
              </a:p>
              <a:p>
                <a:r>
                  <a:rPr lang="en-US" dirty="0" smtClean="0"/>
                  <a:t>Let’s try to set up edge potentials that allow to </a:t>
                </a:r>
                <a:r>
                  <a:rPr lang="en-US" dirty="0" err="1" smtClean="0"/>
                  <a:t>derandomize</a:t>
                </a:r>
                <a:r>
                  <a:rPr lang="en-US" dirty="0" smtClean="0"/>
                  <a:t> this alg.</a:t>
                </a:r>
                <a:endParaRPr lang="de-CH" dirty="0"/>
              </a:p>
            </p:txBody>
          </p:sp>
        </mc:Choice>
        <mc:Fallback xmlns="">
          <p:sp>
            <p:nvSpPr>
              <p:cNvPr id="291" name="Content Placeholder 29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1" b="-1596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1CCA-922D-4541-8152-FE8F8C3F9B4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Highlevel</a:t>
            </a:r>
            <a:r>
              <a:rPr lang="en-US" dirty="0" smtClean="0"/>
              <a:t> Idea for MIS Algorithm</a:t>
            </a:r>
            <a:endParaRPr lang="de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533399" y="846198"/>
                <a:ext cx="8110567" cy="2502778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b="1" dirty="0"/>
                  <a:t>Oriented graph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2400" b="1" dirty="0"/>
                  <a:t>:</a:t>
                </a:r>
              </a:p>
              <a:p>
                <a:pPr algn="ctr"/>
                <a:r>
                  <a:rPr lang="en-US" sz="2000" dirty="0"/>
                  <a:t>each node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de-CH" sz="2000" dirty="0"/>
                  <a:t> has a fractional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de-CH" sz="2000" dirty="0"/>
                  <a:t> s.t.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𝒐𝒖𝒕</m:t>
                            </m:r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d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sub>
                        </m:sSub>
                      </m:e>
                    </m:nary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endParaRPr lang="de-CH" sz="2000" b="1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9" y="846198"/>
                <a:ext cx="8110567" cy="250277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/>
          <p:cNvSpPr/>
          <p:nvPr/>
        </p:nvSpPr>
        <p:spPr>
          <a:xfrm>
            <a:off x="2186182" y="1915425"/>
            <a:ext cx="2249689" cy="136985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210627" y="2035094"/>
            <a:ext cx="162000" cy="1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997337" y="2021459"/>
            <a:ext cx="162000" cy="1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1947135" y="2950587"/>
            <a:ext cx="162000" cy="1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2373855" y="2383054"/>
            <a:ext cx="162000" cy="1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2843776" y="2102459"/>
            <a:ext cx="162000" cy="1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2741536" y="2608855"/>
            <a:ext cx="162000" cy="1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2462472" y="2839364"/>
            <a:ext cx="162000" cy="1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3207254" y="2989079"/>
            <a:ext cx="162000" cy="1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3654704" y="2197094"/>
            <a:ext cx="162000" cy="1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4391797" y="2023354"/>
            <a:ext cx="162000" cy="1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3689806" y="2686209"/>
            <a:ext cx="162000" cy="1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1025562" y="2675302"/>
            <a:ext cx="162000" cy="1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1759716" y="2513302"/>
            <a:ext cx="162000" cy="1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4130248" y="2583803"/>
            <a:ext cx="162000" cy="1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5075816" y="2288922"/>
            <a:ext cx="162000" cy="1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4722144" y="2950587"/>
            <a:ext cx="162000" cy="1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5617834" y="1966078"/>
            <a:ext cx="162000" cy="1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5331744" y="2675302"/>
            <a:ext cx="162000" cy="1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6332377" y="2221054"/>
            <a:ext cx="162000" cy="1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6029370" y="2976641"/>
            <a:ext cx="162000" cy="1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6827433" y="2895641"/>
            <a:ext cx="162000" cy="1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6968900" y="1830454"/>
            <a:ext cx="162000" cy="1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7143305" y="2371397"/>
            <a:ext cx="162000" cy="1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7463496" y="2876758"/>
            <a:ext cx="162000" cy="1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8191485" y="2432302"/>
            <a:ext cx="162000" cy="1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7806433" y="1954094"/>
            <a:ext cx="162000" cy="1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172154" y="1924863"/>
                <a:ext cx="4283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de-CH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154" y="1924863"/>
                <a:ext cx="42832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>
            <a:stCxn id="23" idx="6"/>
            <a:endCxn id="25" idx="2"/>
          </p:cNvCxnSpPr>
          <p:nvPr/>
        </p:nvCxnSpPr>
        <p:spPr>
          <a:xfrm>
            <a:off x="5779834" y="2047078"/>
            <a:ext cx="552543" cy="2549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4" idx="6"/>
            <a:endCxn id="25" idx="3"/>
          </p:cNvCxnSpPr>
          <p:nvPr/>
        </p:nvCxnSpPr>
        <p:spPr>
          <a:xfrm flipV="1">
            <a:off x="5493744" y="2359330"/>
            <a:ext cx="862357" cy="3969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7" idx="3"/>
            <a:endCxn id="18" idx="0"/>
          </p:cNvCxnSpPr>
          <p:nvPr/>
        </p:nvCxnSpPr>
        <p:spPr>
          <a:xfrm flipH="1">
            <a:off x="1106562" y="2173370"/>
            <a:ext cx="127789" cy="5019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9" idx="0"/>
            <a:endCxn id="8" idx="4"/>
          </p:cNvCxnSpPr>
          <p:nvPr/>
        </p:nvCxnSpPr>
        <p:spPr>
          <a:xfrm flipV="1">
            <a:off x="1840716" y="2183459"/>
            <a:ext cx="237621" cy="3298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7" idx="5"/>
            <a:endCxn id="19" idx="1"/>
          </p:cNvCxnSpPr>
          <p:nvPr/>
        </p:nvCxnSpPr>
        <p:spPr>
          <a:xfrm>
            <a:off x="1348903" y="2173370"/>
            <a:ext cx="434537" cy="3636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5" idx="7"/>
            <a:endCxn id="28" idx="2"/>
          </p:cNvCxnSpPr>
          <p:nvPr/>
        </p:nvCxnSpPr>
        <p:spPr>
          <a:xfrm flipV="1">
            <a:off x="6470653" y="1911454"/>
            <a:ext cx="498247" cy="3333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5" idx="6"/>
            <a:endCxn id="29" idx="2"/>
          </p:cNvCxnSpPr>
          <p:nvPr/>
        </p:nvCxnSpPr>
        <p:spPr>
          <a:xfrm>
            <a:off x="6494377" y="2302054"/>
            <a:ext cx="648928" cy="1503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7" idx="7"/>
            <a:endCxn id="29" idx="4"/>
          </p:cNvCxnSpPr>
          <p:nvPr/>
        </p:nvCxnSpPr>
        <p:spPr>
          <a:xfrm flipV="1">
            <a:off x="6965709" y="2533397"/>
            <a:ext cx="258596" cy="3859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0" idx="2"/>
            <a:endCxn id="27" idx="6"/>
          </p:cNvCxnSpPr>
          <p:nvPr/>
        </p:nvCxnSpPr>
        <p:spPr>
          <a:xfrm flipH="1">
            <a:off x="6989433" y="2957758"/>
            <a:ext cx="474063" cy="188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2" idx="4"/>
            <a:endCxn id="30" idx="7"/>
          </p:cNvCxnSpPr>
          <p:nvPr/>
        </p:nvCxnSpPr>
        <p:spPr>
          <a:xfrm flipH="1">
            <a:off x="7601772" y="2116094"/>
            <a:ext cx="285661" cy="7843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2" idx="6"/>
            <a:endCxn id="31" idx="0"/>
          </p:cNvCxnSpPr>
          <p:nvPr/>
        </p:nvCxnSpPr>
        <p:spPr>
          <a:xfrm>
            <a:off x="7968433" y="2035094"/>
            <a:ext cx="304052" cy="3972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9" idx="6"/>
            <a:endCxn id="32" idx="2"/>
          </p:cNvCxnSpPr>
          <p:nvPr/>
        </p:nvCxnSpPr>
        <p:spPr>
          <a:xfrm flipV="1">
            <a:off x="7305305" y="2035094"/>
            <a:ext cx="501128" cy="41730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1" idx="2"/>
            <a:endCxn id="29" idx="5"/>
          </p:cNvCxnSpPr>
          <p:nvPr/>
        </p:nvCxnSpPr>
        <p:spPr>
          <a:xfrm flipH="1" flipV="1">
            <a:off x="7281581" y="2509673"/>
            <a:ext cx="909904" cy="36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8" idx="6"/>
            <a:endCxn id="32" idx="1"/>
          </p:cNvCxnSpPr>
          <p:nvPr/>
        </p:nvCxnSpPr>
        <p:spPr>
          <a:xfrm>
            <a:off x="7130900" y="1911454"/>
            <a:ext cx="699257" cy="663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1" idx="3"/>
            <a:endCxn id="30" idx="6"/>
          </p:cNvCxnSpPr>
          <p:nvPr/>
        </p:nvCxnSpPr>
        <p:spPr>
          <a:xfrm flipH="1">
            <a:off x="7625496" y="2570578"/>
            <a:ext cx="589713" cy="3871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7" idx="6"/>
            <a:endCxn id="8" idx="2"/>
          </p:cNvCxnSpPr>
          <p:nvPr/>
        </p:nvCxnSpPr>
        <p:spPr>
          <a:xfrm flipV="1">
            <a:off x="1372627" y="2102459"/>
            <a:ext cx="624710" cy="136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8" idx="5"/>
            <a:endCxn id="29" idx="0"/>
          </p:cNvCxnSpPr>
          <p:nvPr/>
        </p:nvCxnSpPr>
        <p:spPr>
          <a:xfrm>
            <a:off x="7107176" y="1968730"/>
            <a:ext cx="117129" cy="40266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20" idx="6"/>
            <a:endCxn id="21" idx="2"/>
          </p:cNvCxnSpPr>
          <p:nvPr/>
        </p:nvCxnSpPr>
        <p:spPr>
          <a:xfrm flipV="1">
            <a:off x="4292248" y="2369922"/>
            <a:ext cx="783568" cy="29488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15" idx="3"/>
            <a:endCxn id="12" idx="7"/>
          </p:cNvCxnSpPr>
          <p:nvPr/>
        </p:nvCxnSpPr>
        <p:spPr>
          <a:xfrm flipH="1">
            <a:off x="2879812" y="2335370"/>
            <a:ext cx="798616" cy="2972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12" idx="6"/>
            <a:endCxn id="17" idx="2"/>
          </p:cNvCxnSpPr>
          <p:nvPr/>
        </p:nvCxnSpPr>
        <p:spPr>
          <a:xfrm>
            <a:off x="2903536" y="2689855"/>
            <a:ext cx="786270" cy="773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17" idx="7"/>
            <a:endCxn id="16" idx="4"/>
          </p:cNvCxnSpPr>
          <p:nvPr/>
        </p:nvCxnSpPr>
        <p:spPr>
          <a:xfrm flipV="1">
            <a:off x="3828082" y="2185354"/>
            <a:ext cx="644715" cy="52457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22" idx="1"/>
            <a:endCxn id="20" idx="5"/>
          </p:cNvCxnSpPr>
          <p:nvPr/>
        </p:nvCxnSpPr>
        <p:spPr>
          <a:xfrm flipH="1" flipV="1">
            <a:off x="4268524" y="2722079"/>
            <a:ext cx="477344" cy="2522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22" idx="6"/>
            <a:endCxn id="24" idx="3"/>
          </p:cNvCxnSpPr>
          <p:nvPr/>
        </p:nvCxnSpPr>
        <p:spPr>
          <a:xfrm flipV="1">
            <a:off x="4884144" y="2813578"/>
            <a:ext cx="471324" cy="2180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16" idx="6"/>
            <a:endCxn id="21" idx="1"/>
          </p:cNvCxnSpPr>
          <p:nvPr/>
        </p:nvCxnSpPr>
        <p:spPr>
          <a:xfrm>
            <a:off x="4553797" y="2104354"/>
            <a:ext cx="545743" cy="2082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15" idx="7"/>
            <a:endCxn id="16" idx="2"/>
          </p:cNvCxnSpPr>
          <p:nvPr/>
        </p:nvCxnSpPr>
        <p:spPr>
          <a:xfrm flipV="1">
            <a:off x="3792980" y="2104354"/>
            <a:ext cx="598817" cy="1164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24" idx="5"/>
            <a:endCxn id="26" idx="1"/>
          </p:cNvCxnSpPr>
          <p:nvPr/>
        </p:nvCxnSpPr>
        <p:spPr>
          <a:xfrm>
            <a:off x="5470020" y="2813578"/>
            <a:ext cx="583074" cy="18678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21" idx="4"/>
            <a:endCxn id="24" idx="0"/>
          </p:cNvCxnSpPr>
          <p:nvPr/>
        </p:nvCxnSpPr>
        <p:spPr>
          <a:xfrm>
            <a:off x="5156816" y="2450922"/>
            <a:ext cx="255928" cy="2243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22" idx="5"/>
            <a:endCxn id="26" idx="3"/>
          </p:cNvCxnSpPr>
          <p:nvPr/>
        </p:nvCxnSpPr>
        <p:spPr>
          <a:xfrm>
            <a:off x="4860420" y="3088863"/>
            <a:ext cx="1192674" cy="260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23" idx="3"/>
            <a:endCxn id="21" idx="6"/>
          </p:cNvCxnSpPr>
          <p:nvPr/>
        </p:nvCxnSpPr>
        <p:spPr>
          <a:xfrm flipH="1">
            <a:off x="5237816" y="2104354"/>
            <a:ext cx="403742" cy="2655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22" idx="7"/>
            <a:endCxn id="21" idx="3"/>
          </p:cNvCxnSpPr>
          <p:nvPr/>
        </p:nvCxnSpPr>
        <p:spPr>
          <a:xfrm flipV="1">
            <a:off x="4860420" y="2427198"/>
            <a:ext cx="239120" cy="5471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14" idx="7"/>
            <a:endCxn id="15" idx="4"/>
          </p:cNvCxnSpPr>
          <p:nvPr/>
        </p:nvCxnSpPr>
        <p:spPr>
          <a:xfrm flipV="1">
            <a:off x="3345530" y="2359094"/>
            <a:ext cx="390174" cy="6537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27" idx="2"/>
            <a:endCxn id="26" idx="6"/>
          </p:cNvCxnSpPr>
          <p:nvPr/>
        </p:nvCxnSpPr>
        <p:spPr>
          <a:xfrm flipH="1">
            <a:off x="6191370" y="2976641"/>
            <a:ext cx="636063" cy="81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20" idx="2"/>
            <a:endCxn id="17" idx="6"/>
          </p:cNvCxnSpPr>
          <p:nvPr/>
        </p:nvCxnSpPr>
        <p:spPr>
          <a:xfrm flipH="1">
            <a:off x="3851806" y="2664803"/>
            <a:ext cx="278442" cy="1024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25" idx="5"/>
            <a:endCxn id="27" idx="0"/>
          </p:cNvCxnSpPr>
          <p:nvPr/>
        </p:nvCxnSpPr>
        <p:spPr>
          <a:xfrm>
            <a:off x="6470653" y="2359330"/>
            <a:ext cx="437780" cy="5363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18" idx="5"/>
            <a:endCxn id="9" idx="1"/>
          </p:cNvCxnSpPr>
          <p:nvPr/>
        </p:nvCxnSpPr>
        <p:spPr>
          <a:xfrm>
            <a:off x="1163838" y="2813578"/>
            <a:ext cx="807021" cy="16073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9" idx="7"/>
            <a:endCxn id="13" idx="2"/>
          </p:cNvCxnSpPr>
          <p:nvPr/>
        </p:nvCxnSpPr>
        <p:spPr>
          <a:xfrm flipV="1">
            <a:off x="2085411" y="2920364"/>
            <a:ext cx="377061" cy="5394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9" idx="6"/>
            <a:endCxn id="14" idx="2"/>
          </p:cNvCxnSpPr>
          <p:nvPr/>
        </p:nvCxnSpPr>
        <p:spPr>
          <a:xfrm>
            <a:off x="2109135" y="3031587"/>
            <a:ext cx="1098119" cy="38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2" idx="3"/>
            <a:endCxn id="13" idx="7"/>
          </p:cNvCxnSpPr>
          <p:nvPr/>
        </p:nvCxnSpPr>
        <p:spPr>
          <a:xfrm flipH="1">
            <a:off x="2600748" y="2747131"/>
            <a:ext cx="164512" cy="1159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0" idx="6"/>
            <a:endCxn id="11" idx="3"/>
          </p:cNvCxnSpPr>
          <p:nvPr/>
        </p:nvCxnSpPr>
        <p:spPr>
          <a:xfrm flipV="1">
            <a:off x="2535855" y="2240735"/>
            <a:ext cx="331645" cy="2233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8" idx="5"/>
            <a:endCxn id="10" idx="1"/>
          </p:cNvCxnSpPr>
          <p:nvPr/>
        </p:nvCxnSpPr>
        <p:spPr>
          <a:xfrm>
            <a:off x="2135613" y="2159735"/>
            <a:ext cx="261966" cy="2470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10" idx="2"/>
            <a:endCxn id="19" idx="6"/>
          </p:cNvCxnSpPr>
          <p:nvPr/>
        </p:nvCxnSpPr>
        <p:spPr>
          <a:xfrm flipH="1">
            <a:off x="1921716" y="2464054"/>
            <a:ext cx="452139" cy="13024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11" idx="5"/>
            <a:endCxn id="14" idx="1"/>
          </p:cNvCxnSpPr>
          <p:nvPr/>
        </p:nvCxnSpPr>
        <p:spPr>
          <a:xfrm>
            <a:off x="2982052" y="2240735"/>
            <a:ext cx="248926" cy="7720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Rounded Rectangle 175"/>
              <p:cNvSpPr/>
              <p:nvPr/>
            </p:nvSpPr>
            <p:spPr>
              <a:xfrm>
                <a:off x="533400" y="3479125"/>
                <a:ext cx="8110567" cy="1375832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b"/>
              <a:lstStyle/>
              <a:p>
                <a:pPr algn="ctr"/>
                <a:r>
                  <a:rPr lang="en-US" sz="2400" b="1" dirty="0" smtClean="0"/>
                  <a:t>Set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sz="2400" b="1" dirty="0" smtClean="0"/>
                  <a:t> of subsets 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sz="2400" b="1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de-CH" sz="2400" b="1" dirty="0" smtClean="0">
                    <a:solidFill>
                      <a:srgbClr val="C00000"/>
                    </a:solidFill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sub>
                        </m:sSub>
                      </m:e>
                    </m:nary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endParaRPr lang="de-CH" sz="2400" b="1" dirty="0"/>
              </a:p>
            </p:txBody>
          </p:sp>
        </mc:Choice>
        <mc:Fallback xmlns="">
          <p:sp>
            <p:nvSpPr>
              <p:cNvPr id="176" name="Rounded Rectangle 1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479125"/>
                <a:ext cx="8110567" cy="137583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Oval 176"/>
          <p:cNvSpPr>
            <a:spLocks noChangeAspect="1"/>
          </p:cNvSpPr>
          <p:nvPr/>
        </p:nvSpPr>
        <p:spPr>
          <a:xfrm>
            <a:off x="3149026" y="4126806"/>
            <a:ext cx="162000" cy="142529"/>
          </a:xfrm>
          <a:prstGeom prst="ellipse">
            <a:avLst/>
          </a:prstGeom>
          <a:gradFill>
            <a:gsLst>
              <a:gs pos="0">
                <a:srgbClr val="713605"/>
              </a:gs>
              <a:gs pos="3500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</a:gradFill>
          <a:ln>
            <a:solidFill>
              <a:srgbClr val="713605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79" name="Straight Connector 178"/>
          <p:cNvCxnSpPr>
            <a:stCxn id="13" idx="4"/>
            <a:endCxn id="177" idx="0"/>
          </p:cNvCxnSpPr>
          <p:nvPr/>
        </p:nvCxnSpPr>
        <p:spPr>
          <a:xfrm>
            <a:off x="2543472" y="3001364"/>
            <a:ext cx="686554" cy="1125442"/>
          </a:xfrm>
          <a:prstGeom prst="line">
            <a:avLst/>
          </a:prstGeom>
          <a:ln w="19050">
            <a:solidFill>
              <a:srgbClr val="7136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stCxn id="10" idx="4"/>
            <a:endCxn id="177" idx="0"/>
          </p:cNvCxnSpPr>
          <p:nvPr/>
        </p:nvCxnSpPr>
        <p:spPr>
          <a:xfrm>
            <a:off x="2454855" y="2545054"/>
            <a:ext cx="775171" cy="1581752"/>
          </a:xfrm>
          <a:prstGeom prst="line">
            <a:avLst/>
          </a:prstGeom>
          <a:ln w="19050">
            <a:solidFill>
              <a:srgbClr val="7136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>
            <a:stCxn id="12" idx="4"/>
            <a:endCxn id="177" idx="0"/>
          </p:cNvCxnSpPr>
          <p:nvPr/>
        </p:nvCxnSpPr>
        <p:spPr>
          <a:xfrm>
            <a:off x="2822536" y="2770855"/>
            <a:ext cx="407490" cy="1355951"/>
          </a:xfrm>
          <a:prstGeom prst="line">
            <a:avLst/>
          </a:prstGeom>
          <a:ln w="19050">
            <a:solidFill>
              <a:srgbClr val="7136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>
            <a:stCxn id="15" idx="4"/>
            <a:endCxn id="177" idx="0"/>
          </p:cNvCxnSpPr>
          <p:nvPr/>
        </p:nvCxnSpPr>
        <p:spPr>
          <a:xfrm flipH="1">
            <a:off x="3230026" y="2359094"/>
            <a:ext cx="505678" cy="1767712"/>
          </a:xfrm>
          <a:prstGeom prst="line">
            <a:avLst/>
          </a:prstGeom>
          <a:ln w="19050">
            <a:solidFill>
              <a:srgbClr val="7136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4" idx="4"/>
            <a:endCxn id="177" idx="0"/>
          </p:cNvCxnSpPr>
          <p:nvPr/>
        </p:nvCxnSpPr>
        <p:spPr>
          <a:xfrm flipH="1">
            <a:off x="3230026" y="3151079"/>
            <a:ext cx="58228" cy="975727"/>
          </a:xfrm>
          <a:prstGeom prst="line">
            <a:avLst/>
          </a:prstGeom>
          <a:ln w="19050">
            <a:solidFill>
              <a:srgbClr val="7136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stCxn id="11" idx="4"/>
            <a:endCxn id="177" idx="0"/>
          </p:cNvCxnSpPr>
          <p:nvPr/>
        </p:nvCxnSpPr>
        <p:spPr>
          <a:xfrm>
            <a:off x="2924776" y="2264459"/>
            <a:ext cx="305250" cy="1862347"/>
          </a:xfrm>
          <a:prstGeom prst="line">
            <a:avLst/>
          </a:prstGeom>
          <a:ln w="19050">
            <a:solidFill>
              <a:srgbClr val="7136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>
            <a:stCxn id="17" idx="4"/>
            <a:endCxn id="177" idx="0"/>
          </p:cNvCxnSpPr>
          <p:nvPr/>
        </p:nvCxnSpPr>
        <p:spPr>
          <a:xfrm flipH="1">
            <a:off x="3230026" y="2848209"/>
            <a:ext cx="540780" cy="1278597"/>
          </a:xfrm>
          <a:prstGeom prst="line">
            <a:avLst/>
          </a:prstGeom>
          <a:ln w="19050">
            <a:solidFill>
              <a:srgbClr val="7136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>
            <a:stCxn id="20" idx="4"/>
            <a:endCxn id="177" idx="0"/>
          </p:cNvCxnSpPr>
          <p:nvPr/>
        </p:nvCxnSpPr>
        <p:spPr>
          <a:xfrm flipH="1">
            <a:off x="3230026" y="2745803"/>
            <a:ext cx="981222" cy="1381003"/>
          </a:xfrm>
          <a:prstGeom prst="line">
            <a:avLst/>
          </a:prstGeom>
          <a:ln w="19050">
            <a:solidFill>
              <a:srgbClr val="7136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2" name="Group 231"/>
          <p:cNvGrpSpPr/>
          <p:nvPr/>
        </p:nvGrpSpPr>
        <p:grpSpPr>
          <a:xfrm>
            <a:off x="976373" y="3754710"/>
            <a:ext cx="665296" cy="522889"/>
            <a:chOff x="6989433" y="4012035"/>
            <a:chExt cx="665296" cy="594321"/>
          </a:xfrm>
        </p:grpSpPr>
        <p:sp>
          <p:nvSpPr>
            <p:cNvPr id="203" name="Oval 202"/>
            <p:cNvSpPr>
              <a:spLocks noChangeAspect="1"/>
            </p:cNvSpPr>
            <p:nvPr/>
          </p:nvSpPr>
          <p:spPr>
            <a:xfrm>
              <a:off x="7281581" y="4444356"/>
              <a:ext cx="162000" cy="162000"/>
            </a:xfrm>
            <a:prstGeom prst="ellipse">
              <a:avLst/>
            </a:prstGeom>
            <a:gradFill>
              <a:gsLst>
                <a:gs pos="0">
                  <a:srgbClr val="713605"/>
                </a:gs>
                <a:gs pos="3500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  <a:ln>
              <a:solidFill>
                <a:srgbClr val="713605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204" name="Straight Connector 203"/>
            <p:cNvCxnSpPr>
              <a:endCxn id="203" idx="0"/>
            </p:cNvCxnSpPr>
            <p:nvPr/>
          </p:nvCxnSpPr>
          <p:spPr>
            <a:xfrm>
              <a:off x="6989433" y="4150390"/>
              <a:ext cx="373148" cy="293966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>
              <a:endCxn id="203" idx="0"/>
            </p:cNvCxnSpPr>
            <p:nvPr/>
          </p:nvCxnSpPr>
          <p:spPr>
            <a:xfrm>
              <a:off x="7107176" y="4032130"/>
              <a:ext cx="255405" cy="412226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endCxn id="203" idx="0"/>
            </p:cNvCxnSpPr>
            <p:nvPr/>
          </p:nvCxnSpPr>
          <p:spPr>
            <a:xfrm>
              <a:off x="7258809" y="4012035"/>
              <a:ext cx="103772" cy="432321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>
              <a:endCxn id="203" idx="0"/>
            </p:cNvCxnSpPr>
            <p:nvPr/>
          </p:nvCxnSpPr>
          <p:spPr>
            <a:xfrm flipH="1">
              <a:off x="7362581" y="4019995"/>
              <a:ext cx="76200" cy="424361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>
              <a:endCxn id="203" idx="0"/>
            </p:cNvCxnSpPr>
            <p:nvPr/>
          </p:nvCxnSpPr>
          <p:spPr>
            <a:xfrm flipH="1">
              <a:off x="7362581" y="4073734"/>
              <a:ext cx="239191" cy="370622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>
              <a:endCxn id="203" idx="0"/>
            </p:cNvCxnSpPr>
            <p:nvPr/>
          </p:nvCxnSpPr>
          <p:spPr>
            <a:xfrm flipH="1">
              <a:off x="7362581" y="4228195"/>
              <a:ext cx="292148" cy="216161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3" name="Arc 232"/>
          <p:cNvSpPr/>
          <p:nvPr/>
        </p:nvSpPr>
        <p:spPr>
          <a:xfrm>
            <a:off x="2867263" y="3960433"/>
            <a:ext cx="702754" cy="348731"/>
          </a:xfrm>
          <a:prstGeom prst="arc">
            <a:avLst>
              <a:gd name="adj1" fmla="val 11705568"/>
              <a:gd name="adj2" fmla="val 209233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TextBox 233"/>
              <p:cNvSpPr txBox="1"/>
              <p:nvPr/>
            </p:nvSpPr>
            <p:spPr>
              <a:xfrm>
                <a:off x="1769848" y="3512197"/>
                <a:ext cx="1266436" cy="764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sub>
                          </m:sSub>
                        </m:e>
                      </m:nary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𝜸</m:t>
                      </m:r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234" name="TextBox 2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848" y="3512197"/>
                <a:ext cx="1266436" cy="7643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5" name="Group 234"/>
          <p:cNvGrpSpPr/>
          <p:nvPr/>
        </p:nvGrpSpPr>
        <p:grpSpPr>
          <a:xfrm>
            <a:off x="3634834" y="3754382"/>
            <a:ext cx="665296" cy="522889"/>
            <a:chOff x="6989433" y="4012035"/>
            <a:chExt cx="665296" cy="594321"/>
          </a:xfrm>
        </p:grpSpPr>
        <p:sp>
          <p:nvSpPr>
            <p:cNvPr id="236" name="Oval 235"/>
            <p:cNvSpPr>
              <a:spLocks noChangeAspect="1"/>
            </p:cNvSpPr>
            <p:nvPr/>
          </p:nvSpPr>
          <p:spPr>
            <a:xfrm>
              <a:off x="7281581" y="4444356"/>
              <a:ext cx="162000" cy="162000"/>
            </a:xfrm>
            <a:prstGeom prst="ellipse">
              <a:avLst/>
            </a:prstGeom>
            <a:gradFill>
              <a:gsLst>
                <a:gs pos="0">
                  <a:srgbClr val="713605"/>
                </a:gs>
                <a:gs pos="3500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  <a:ln>
              <a:solidFill>
                <a:srgbClr val="713605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237" name="Straight Connector 236"/>
            <p:cNvCxnSpPr>
              <a:endCxn id="236" idx="0"/>
            </p:cNvCxnSpPr>
            <p:nvPr/>
          </p:nvCxnSpPr>
          <p:spPr>
            <a:xfrm>
              <a:off x="6989433" y="4150390"/>
              <a:ext cx="373148" cy="293966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endCxn id="236" idx="0"/>
            </p:cNvCxnSpPr>
            <p:nvPr/>
          </p:nvCxnSpPr>
          <p:spPr>
            <a:xfrm>
              <a:off x="7107176" y="4032130"/>
              <a:ext cx="255405" cy="412226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>
              <a:endCxn id="236" idx="0"/>
            </p:cNvCxnSpPr>
            <p:nvPr/>
          </p:nvCxnSpPr>
          <p:spPr>
            <a:xfrm>
              <a:off x="7258809" y="4012035"/>
              <a:ext cx="103772" cy="432321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>
              <a:endCxn id="236" idx="0"/>
            </p:cNvCxnSpPr>
            <p:nvPr/>
          </p:nvCxnSpPr>
          <p:spPr>
            <a:xfrm flipH="1">
              <a:off x="7362581" y="4019995"/>
              <a:ext cx="76200" cy="424361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>
              <a:endCxn id="236" idx="0"/>
            </p:cNvCxnSpPr>
            <p:nvPr/>
          </p:nvCxnSpPr>
          <p:spPr>
            <a:xfrm flipH="1">
              <a:off x="7362581" y="4073734"/>
              <a:ext cx="239191" cy="370622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>
              <a:endCxn id="236" idx="0"/>
            </p:cNvCxnSpPr>
            <p:nvPr/>
          </p:nvCxnSpPr>
          <p:spPr>
            <a:xfrm flipH="1">
              <a:off x="7362581" y="4228195"/>
              <a:ext cx="292148" cy="216161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Group 242"/>
          <p:cNvGrpSpPr/>
          <p:nvPr/>
        </p:nvGrpSpPr>
        <p:grpSpPr>
          <a:xfrm>
            <a:off x="4411383" y="3782893"/>
            <a:ext cx="665296" cy="522889"/>
            <a:chOff x="6989433" y="4012035"/>
            <a:chExt cx="665296" cy="594321"/>
          </a:xfrm>
        </p:grpSpPr>
        <p:sp>
          <p:nvSpPr>
            <p:cNvPr id="244" name="Oval 243"/>
            <p:cNvSpPr>
              <a:spLocks noChangeAspect="1"/>
            </p:cNvSpPr>
            <p:nvPr/>
          </p:nvSpPr>
          <p:spPr>
            <a:xfrm>
              <a:off x="7281581" y="4444356"/>
              <a:ext cx="162000" cy="162000"/>
            </a:xfrm>
            <a:prstGeom prst="ellipse">
              <a:avLst/>
            </a:prstGeom>
            <a:gradFill>
              <a:gsLst>
                <a:gs pos="0">
                  <a:srgbClr val="713605"/>
                </a:gs>
                <a:gs pos="3500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  <a:ln>
              <a:solidFill>
                <a:srgbClr val="713605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245" name="Straight Connector 244"/>
            <p:cNvCxnSpPr>
              <a:endCxn id="244" idx="0"/>
            </p:cNvCxnSpPr>
            <p:nvPr/>
          </p:nvCxnSpPr>
          <p:spPr>
            <a:xfrm>
              <a:off x="6989433" y="4150390"/>
              <a:ext cx="373148" cy="293966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>
              <a:endCxn id="244" idx="0"/>
            </p:cNvCxnSpPr>
            <p:nvPr/>
          </p:nvCxnSpPr>
          <p:spPr>
            <a:xfrm>
              <a:off x="7107176" y="4032130"/>
              <a:ext cx="255405" cy="412226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>
              <a:endCxn id="244" idx="0"/>
            </p:cNvCxnSpPr>
            <p:nvPr/>
          </p:nvCxnSpPr>
          <p:spPr>
            <a:xfrm>
              <a:off x="7258809" y="4012035"/>
              <a:ext cx="103772" cy="432321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>
              <a:endCxn id="244" idx="0"/>
            </p:cNvCxnSpPr>
            <p:nvPr/>
          </p:nvCxnSpPr>
          <p:spPr>
            <a:xfrm flipH="1">
              <a:off x="7362581" y="4019995"/>
              <a:ext cx="76200" cy="424361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>
              <a:endCxn id="244" idx="0"/>
            </p:cNvCxnSpPr>
            <p:nvPr/>
          </p:nvCxnSpPr>
          <p:spPr>
            <a:xfrm flipH="1">
              <a:off x="7362581" y="4073734"/>
              <a:ext cx="239191" cy="370622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>
              <a:endCxn id="244" idx="0"/>
            </p:cNvCxnSpPr>
            <p:nvPr/>
          </p:nvCxnSpPr>
          <p:spPr>
            <a:xfrm flipH="1">
              <a:off x="7362581" y="4228195"/>
              <a:ext cx="292148" cy="216161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1" name="Group 250"/>
          <p:cNvGrpSpPr/>
          <p:nvPr/>
        </p:nvGrpSpPr>
        <p:grpSpPr>
          <a:xfrm>
            <a:off x="5100292" y="3749896"/>
            <a:ext cx="665296" cy="522889"/>
            <a:chOff x="6989433" y="4012035"/>
            <a:chExt cx="665296" cy="594321"/>
          </a:xfrm>
        </p:grpSpPr>
        <p:sp>
          <p:nvSpPr>
            <p:cNvPr id="252" name="Oval 251"/>
            <p:cNvSpPr>
              <a:spLocks noChangeAspect="1"/>
            </p:cNvSpPr>
            <p:nvPr/>
          </p:nvSpPr>
          <p:spPr>
            <a:xfrm>
              <a:off x="7281581" y="4444356"/>
              <a:ext cx="162000" cy="162000"/>
            </a:xfrm>
            <a:prstGeom prst="ellipse">
              <a:avLst/>
            </a:prstGeom>
            <a:gradFill>
              <a:gsLst>
                <a:gs pos="0">
                  <a:srgbClr val="713605"/>
                </a:gs>
                <a:gs pos="3500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  <a:ln>
              <a:solidFill>
                <a:srgbClr val="713605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253" name="Straight Connector 252"/>
            <p:cNvCxnSpPr>
              <a:endCxn id="252" idx="0"/>
            </p:cNvCxnSpPr>
            <p:nvPr/>
          </p:nvCxnSpPr>
          <p:spPr>
            <a:xfrm>
              <a:off x="6989433" y="4150390"/>
              <a:ext cx="373148" cy="293966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>
              <a:endCxn id="252" idx="0"/>
            </p:cNvCxnSpPr>
            <p:nvPr/>
          </p:nvCxnSpPr>
          <p:spPr>
            <a:xfrm>
              <a:off x="7107176" y="4032130"/>
              <a:ext cx="255405" cy="412226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>
              <a:endCxn id="252" idx="0"/>
            </p:cNvCxnSpPr>
            <p:nvPr/>
          </p:nvCxnSpPr>
          <p:spPr>
            <a:xfrm>
              <a:off x="7258809" y="4012035"/>
              <a:ext cx="103772" cy="432321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>
              <a:endCxn id="252" idx="0"/>
            </p:cNvCxnSpPr>
            <p:nvPr/>
          </p:nvCxnSpPr>
          <p:spPr>
            <a:xfrm flipH="1">
              <a:off x="7362581" y="4019995"/>
              <a:ext cx="76200" cy="424361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>
              <a:endCxn id="252" idx="0"/>
            </p:cNvCxnSpPr>
            <p:nvPr/>
          </p:nvCxnSpPr>
          <p:spPr>
            <a:xfrm flipH="1">
              <a:off x="7362581" y="4073734"/>
              <a:ext cx="239191" cy="370622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>
              <a:endCxn id="252" idx="0"/>
            </p:cNvCxnSpPr>
            <p:nvPr/>
          </p:nvCxnSpPr>
          <p:spPr>
            <a:xfrm flipH="1">
              <a:off x="7362581" y="4228195"/>
              <a:ext cx="292148" cy="216161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9" name="Group 258"/>
          <p:cNvGrpSpPr/>
          <p:nvPr/>
        </p:nvGrpSpPr>
        <p:grpSpPr>
          <a:xfrm>
            <a:off x="5797615" y="3749896"/>
            <a:ext cx="665296" cy="522889"/>
            <a:chOff x="6989433" y="4012035"/>
            <a:chExt cx="665296" cy="594321"/>
          </a:xfrm>
        </p:grpSpPr>
        <p:sp>
          <p:nvSpPr>
            <p:cNvPr id="260" name="Oval 259"/>
            <p:cNvSpPr>
              <a:spLocks noChangeAspect="1"/>
            </p:cNvSpPr>
            <p:nvPr/>
          </p:nvSpPr>
          <p:spPr>
            <a:xfrm>
              <a:off x="7281581" y="4444356"/>
              <a:ext cx="162000" cy="162000"/>
            </a:xfrm>
            <a:prstGeom prst="ellipse">
              <a:avLst/>
            </a:prstGeom>
            <a:gradFill>
              <a:gsLst>
                <a:gs pos="0">
                  <a:srgbClr val="713605"/>
                </a:gs>
                <a:gs pos="3500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  <a:ln>
              <a:solidFill>
                <a:srgbClr val="713605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261" name="Straight Connector 260"/>
            <p:cNvCxnSpPr>
              <a:endCxn id="260" idx="0"/>
            </p:cNvCxnSpPr>
            <p:nvPr/>
          </p:nvCxnSpPr>
          <p:spPr>
            <a:xfrm>
              <a:off x="6989433" y="4150390"/>
              <a:ext cx="373148" cy="293966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>
              <a:endCxn id="260" idx="0"/>
            </p:cNvCxnSpPr>
            <p:nvPr/>
          </p:nvCxnSpPr>
          <p:spPr>
            <a:xfrm>
              <a:off x="7107176" y="4032130"/>
              <a:ext cx="255405" cy="412226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>
              <a:endCxn id="260" idx="0"/>
            </p:cNvCxnSpPr>
            <p:nvPr/>
          </p:nvCxnSpPr>
          <p:spPr>
            <a:xfrm>
              <a:off x="7258809" y="4012035"/>
              <a:ext cx="103772" cy="432321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>
              <a:endCxn id="260" idx="0"/>
            </p:cNvCxnSpPr>
            <p:nvPr/>
          </p:nvCxnSpPr>
          <p:spPr>
            <a:xfrm flipH="1">
              <a:off x="7362581" y="4019995"/>
              <a:ext cx="76200" cy="424361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>
              <a:endCxn id="260" idx="0"/>
            </p:cNvCxnSpPr>
            <p:nvPr/>
          </p:nvCxnSpPr>
          <p:spPr>
            <a:xfrm flipH="1">
              <a:off x="7362581" y="4073734"/>
              <a:ext cx="239191" cy="370622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>
              <a:endCxn id="260" idx="0"/>
            </p:cNvCxnSpPr>
            <p:nvPr/>
          </p:nvCxnSpPr>
          <p:spPr>
            <a:xfrm flipH="1">
              <a:off x="7362581" y="4228195"/>
              <a:ext cx="292148" cy="216161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7" name="Group 266"/>
          <p:cNvGrpSpPr/>
          <p:nvPr/>
        </p:nvGrpSpPr>
        <p:grpSpPr>
          <a:xfrm>
            <a:off x="6541061" y="3760663"/>
            <a:ext cx="665296" cy="522889"/>
            <a:chOff x="6989433" y="4012035"/>
            <a:chExt cx="665296" cy="594321"/>
          </a:xfrm>
        </p:grpSpPr>
        <p:sp>
          <p:nvSpPr>
            <p:cNvPr id="268" name="Oval 267"/>
            <p:cNvSpPr>
              <a:spLocks noChangeAspect="1"/>
            </p:cNvSpPr>
            <p:nvPr/>
          </p:nvSpPr>
          <p:spPr>
            <a:xfrm>
              <a:off x="7281581" y="4444356"/>
              <a:ext cx="162000" cy="162000"/>
            </a:xfrm>
            <a:prstGeom prst="ellipse">
              <a:avLst/>
            </a:prstGeom>
            <a:gradFill>
              <a:gsLst>
                <a:gs pos="0">
                  <a:srgbClr val="713605"/>
                </a:gs>
                <a:gs pos="3500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  <a:ln>
              <a:solidFill>
                <a:srgbClr val="713605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269" name="Straight Connector 268"/>
            <p:cNvCxnSpPr>
              <a:endCxn id="268" idx="0"/>
            </p:cNvCxnSpPr>
            <p:nvPr/>
          </p:nvCxnSpPr>
          <p:spPr>
            <a:xfrm>
              <a:off x="6989433" y="4150390"/>
              <a:ext cx="373148" cy="293966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>
              <a:endCxn id="268" idx="0"/>
            </p:cNvCxnSpPr>
            <p:nvPr/>
          </p:nvCxnSpPr>
          <p:spPr>
            <a:xfrm>
              <a:off x="7107176" y="4032130"/>
              <a:ext cx="255405" cy="412226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>
              <a:endCxn id="268" idx="0"/>
            </p:cNvCxnSpPr>
            <p:nvPr/>
          </p:nvCxnSpPr>
          <p:spPr>
            <a:xfrm>
              <a:off x="7258809" y="4012035"/>
              <a:ext cx="103772" cy="432321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>
              <a:endCxn id="268" idx="0"/>
            </p:cNvCxnSpPr>
            <p:nvPr/>
          </p:nvCxnSpPr>
          <p:spPr>
            <a:xfrm flipH="1">
              <a:off x="7362581" y="4019995"/>
              <a:ext cx="76200" cy="424361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>
              <a:endCxn id="268" idx="0"/>
            </p:cNvCxnSpPr>
            <p:nvPr/>
          </p:nvCxnSpPr>
          <p:spPr>
            <a:xfrm flipH="1">
              <a:off x="7362581" y="4073734"/>
              <a:ext cx="239191" cy="370622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>
              <a:endCxn id="268" idx="0"/>
            </p:cNvCxnSpPr>
            <p:nvPr/>
          </p:nvCxnSpPr>
          <p:spPr>
            <a:xfrm flipH="1">
              <a:off x="7362581" y="4228195"/>
              <a:ext cx="292148" cy="216161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5" name="Group 274"/>
          <p:cNvGrpSpPr/>
          <p:nvPr/>
        </p:nvGrpSpPr>
        <p:grpSpPr>
          <a:xfrm>
            <a:off x="7347661" y="3770941"/>
            <a:ext cx="665296" cy="522889"/>
            <a:chOff x="6989433" y="4012035"/>
            <a:chExt cx="665296" cy="594321"/>
          </a:xfrm>
        </p:grpSpPr>
        <p:sp>
          <p:nvSpPr>
            <p:cNvPr id="276" name="Oval 275"/>
            <p:cNvSpPr>
              <a:spLocks noChangeAspect="1"/>
            </p:cNvSpPr>
            <p:nvPr/>
          </p:nvSpPr>
          <p:spPr>
            <a:xfrm>
              <a:off x="7281581" y="4444356"/>
              <a:ext cx="162000" cy="162000"/>
            </a:xfrm>
            <a:prstGeom prst="ellipse">
              <a:avLst/>
            </a:prstGeom>
            <a:gradFill>
              <a:gsLst>
                <a:gs pos="0">
                  <a:srgbClr val="713605"/>
                </a:gs>
                <a:gs pos="3500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  <a:ln>
              <a:solidFill>
                <a:srgbClr val="713605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277" name="Straight Connector 276"/>
            <p:cNvCxnSpPr>
              <a:endCxn id="276" idx="0"/>
            </p:cNvCxnSpPr>
            <p:nvPr/>
          </p:nvCxnSpPr>
          <p:spPr>
            <a:xfrm>
              <a:off x="6989433" y="4150390"/>
              <a:ext cx="373148" cy="293966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>
              <a:endCxn id="276" idx="0"/>
            </p:cNvCxnSpPr>
            <p:nvPr/>
          </p:nvCxnSpPr>
          <p:spPr>
            <a:xfrm>
              <a:off x="7107176" y="4032130"/>
              <a:ext cx="255405" cy="412226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>
              <a:endCxn id="276" idx="0"/>
            </p:cNvCxnSpPr>
            <p:nvPr/>
          </p:nvCxnSpPr>
          <p:spPr>
            <a:xfrm>
              <a:off x="7258809" y="4012035"/>
              <a:ext cx="103772" cy="432321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>
              <a:endCxn id="276" idx="0"/>
            </p:cNvCxnSpPr>
            <p:nvPr/>
          </p:nvCxnSpPr>
          <p:spPr>
            <a:xfrm flipH="1">
              <a:off x="7362581" y="4019995"/>
              <a:ext cx="76200" cy="424361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>
              <a:endCxn id="276" idx="0"/>
            </p:cNvCxnSpPr>
            <p:nvPr/>
          </p:nvCxnSpPr>
          <p:spPr>
            <a:xfrm flipH="1">
              <a:off x="7362581" y="4073734"/>
              <a:ext cx="239191" cy="370622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>
              <a:endCxn id="276" idx="0"/>
            </p:cNvCxnSpPr>
            <p:nvPr/>
          </p:nvCxnSpPr>
          <p:spPr>
            <a:xfrm flipH="1">
              <a:off x="7362581" y="4228195"/>
              <a:ext cx="292148" cy="216161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490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176" grpId="0" animBg="1"/>
      <p:bldP spid="177" grpId="0" animBg="1"/>
      <p:bldP spid="233" grpId="0" animBg="1"/>
      <p:bldP spid="2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5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500" dirty="0" smtClean="0"/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00FF"/>
                    </a:solidFill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 (note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de-CH" dirty="0" smtClean="0"/>
                  <a:t>)</a:t>
                </a:r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r>
                  <a:rPr lang="en-US" b="1" dirty="0"/>
                  <a:t>Break down </a:t>
                </a:r>
                <a:r>
                  <a:rPr lang="en-US" b="1" dirty="0" smtClean="0"/>
                  <a:t>potential </a:t>
                </a:r>
                <a:r>
                  <a:rPr lang="en-US" b="1" dirty="0"/>
                  <a:t>as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𝚽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𝑼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𝚽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sub>
                        </m:sSub>
                      </m:e>
                    </m:nary>
                  </m:oMath>
                </a14:m>
                <a:r>
                  <a:rPr lang="de-CH" b="1" dirty="0" smtClean="0"/>
                  <a:t>: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Initial Potential: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sz="1200" b="1" dirty="0"/>
              </a:p>
              <a:p>
                <a:pPr marL="0" indent="0">
                  <a:buNone/>
                </a:pPr>
                <a:r>
                  <a:rPr lang="en-US" b="1" dirty="0" smtClean="0"/>
                  <a:t>After Rounding if #nodes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b="1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 smtClean="0"/>
                  <a:t> is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b="1" dirty="0" smtClean="0"/>
                  <a:t>:</a:t>
                </a:r>
              </a:p>
              <a:p>
                <a:pPr marL="0" indent="0">
                  <a:buNone/>
                </a:pPr>
                <a:endParaRPr lang="de-CH" b="1" dirty="0"/>
              </a:p>
            </p:txBody>
          </p:sp>
        </mc:Choice>
        <mc:Fallback xmlns="">
          <p:sp>
            <p:nvSpPr>
              <p:cNvPr id="55" name="Content Placeholder 5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1" t="-7021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1CCA-922D-4541-8152-FE8F8C3F9B4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Potential Function : First Try</a:t>
            </a:r>
            <a:endParaRPr lang="de-CH" dirty="0"/>
          </a:p>
        </p:txBody>
      </p:sp>
      <p:sp>
        <p:nvSpPr>
          <p:cNvPr id="33" name="Oval 32"/>
          <p:cNvSpPr/>
          <p:nvPr/>
        </p:nvSpPr>
        <p:spPr>
          <a:xfrm>
            <a:off x="6203108" y="2078862"/>
            <a:ext cx="2249689" cy="136985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6390781" y="2546491"/>
            <a:ext cx="162000" cy="1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6860702" y="2265896"/>
            <a:ext cx="162000" cy="1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6758462" y="2772292"/>
            <a:ext cx="162000" cy="1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6479398" y="3002801"/>
            <a:ext cx="162000" cy="1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224180" y="3152516"/>
            <a:ext cx="162000" cy="1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7671630" y="2360531"/>
            <a:ext cx="162000" cy="1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8408723" y="2186791"/>
            <a:ext cx="162000" cy="1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7706732" y="2849646"/>
            <a:ext cx="162000" cy="1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5776642" y="2676739"/>
            <a:ext cx="162000" cy="1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8147174" y="2747240"/>
            <a:ext cx="162000" cy="1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8904864" y="2441531"/>
            <a:ext cx="162000" cy="1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189080" y="2088300"/>
                <a:ext cx="4283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de-CH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9080" y="2088300"/>
                <a:ext cx="428322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/>
          <p:cNvCxnSpPr>
            <a:stCxn id="20" idx="6"/>
            <a:endCxn id="21" idx="3"/>
          </p:cNvCxnSpPr>
          <p:nvPr/>
        </p:nvCxnSpPr>
        <p:spPr>
          <a:xfrm flipV="1">
            <a:off x="8309174" y="2579807"/>
            <a:ext cx="619414" cy="24843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15" idx="3"/>
            <a:endCxn id="12" idx="7"/>
          </p:cNvCxnSpPr>
          <p:nvPr/>
        </p:nvCxnSpPr>
        <p:spPr>
          <a:xfrm flipH="1">
            <a:off x="6896738" y="2498807"/>
            <a:ext cx="798616" cy="2972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12" idx="6"/>
            <a:endCxn id="17" idx="2"/>
          </p:cNvCxnSpPr>
          <p:nvPr/>
        </p:nvCxnSpPr>
        <p:spPr>
          <a:xfrm>
            <a:off x="6920462" y="2853292"/>
            <a:ext cx="786270" cy="773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17" idx="7"/>
            <a:endCxn id="16" idx="4"/>
          </p:cNvCxnSpPr>
          <p:nvPr/>
        </p:nvCxnSpPr>
        <p:spPr>
          <a:xfrm flipV="1">
            <a:off x="7845008" y="2348791"/>
            <a:ext cx="644715" cy="52457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16" idx="6"/>
            <a:endCxn id="21" idx="1"/>
          </p:cNvCxnSpPr>
          <p:nvPr/>
        </p:nvCxnSpPr>
        <p:spPr>
          <a:xfrm>
            <a:off x="8570723" y="2267791"/>
            <a:ext cx="357865" cy="1974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15" idx="7"/>
            <a:endCxn id="16" idx="2"/>
          </p:cNvCxnSpPr>
          <p:nvPr/>
        </p:nvCxnSpPr>
        <p:spPr>
          <a:xfrm flipV="1">
            <a:off x="7809906" y="2267791"/>
            <a:ext cx="598817" cy="1164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14" idx="7"/>
            <a:endCxn id="15" idx="4"/>
          </p:cNvCxnSpPr>
          <p:nvPr/>
        </p:nvCxnSpPr>
        <p:spPr>
          <a:xfrm flipV="1">
            <a:off x="7362456" y="2522531"/>
            <a:ext cx="390174" cy="6537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20" idx="2"/>
            <a:endCxn id="17" idx="6"/>
          </p:cNvCxnSpPr>
          <p:nvPr/>
        </p:nvCxnSpPr>
        <p:spPr>
          <a:xfrm flipH="1">
            <a:off x="7868732" y="2828240"/>
            <a:ext cx="278442" cy="1024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2" idx="3"/>
            <a:endCxn id="13" idx="7"/>
          </p:cNvCxnSpPr>
          <p:nvPr/>
        </p:nvCxnSpPr>
        <p:spPr>
          <a:xfrm flipH="1">
            <a:off x="6617674" y="2910568"/>
            <a:ext cx="164512" cy="1159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0" idx="6"/>
            <a:endCxn id="11" idx="3"/>
          </p:cNvCxnSpPr>
          <p:nvPr/>
        </p:nvCxnSpPr>
        <p:spPr>
          <a:xfrm flipV="1">
            <a:off x="6552781" y="2404172"/>
            <a:ext cx="331645" cy="2233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10" idx="2"/>
            <a:endCxn id="19" idx="6"/>
          </p:cNvCxnSpPr>
          <p:nvPr/>
        </p:nvCxnSpPr>
        <p:spPr>
          <a:xfrm flipH="1">
            <a:off x="5938642" y="2627491"/>
            <a:ext cx="452139" cy="13024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11" idx="5"/>
            <a:endCxn id="14" idx="1"/>
          </p:cNvCxnSpPr>
          <p:nvPr/>
        </p:nvCxnSpPr>
        <p:spPr>
          <a:xfrm>
            <a:off x="6998978" y="2404172"/>
            <a:ext cx="248926" cy="7720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val 176"/>
          <p:cNvSpPr>
            <a:spLocks noChangeAspect="1"/>
          </p:cNvSpPr>
          <p:nvPr/>
        </p:nvSpPr>
        <p:spPr>
          <a:xfrm>
            <a:off x="7165952" y="4290243"/>
            <a:ext cx="162000" cy="142529"/>
          </a:xfrm>
          <a:prstGeom prst="ellipse">
            <a:avLst/>
          </a:prstGeom>
          <a:gradFill>
            <a:gsLst>
              <a:gs pos="0">
                <a:srgbClr val="713605"/>
              </a:gs>
              <a:gs pos="3500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</a:gradFill>
          <a:ln>
            <a:solidFill>
              <a:srgbClr val="713605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79" name="Straight Connector 178"/>
          <p:cNvCxnSpPr>
            <a:stCxn id="13" idx="4"/>
            <a:endCxn id="177" idx="0"/>
          </p:cNvCxnSpPr>
          <p:nvPr/>
        </p:nvCxnSpPr>
        <p:spPr>
          <a:xfrm>
            <a:off x="6560398" y="3164801"/>
            <a:ext cx="686554" cy="1125442"/>
          </a:xfrm>
          <a:prstGeom prst="line">
            <a:avLst/>
          </a:prstGeom>
          <a:ln w="19050">
            <a:solidFill>
              <a:srgbClr val="7136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stCxn id="10" idx="4"/>
            <a:endCxn id="177" idx="0"/>
          </p:cNvCxnSpPr>
          <p:nvPr/>
        </p:nvCxnSpPr>
        <p:spPr>
          <a:xfrm>
            <a:off x="6471781" y="2708491"/>
            <a:ext cx="775171" cy="1581752"/>
          </a:xfrm>
          <a:prstGeom prst="line">
            <a:avLst/>
          </a:prstGeom>
          <a:ln w="19050">
            <a:solidFill>
              <a:srgbClr val="7136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>
            <a:stCxn id="12" idx="4"/>
            <a:endCxn id="177" idx="0"/>
          </p:cNvCxnSpPr>
          <p:nvPr/>
        </p:nvCxnSpPr>
        <p:spPr>
          <a:xfrm>
            <a:off x="6839462" y="2934292"/>
            <a:ext cx="407490" cy="1355951"/>
          </a:xfrm>
          <a:prstGeom prst="line">
            <a:avLst/>
          </a:prstGeom>
          <a:ln w="19050">
            <a:solidFill>
              <a:srgbClr val="7136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>
            <a:stCxn id="15" idx="4"/>
            <a:endCxn id="177" idx="0"/>
          </p:cNvCxnSpPr>
          <p:nvPr/>
        </p:nvCxnSpPr>
        <p:spPr>
          <a:xfrm flipH="1">
            <a:off x="7246952" y="2522531"/>
            <a:ext cx="505678" cy="1767712"/>
          </a:xfrm>
          <a:prstGeom prst="line">
            <a:avLst/>
          </a:prstGeom>
          <a:ln w="19050">
            <a:solidFill>
              <a:srgbClr val="7136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4" idx="4"/>
            <a:endCxn id="177" idx="0"/>
          </p:cNvCxnSpPr>
          <p:nvPr/>
        </p:nvCxnSpPr>
        <p:spPr>
          <a:xfrm flipH="1">
            <a:off x="7246952" y="3314516"/>
            <a:ext cx="58228" cy="975727"/>
          </a:xfrm>
          <a:prstGeom prst="line">
            <a:avLst/>
          </a:prstGeom>
          <a:ln w="19050">
            <a:solidFill>
              <a:srgbClr val="7136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stCxn id="11" idx="4"/>
            <a:endCxn id="177" idx="0"/>
          </p:cNvCxnSpPr>
          <p:nvPr/>
        </p:nvCxnSpPr>
        <p:spPr>
          <a:xfrm>
            <a:off x="6941702" y="2427896"/>
            <a:ext cx="305250" cy="1862347"/>
          </a:xfrm>
          <a:prstGeom prst="line">
            <a:avLst/>
          </a:prstGeom>
          <a:ln w="19050">
            <a:solidFill>
              <a:srgbClr val="7136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>
            <a:stCxn id="17" idx="4"/>
            <a:endCxn id="177" idx="0"/>
          </p:cNvCxnSpPr>
          <p:nvPr/>
        </p:nvCxnSpPr>
        <p:spPr>
          <a:xfrm flipH="1">
            <a:off x="7246952" y="3011646"/>
            <a:ext cx="540780" cy="1278597"/>
          </a:xfrm>
          <a:prstGeom prst="line">
            <a:avLst/>
          </a:prstGeom>
          <a:ln w="19050">
            <a:solidFill>
              <a:srgbClr val="7136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>
            <a:stCxn id="20" idx="4"/>
            <a:endCxn id="177" idx="0"/>
          </p:cNvCxnSpPr>
          <p:nvPr/>
        </p:nvCxnSpPr>
        <p:spPr>
          <a:xfrm flipH="1">
            <a:off x="7246952" y="2909240"/>
            <a:ext cx="981222" cy="1381003"/>
          </a:xfrm>
          <a:prstGeom prst="line">
            <a:avLst/>
          </a:prstGeom>
          <a:ln w="19050">
            <a:solidFill>
              <a:srgbClr val="7136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Arc 232"/>
          <p:cNvSpPr/>
          <p:nvPr/>
        </p:nvSpPr>
        <p:spPr>
          <a:xfrm>
            <a:off x="6884189" y="4123870"/>
            <a:ext cx="702754" cy="348731"/>
          </a:xfrm>
          <a:prstGeom prst="arc">
            <a:avLst>
              <a:gd name="adj1" fmla="val 11705568"/>
              <a:gd name="adj2" fmla="val 209233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TextBox 233"/>
              <p:cNvSpPr txBox="1"/>
              <p:nvPr/>
            </p:nvSpPr>
            <p:spPr>
              <a:xfrm>
                <a:off x="5786774" y="3675634"/>
                <a:ext cx="1266436" cy="764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sub>
                          </m:sSub>
                        </m:e>
                      </m:nary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𝜸</m:t>
                      </m:r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234" name="TextBox 2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774" y="3675634"/>
                <a:ext cx="1266436" cy="7643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962846" y="1188056"/>
                <a:ext cx="2880789" cy="1124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𝒐𝒖𝒕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d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sub>
                          </m:sSub>
                        </m:e>
                      </m:nary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de-CH" b="1" dirty="0"/>
              </a:p>
              <a:p>
                <a:endParaRPr lang="de-CH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846" y="1188056"/>
                <a:ext cx="2880789" cy="11244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/>
              <p:cNvSpPr txBox="1"/>
              <p:nvPr/>
            </p:nvSpPr>
            <p:spPr>
              <a:xfrm>
                <a:off x="7255578" y="4165343"/>
                <a:ext cx="5789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71360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713605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713605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</m:oMath>
                  </m:oMathPara>
                </a14:m>
                <a:endParaRPr lang="de-CH" b="1" dirty="0"/>
              </a:p>
            </p:txBody>
          </p:sp>
        </mc:Choice>
        <mc:Fallback xmlns="">
          <p:sp>
            <p:nvSpPr>
              <p:cNvPr id="150" name="TextBox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5578" y="4165343"/>
                <a:ext cx="578941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82327" y="2251175"/>
                <a:ext cx="5269135" cy="1050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𝑜𝑢𝑡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de-CH" sz="2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27" y="2251175"/>
                <a:ext cx="5269135" cy="10502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/>
              <p:cNvSpPr txBox="1"/>
              <p:nvPr/>
            </p:nvSpPr>
            <p:spPr>
              <a:xfrm>
                <a:off x="318500" y="5555665"/>
                <a:ext cx="1721818" cy="849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de-CH" sz="2400" dirty="0"/>
              </a:p>
            </p:txBody>
          </p:sp>
        </mc:Choice>
        <mc:Fallback xmlns="">
          <p:sp>
            <p:nvSpPr>
              <p:cNvPr id="153" name="TextBox 1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00" y="5555665"/>
                <a:ext cx="1721818" cy="8490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/>
              <p:cNvSpPr txBox="1"/>
              <p:nvPr/>
            </p:nvSpPr>
            <p:spPr>
              <a:xfrm>
                <a:off x="318500" y="4254008"/>
                <a:ext cx="33527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≤1,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de-CH" sz="2400" dirty="0"/>
              </a:p>
            </p:txBody>
          </p:sp>
        </mc:Choice>
        <mc:Fallback xmlns="">
          <p:sp>
            <p:nvSpPr>
              <p:cNvPr id="154" name="Text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00" y="4254008"/>
                <a:ext cx="3352713" cy="461665"/>
              </a:xfrm>
              <a:prstGeom prst="rect">
                <a:avLst/>
              </a:prstGeom>
              <a:blipFill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ounded Rectangular Callout 56"/>
              <p:cNvSpPr/>
              <p:nvPr/>
            </p:nvSpPr>
            <p:spPr>
              <a:xfrm>
                <a:off x="4016503" y="3369169"/>
                <a:ext cx="4806977" cy="1065158"/>
              </a:xfrm>
              <a:prstGeom prst="wedgeRoundRectCallout">
                <a:avLst>
                  <a:gd name="adj1" fmla="val -85061"/>
                  <a:gd name="adj2" fmla="val 26142"/>
                  <a:gd name="adj3" fmla="val 16667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Total initial potential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000" dirty="0" smtClean="0"/>
                  <a:t> is proportional to number of the sets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de-CH" sz="2000" dirty="0" smtClean="0"/>
                  <a:t>.</a:t>
                </a:r>
                <a:endParaRPr lang="de-CH" sz="2000" dirty="0"/>
              </a:p>
            </p:txBody>
          </p:sp>
        </mc:Choice>
        <mc:Fallback xmlns="">
          <p:sp>
            <p:nvSpPr>
              <p:cNvPr id="57" name="Rounded Rectangular Callout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503" y="3369169"/>
                <a:ext cx="4806977" cy="1065158"/>
              </a:xfrm>
              <a:prstGeom prst="wedgeRoundRectCallout">
                <a:avLst>
                  <a:gd name="adj1" fmla="val -85061"/>
                  <a:gd name="adj2" fmla="val 26142"/>
                  <a:gd name="adj3" fmla="val 16667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6" name="Rounded Rectangular Callout 155"/>
              <p:cNvSpPr/>
              <p:nvPr/>
            </p:nvSpPr>
            <p:spPr>
              <a:xfrm>
                <a:off x="3659411" y="5484928"/>
                <a:ext cx="5226792" cy="1065158"/>
              </a:xfrm>
              <a:prstGeom prst="wedgeRoundRectCallout">
                <a:avLst>
                  <a:gd name="adj1" fmla="val -80327"/>
                  <a:gd name="adj2" fmla="val -117"/>
                  <a:gd name="adj3" fmla="val 16667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After rounding,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≫1</m:t>
                    </m:r>
                  </m:oMath>
                </a14:m>
                <a:r>
                  <a:rPr lang="de-CH" sz="2000" dirty="0" smtClean="0"/>
                  <a:t> possible:</a:t>
                </a:r>
                <a:br>
                  <a:rPr lang="de-CH" sz="2000" dirty="0" smtClean="0"/>
                </a:br>
                <a:r>
                  <a:rPr lang="de-CH" sz="2000" dirty="0" smtClean="0"/>
                  <a:t>Number of </a:t>
                </a:r>
                <a:r>
                  <a:rPr lang="de-CH" sz="2000" dirty="0" smtClean="0"/>
                  <a:t>sets hit can </a:t>
                </a:r>
                <a:r>
                  <a:rPr lang="de-CH" sz="2000" dirty="0" smtClean="0"/>
                  <a:t>be much smaller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endParaRPr lang="de-CH" sz="2000" dirty="0"/>
              </a:p>
            </p:txBody>
          </p:sp>
        </mc:Choice>
        <mc:Fallback>
          <p:sp>
            <p:nvSpPr>
              <p:cNvPr id="156" name="Rounded Rectangular Callout 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411" y="5484928"/>
                <a:ext cx="5226792" cy="1065158"/>
              </a:xfrm>
              <a:prstGeom prst="wedgeRoundRectCallout">
                <a:avLst>
                  <a:gd name="adj1" fmla="val -80327"/>
                  <a:gd name="adj2" fmla="val -117"/>
                  <a:gd name="adj3" fmla="val 16667"/>
                </a:avLst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631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153" grpId="0"/>
      <p:bldP spid="154" grpId="0"/>
      <p:bldP spid="57" grpId="0" animBg="1"/>
      <p:bldP spid="15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5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500" dirty="0" smtClean="0"/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00FF"/>
                    </a:solidFill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 (note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de-CH" dirty="0" smtClean="0"/>
                  <a:t>)</a:t>
                </a:r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r>
                  <a:rPr lang="en-US" b="1" dirty="0"/>
                  <a:t>Break down </a:t>
                </a:r>
                <a:r>
                  <a:rPr lang="en-US" b="1" dirty="0" smtClean="0"/>
                  <a:t>potential </a:t>
                </a:r>
                <a:r>
                  <a:rPr lang="en-US" b="1" dirty="0"/>
                  <a:t>as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𝚽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𝑼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𝚽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sub>
                        </m:sSub>
                      </m:e>
                    </m:nary>
                  </m:oMath>
                </a14:m>
                <a:r>
                  <a:rPr lang="de-CH" b="1" dirty="0" smtClean="0"/>
                  <a:t>: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sz="1200" b="1" dirty="0"/>
              </a:p>
              <a:p>
                <a:pPr marL="0" indent="0">
                  <a:buNone/>
                </a:pPr>
                <a:endParaRPr lang="de-CH" b="1" dirty="0"/>
              </a:p>
            </p:txBody>
          </p:sp>
        </mc:Choice>
        <mc:Fallback xmlns="">
          <p:sp>
            <p:nvSpPr>
              <p:cNvPr id="55" name="Content Placeholder 5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1" t="-7021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1CCA-922D-4541-8152-FE8F8C3F9B4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Potential Function : Second Try</a:t>
            </a:r>
            <a:endParaRPr lang="de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8409" y="2342618"/>
                <a:ext cx="8952305" cy="1266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𝑜𝑢𝑡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</m:nary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 −   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de-CH" sz="2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9" y="2342618"/>
                <a:ext cx="8952305" cy="12661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5003514" y="3750507"/>
            <a:ext cx="3982838" cy="2950370"/>
            <a:chOff x="5592724" y="3849444"/>
            <a:chExt cx="3290222" cy="2548146"/>
          </a:xfrm>
        </p:grpSpPr>
        <p:sp>
          <p:nvSpPr>
            <p:cNvPr id="49" name="Oval 48"/>
            <p:cNvSpPr/>
            <p:nvPr/>
          </p:nvSpPr>
          <p:spPr>
            <a:xfrm>
              <a:off x="6019190" y="3849444"/>
              <a:ext cx="2249689" cy="136985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6206863" y="4317073"/>
              <a:ext cx="162000" cy="162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6676784" y="4036478"/>
              <a:ext cx="162000" cy="162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6574544" y="4542874"/>
              <a:ext cx="162000" cy="162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6295480" y="4773383"/>
              <a:ext cx="162000" cy="162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7040262" y="4923098"/>
              <a:ext cx="162000" cy="162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7487712" y="4131113"/>
              <a:ext cx="162000" cy="162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8224805" y="3957373"/>
              <a:ext cx="162000" cy="162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7522814" y="4620228"/>
              <a:ext cx="162000" cy="162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5592724" y="4447321"/>
              <a:ext cx="162000" cy="162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7963256" y="4517822"/>
              <a:ext cx="162000" cy="162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8720946" y="4212113"/>
              <a:ext cx="162000" cy="162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7005162" y="3858882"/>
                  <a:ext cx="42832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oMath>
                    </m:oMathPara>
                  </a14:m>
                  <a:endParaRPr lang="de-CH" b="1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5162" y="3858882"/>
                  <a:ext cx="428322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5" name="Straight Arrow Connector 64"/>
            <p:cNvCxnSpPr>
              <a:stCxn id="62" idx="6"/>
              <a:endCxn id="63" idx="3"/>
            </p:cNvCxnSpPr>
            <p:nvPr/>
          </p:nvCxnSpPr>
          <p:spPr>
            <a:xfrm flipV="1">
              <a:off x="8125256" y="4350389"/>
              <a:ext cx="619414" cy="24843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58" idx="3"/>
              <a:endCxn id="52" idx="7"/>
            </p:cNvCxnSpPr>
            <p:nvPr/>
          </p:nvCxnSpPr>
          <p:spPr>
            <a:xfrm flipH="1">
              <a:off x="6712820" y="4269389"/>
              <a:ext cx="798616" cy="29720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52" idx="6"/>
              <a:endCxn id="60" idx="2"/>
            </p:cNvCxnSpPr>
            <p:nvPr/>
          </p:nvCxnSpPr>
          <p:spPr>
            <a:xfrm>
              <a:off x="6736544" y="4623874"/>
              <a:ext cx="786270" cy="7735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60" idx="7"/>
              <a:endCxn id="59" idx="4"/>
            </p:cNvCxnSpPr>
            <p:nvPr/>
          </p:nvCxnSpPr>
          <p:spPr>
            <a:xfrm flipV="1">
              <a:off x="7661090" y="4119373"/>
              <a:ext cx="644715" cy="52457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59" idx="6"/>
              <a:endCxn id="63" idx="1"/>
            </p:cNvCxnSpPr>
            <p:nvPr/>
          </p:nvCxnSpPr>
          <p:spPr>
            <a:xfrm>
              <a:off x="8386805" y="4038373"/>
              <a:ext cx="357865" cy="1974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58" idx="7"/>
              <a:endCxn id="59" idx="2"/>
            </p:cNvCxnSpPr>
            <p:nvPr/>
          </p:nvCxnSpPr>
          <p:spPr>
            <a:xfrm flipV="1">
              <a:off x="7625988" y="4038373"/>
              <a:ext cx="598817" cy="1164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54" idx="7"/>
              <a:endCxn id="58" idx="4"/>
            </p:cNvCxnSpPr>
            <p:nvPr/>
          </p:nvCxnSpPr>
          <p:spPr>
            <a:xfrm flipV="1">
              <a:off x="7178538" y="4293113"/>
              <a:ext cx="390174" cy="65370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62" idx="2"/>
              <a:endCxn id="60" idx="6"/>
            </p:cNvCxnSpPr>
            <p:nvPr/>
          </p:nvCxnSpPr>
          <p:spPr>
            <a:xfrm flipH="1">
              <a:off x="7684814" y="4598822"/>
              <a:ext cx="278442" cy="1024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52" idx="3"/>
              <a:endCxn id="53" idx="7"/>
            </p:cNvCxnSpPr>
            <p:nvPr/>
          </p:nvCxnSpPr>
          <p:spPr>
            <a:xfrm flipH="1">
              <a:off x="6433756" y="4681150"/>
              <a:ext cx="164512" cy="11595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50" idx="6"/>
              <a:endCxn id="51" idx="3"/>
            </p:cNvCxnSpPr>
            <p:nvPr/>
          </p:nvCxnSpPr>
          <p:spPr>
            <a:xfrm flipV="1">
              <a:off x="6368863" y="4174754"/>
              <a:ext cx="331645" cy="22331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50" idx="2"/>
              <a:endCxn id="61" idx="6"/>
            </p:cNvCxnSpPr>
            <p:nvPr/>
          </p:nvCxnSpPr>
          <p:spPr>
            <a:xfrm flipH="1">
              <a:off x="5754724" y="4398073"/>
              <a:ext cx="452139" cy="1302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51" idx="5"/>
              <a:endCxn id="54" idx="1"/>
            </p:cNvCxnSpPr>
            <p:nvPr/>
          </p:nvCxnSpPr>
          <p:spPr>
            <a:xfrm>
              <a:off x="6815060" y="4174754"/>
              <a:ext cx="248926" cy="77206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6982034" y="6060825"/>
              <a:ext cx="162000" cy="142529"/>
            </a:xfrm>
            <a:prstGeom prst="ellipse">
              <a:avLst/>
            </a:prstGeom>
            <a:gradFill>
              <a:gsLst>
                <a:gs pos="0">
                  <a:srgbClr val="713605"/>
                </a:gs>
                <a:gs pos="3500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  <a:ln>
              <a:solidFill>
                <a:srgbClr val="713605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78" name="Straight Connector 77"/>
            <p:cNvCxnSpPr>
              <a:stCxn id="53" idx="4"/>
              <a:endCxn id="77" idx="0"/>
            </p:cNvCxnSpPr>
            <p:nvPr/>
          </p:nvCxnSpPr>
          <p:spPr>
            <a:xfrm>
              <a:off x="6376480" y="4935383"/>
              <a:ext cx="686554" cy="1125442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50" idx="4"/>
              <a:endCxn id="77" idx="0"/>
            </p:cNvCxnSpPr>
            <p:nvPr/>
          </p:nvCxnSpPr>
          <p:spPr>
            <a:xfrm>
              <a:off x="6287863" y="4479073"/>
              <a:ext cx="775171" cy="1581752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52" idx="4"/>
              <a:endCxn id="77" idx="0"/>
            </p:cNvCxnSpPr>
            <p:nvPr/>
          </p:nvCxnSpPr>
          <p:spPr>
            <a:xfrm>
              <a:off x="6655544" y="4704874"/>
              <a:ext cx="407490" cy="1355951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58" idx="4"/>
              <a:endCxn id="77" idx="0"/>
            </p:cNvCxnSpPr>
            <p:nvPr/>
          </p:nvCxnSpPr>
          <p:spPr>
            <a:xfrm flipH="1">
              <a:off x="7063034" y="4293113"/>
              <a:ext cx="505678" cy="1767712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54" idx="4"/>
              <a:endCxn id="77" idx="0"/>
            </p:cNvCxnSpPr>
            <p:nvPr/>
          </p:nvCxnSpPr>
          <p:spPr>
            <a:xfrm flipH="1">
              <a:off x="7063034" y="5085098"/>
              <a:ext cx="58228" cy="975727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51" idx="4"/>
              <a:endCxn id="77" idx="0"/>
            </p:cNvCxnSpPr>
            <p:nvPr/>
          </p:nvCxnSpPr>
          <p:spPr>
            <a:xfrm>
              <a:off x="6757784" y="4198478"/>
              <a:ext cx="305250" cy="1862347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60" idx="4"/>
              <a:endCxn id="77" idx="0"/>
            </p:cNvCxnSpPr>
            <p:nvPr/>
          </p:nvCxnSpPr>
          <p:spPr>
            <a:xfrm flipH="1">
              <a:off x="7063034" y="4782228"/>
              <a:ext cx="540780" cy="1278597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62" idx="4"/>
              <a:endCxn id="77" idx="0"/>
            </p:cNvCxnSpPr>
            <p:nvPr/>
          </p:nvCxnSpPr>
          <p:spPr>
            <a:xfrm flipH="1">
              <a:off x="7063034" y="4679822"/>
              <a:ext cx="981222" cy="1381003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Arc 85"/>
            <p:cNvSpPr/>
            <p:nvPr/>
          </p:nvSpPr>
          <p:spPr>
            <a:xfrm>
              <a:off x="6700271" y="5894452"/>
              <a:ext cx="702754" cy="348731"/>
            </a:xfrm>
            <a:prstGeom prst="arc">
              <a:avLst>
                <a:gd name="adj1" fmla="val 11705568"/>
                <a:gd name="adj2" fmla="val 2092330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5602856" y="5446216"/>
                  <a:ext cx="1266436" cy="7643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sub>
                            </m:sSub>
                          </m:e>
                        </m:nary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𝜸</m:t>
                        </m:r>
                      </m:oMath>
                    </m:oMathPara>
                  </a14:m>
                  <a:endParaRPr lang="de-CH" dirty="0"/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2856" y="5446216"/>
                  <a:ext cx="1266436" cy="76437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7071660" y="5935925"/>
                  <a:ext cx="57894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71360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713605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713605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sub>
                        </m:sSub>
                      </m:oMath>
                    </m:oMathPara>
                  </a14:m>
                  <a:endParaRPr lang="de-CH" b="1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1660" y="5935925"/>
                  <a:ext cx="578941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8" name="Group 117"/>
          <p:cNvGrpSpPr/>
          <p:nvPr/>
        </p:nvGrpSpPr>
        <p:grpSpPr>
          <a:xfrm>
            <a:off x="5775652" y="4060850"/>
            <a:ext cx="2126126" cy="1092890"/>
            <a:chOff x="5775652" y="4060850"/>
            <a:chExt cx="2126126" cy="1092890"/>
          </a:xfrm>
        </p:grpSpPr>
        <p:cxnSp>
          <p:nvCxnSpPr>
            <p:cNvPr id="8" name="Straight Connector 7"/>
            <p:cNvCxnSpPr>
              <a:stCxn id="51" idx="6"/>
              <a:endCxn id="58" idx="2"/>
            </p:cNvCxnSpPr>
            <p:nvPr/>
          </p:nvCxnSpPr>
          <p:spPr>
            <a:xfrm>
              <a:off x="6511879" y="4060850"/>
              <a:ext cx="785532" cy="109573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50" idx="5"/>
              <a:endCxn id="52" idx="1"/>
            </p:cNvCxnSpPr>
            <p:nvPr/>
          </p:nvCxnSpPr>
          <p:spPr>
            <a:xfrm>
              <a:off x="5914318" y="4452054"/>
              <a:ext cx="306414" cy="128810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50" idx="3"/>
              <a:endCxn id="53" idx="1"/>
            </p:cNvCxnSpPr>
            <p:nvPr/>
          </p:nvCxnSpPr>
          <p:spPr>
            <a:xfrm>
              <a:off x="5775652" y="4452054"/>
              <a:ext cx="107271" cy="395704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54" idx="2"/>
              <a:endCxn id="53" idx="5"/>
            </p:cNvCxnSpPr>
            <p:nvPr/>
          </p:nvCxnSpPr>
          <p:spPr>
            <a:xfrm flipH="1" flipV="1">
              <a:off x="6021589" y="4980392"/>
              <a:ext cx="734180" cy="107031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60" idx="3"/>
              <a:endCxn id="54" idx="6"/>
            </p:cNvCxnSpPr>
            <p:nvPr/>
          </p:nvCxnSpPr>
          <p:spPr>
            <a:xfrm flipH="1">
              <a:off x="6951871" y="4803062"/>
              <a:ext cx="416749" cy="284361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62" idx="3"/>
              <a:endCxn id="54" idx="5"/>
            </p:cNvCxnSpPr>
            <p:nvPr/>
          </p:nvCxnSpPr>
          <p:spPr>
            <a:xfrm flipH="1">
              <a:off x="6923153" y="4684491"/>
              <a:ext cx="978625" cy="469249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62" idx="1"/>
            </p:cNvCxnSpPr>
            <p:nvPr/>
          </p:nvCxnSpPr>
          <p:spPr>
            <a:xfrm flipH="1" flipV="1">
              <a:off x="7493513" y="4239424"/>
              <a:ext cx="408265" cy="312433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60" idx="0"/>
              <a:endCxn id="58" idx="4"/>
            </p:cNvCxnSpPr>
            <p:nvPr/>
          </p:nvCxnSpPr>
          <p:spPr>
            <a:xfrm flipH="1" flipV="1">
              <a:off x="7395462" y="4264209"/>
              <a:ext cx="42491" cy="378750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60" idx="1"/>
              <a:endCxn id="51" idx="5"/>
            </p:cNvCxnSpPr>
            <p:nvPr/>
          </p:nvCxnSpPr>
          <p:spPr>
            <a:xfrm flipH="1" flipV="1">
              <a:off x="6483161" y="4127167"/>
              <a:ext cx="885459" cy="543261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62" idx="1"/>
              <a:endCxn id="51" idx="5"/>
            </p:cNvCxnSpPr>
            <p:nvPr/>
          </p:nvCxnSpPr>
          <p:spPr>
            <a:xfrm flipH="1" flipV="1">
              <a:off x="6483161" y="4127167"/>
              <a:ext cx="1418617" cy="424690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62" idx="2"/>
              <a:endCxn id="50" idx="6"/>
            </p:cNvCxnSpPr>
            <p:nvPr/>
          </p:nvCxnSpPr>
          <p:spPr>
            <a:xfrm flipH="1" flipV="1">
              <a:off x="5943036" y="4385737"/>
              <a:ext cx="1930024" cy="232437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52" idx="0"/>
              <a:endCxn id="51" idx="4"/>
            </p:cNvCxnSpPr>
            <p:nvPr/>
          </p:nvCxnSpPr>
          <p:spPr>
            <a:xfrm flipV="1">
              <a:off x="6290065" y="4154636"/>
              <a:ext cx="123763" cy="398759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52" idx="5"/>
              <a:endCxn id="54" idx="2"/>
            </p:cNvCxnSpPr>
            <p:nvPr/>
          </p:nvCxnSpPr>
          <p:spPr>
            <a:xfrm>
              <a:off x="6359398" y="4713498"/>
              <a:ext cx="396371" cy="373925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stCxn id="50" idx="4"/>
              <a:endCxn id="54" idx="2"/>
            </p:cNvCxnSpPr>
            <p:nvPr/>
          </p:nvCxnSpPr>
          <p:spPr>
            <a:xfrm>
              <a:off x="5844985" y="4479523"/>
              <a:ext cx="910784" cy="607900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51" idx="3"/>
              <a:endCxn id="53" idx="0"/>
            </p:cNvCxnSpPr>
            <p:nvPr/>
          </p:nvCxnSpPr>
          <p:spPr>
            <a:xfrm flipH="1">
              <a:off x="5952256" y="4127167"/>
              <a:ext cx="392239" cy="693122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60" idx="3"/>
              <a:endCxn id="53" idx="6"/>
            </p:cNvCxnSpPr>
            <p:nvPr/>
          </p:nvCxnSpPr>
          <p:spPr>
            <a:xfrm flipH="1">
              <a:off x="6050307" y="4803062"/>
              <a:ext cx="1318313" cy="111013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>
              <a:stCxn id="58" idx="4"/>
              <a:endCxn id="53" idx="6"/>
            </p:cNvCxnSpPr>
            <p:nvPr/>
          </p:nvCxnSpPr>
          <p:spPr>
            <a:xfrm flipH="1">
              <a:off x="6050307" y="4264209"/>
              <a:ext cx="1345155" cy="649866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62" idx="1"/>
              <a:endCxn id="53" idx="6"/>
            </p:cNvCxnSpPr>
            <p:nvPr/>
          </p:nvCxnSpPr>
          <p:spPr>
            <a:xfrm flipH="1">
              <a:off x="6050307" y="4551857"/>
              <a:ext cx="1851471" cy="362218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60" idx="1"/>
              <a:endCxn id="50" idx="6"/>
            </p:cNvCxnSpPr>
            <p:nvPr/>
          </p:nvCxnSpPr>
          <p:spPr>
            <a:xfrm flipH="1" flipV="1">
              <a:off x="5943036" y="4385737"/>
              <a:ext cx="1425584" cy="284691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62" idx="1"/>
              <a:endCxn id="52" idx="7"/>
            </p:cNvCxnSpPr>
            <p:nvPr/>
          </p:nvCxnSpPr>
          <p:spPr>
            <a:xfrm flipH="1">
              <a:off x="6359398" y="4551857"/>
              <a:ext cx="1542380" cy="29007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Rounded Rectangular Callout 148"/>
              <p:cNvSpPr/>
              <p:nvPr/>
            </p:nvSpPr>
            <p:spPr>
              <a:xfrm>
                <a:off x="187848" y="4210834"/>
                <a:ext cx="4511756" cy="1065158"/>
              </a:xfrm>
              <a:prstGeom prst="wedgeRoundRectCallout">
                <a:avLst>
                  <a:gd name="adj1" fmla="val 73419"/>
                  <a:gd name="adj2" fmla="val 893"/>
                  <a:gd name="adj3" fmla="val 16667"/>
                </a:avLst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The rounding graph also needs to have virtual edges between all nodes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de-CH" sz="2000" dirty="0"/>
              </a:p>
            </p:txBody>
          </p:sp>
        </mc:Choice>
        <mc:Fallback xmlns="">
          <p:sp>
            <p:nvSpPr>
              <p:cNvPr id="149" name="Rounded Rectangular Callout 1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48" y="4210834"/>
                <a:ext cx="4511756" cy="1065158"/>
              </a:xfrm>
              <a:prstGeom prst="wedgeRoundRectCallout">
                <a:avLst>
                  <a:gd name="adj1" fmla="val 73419"/>
                  <a:gd name="adj2" fmla="val 893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Rectangle 150"/>
          <p:cNvSpPr/>
          <p:nvPr/>
        </p:nvSpPr>
        <p:spPr>
          <a:xfrm>
            <a:off x="5562822" y="2423543"/>
            <a:ext cx="2819404" cy="1163899"/>
          </a:xfrm>
          <a:prstGeom prst="rect">
            <a:avLst/>
          </a:prstGeom>
          <a:solidFill>
            <a:srgbClr val="FAF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3113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5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5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500" dirty="0" smtClean="0"/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00FF"/>
                    </a:solidFill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 (note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de-CH" dirty="0" smtClean="0"/>
                  <a:t>)</a:t>
                </a:r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r>
                  <a:rPr lang="en-US" b="1" dirty="0"/>
                  <a:t>Break down </a:t>
                </a:r>
                <a:r>
                  <a:rPr lang="en-US" b="1" dirty="0" smtClean="0"/>
                  <a:t>potential </a:t>
                </a:r>
                <a:r>
                  <a:rPr lang="en-US" b="1" dirty="0"/>
                  <a:t>as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𝚽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𝑼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𝚽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sub>
                        </m:sSub>
                      </m:e>
                    </m:nary>
                  </m:oMath>
                </a14:m>
                <a:r>
                  <a:rPr lang="de-CH" b="1" dirty="0" smtClean="0"/>
                  <a:t>: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sz="2800" b="1" dirty="0"/>
              </a:p>
              <a:p>
                <a:pPr marL="0" indent="0">
                  <a:buNone/>
                </a:pPr>
                <a:r>
                  <a:rPr lang="en-US" b="1" dirty="0" smtClean="0"/>
                  <a:t>Initial Potential:</a:t>
                </a:r>
                <a:br>
                  <a:rPr lang="en-US" b="1" dirty="0" smtClean="0"/>
                </a:br>
                <a:endParaRPr lang="de-CH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sz="1200" b="1" dirty="0"/>
              </a:p>
              <a:p>
                <a:pPr marL="0" indent="0">
                  <a:buNone/>
                </a:pPr>
                <a:endParaRPr lang="de-CH" b="1" dirty="0"/>
              </a:p>
            </p:txBody>
          </p:sp>
        </mc:Choice>
        <mc:Fallback xmlns="">
          <p:sp>
            <p:nvSpPr>
              <p:cNvPr id="55" name="Content Placeholder 5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1" t="-7021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1CCA-922D-4541-8152-FE8F8C3F9B4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Potential Function : Second Try</a:t>
            </a:r>
            <a:endParaRPr lang="de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8409" y="2493228"/>
                <a:ext cx="8952305" cy="1266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𝑜𝑢𝑡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</m:nary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 −   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de-CH" sz="2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9" y="2493228"/>
                <a:ext cx="8952305" cy="12661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5976848" y="571016"/>
            <a:ext cx="3101614" cy="1971777"/>
            <a:chOff x="4638556" y="3650208"/>
            <a:chExt cx="4347796" cy="2912306"/>
          </a:xfrm>
        </p:grpSpPr>
        <p:sp>
          <p:nvSpPr>
            <p:cNvPr id="49" name="Oval 48"/>
            <p:cNvSpPr/>
            <p:nvPr/>
          </p:nvSpPr>
          <p:spPr>
            <a:xfrm>
              <a:off x="5519754" y="3750507"/>
              <a:ext cx="2723265" cy="158608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5746934" y="4291951"/>
              <a:ext cx="196102" cy="1875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6315777" y="3967064"/>
              <a:ext cx="196102" cy="1875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6192014" y="4553395"/>
              <a:ext cx="196102" cy="1875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5854205" y="4820289"/>
              <a:ext cx="196102" cy="1875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6755769" y="4993637"/>
              <a:ext cx="196102" cy="1875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7297411" y="4076637"/>
              <a:ext cx="196102" cy="1875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8189667" y="3875473"/>
              <a:ext cx="196102" cy="1875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7339902" y="4642959"/>
              <a:ext cx="196102" cy="1875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5003514" y="4442759"/>
              <a:ext cx="196102" cy="1875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7873060" y="4524388"/>
              <a:ext cx="196102" cy="1875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8790250" y="4170423"/>
              <a:ext cx="196102" cy="1875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6909320" y="3650208"/>
                  <a:ext cx="544239" cy="5909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oMath>
                    </m:oMathPara>
                  </a14:m>
                  <a:endParaRPr lang="de-CH" sz="1600" b="1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9320" y="3650208"/>
                  <a:ext cx="544239" cy="59096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5" name="Straight Arrow Connector 64"/>
            <p:cNvCxnSpPr>
              <a:stCxn id="62" idx="6"/>
              <a:endCxn id="63" idx="3"/>
            </p:cNvCxnSpPr>
            <p:nvPr/>
          </p:nvCxnSpPr>
          <p:spPr>
            <a:xfrm flipV="1">
              <a:off x="8069163" y="4330526"/>
              <a:ext cx="749805" cy="2876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58" idx="3"/>
              <a:endCxn id="52" idx="7"/>
            </p:cNvCxnSpPr>
            <p:nvPr/>
          </p:nvCxnSpPr>
          <p:spPr>
            <a:xfrm flipH="1">
              <a:off x="6359398" y="4236740"/>
              <a:ext cx="966731" cy="34412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52" idx="6"/>
              <a:endCxn id="60" idx="2"/>
            </p:cNvCxnSpPr>
            <p:nvPr/>
          </p:nvCxnSpPr>
          <p:spPr>
            <a:xfrm>
              <a:off x="6388117" y="4647181"/>
              <a:ext cx="951786" cy="895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60" idx="7"/>
              <a:endCxn id="59" idx="4"/>
            </p:cNvCxnSpPr>
            <p:nvPr/>
          </p:nvCxnSpPr>
          <p:spPr>
            <a:xfrm flipV="1">
              <a:off x="7507286" y="4063044"/>
              <a:ext cx="780432" cy="6073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59" idx="6"/>
              <a:endCxn id="63" idx="1"/>
            </p:cNvCxnSpPr>
            <p:nvPr/>
          </p:nvCxnSpPr>
          <p:spPr>
            <a:xfrm>
              <a:off x="8385770" y="3969258"/>
              <a:ext cx="433198" cy="22863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58" idx="7"/>
              <a:endCxn id="59" idx="2"/>
            </p:cNvCxnSpPr>
            <p:nvPr/>
          </p:nvCxnSpPr>
          <p:spPr>
            <a:xfrm flipV="1">
              <a:off x="7464795" y="3969258"/>
              <a:ext cx="724872" cy="1348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54" idx="7"/>
              <a:endCxn id="58" idx="4"/>
            </p:cNvCxnSpPr>
            <p:nvPr/>
          </p:nvCxnSpPr>
          <p:spPr>
            <a:xfrm flipV="1">
              <a:off x="6923154" y="4264209"/>
              <a:ext cx="472309" cy="75689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62" idx="2"/>
              <a:endCxn id="60" idx="6"/>
            </p:cNvCxnSpPr>
            <p:nvPr/>
          </p:nvCxnSpPr>
          <p:spPr>
            <a:xfrm flipH="1">
              <a:off x="7536004" y="4618174"/>
              <a:ext cx="337056" cy="11857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52" idx="3"/>
              <a:endCxn id="53" idx="7"/>
            </p:cNvCxnSpPr>
            <p:nvPr/>
          </p:nvCxnSpPr>
          <p:spPr>
            <a:xfrm flipH="1">
              <a:off x="6021589" y="4713498"/>
              <a:ext cx="199143" cy="13426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50" idx="6"/>
              <a:endCxn id="51" idx="3"/>
            </p:cNvCxnSpPr>
            <p:nvPr/>
          </p:nvCxnSpPr>
          <p:spPr>
            <a:xfrm flipV="1">
              <a:off x="5943036" y="4127167"/>
              <a:ext cx="401459" cy="25857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50" idx="2"/>
              <a:endCxn id="61" idx="6"/>
            </p:cNvCxnSpPr>
            <p:nvPr/>
          </p:nvCxnSpPr>
          <p:spPr>
            <a:xfrm flipH="1">
              <a:off x="5199616" y="4385737"/>
              <a:ext cx="547318" cy="15080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51" idx="5"/>
              <a:endCxn id="54" idx="1"/>
            </p:cNvCxnSpPr>
            <p:nvPr/>
          </p:nvCxnSpPr>
          <p:spPr>
            <a:xfrm>
              <a:off x="6483161" y="4127167"/>
              <a:ext cx="301327" cy="89393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6685284" y="6310954"/>
              <a:ext cx="196102" cy="165027"/>
            </a:xfrm>
            <a:prstGeom prst="ellipse">
              <a:avLst/>
            </a:prstGeom>
            <a:gradFill>
              <a:gsLst>
                <a:gs pos="0">
                  <a:srgbClr val="713605"/>
                </a:gs>
                <a:gs pos="3500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  <a:ln>
              <a:solidFill>
                <a:srgbClr val="713605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78" name="Straight Connector 77"/>
            <p:cNvCxnSpPr>
              <a:stCxn id="53" idx="4"/>
              <a:endCxn id="77" idx="0"/>
            </p:cNvCxnSpPr>
            <p:nvPr/>
          </p:nvCxnSpPr>
          <p:spPr>
            <a:xfrm>
              <a:off x="5952256" y="5007861"/>
              <a:ext cx="831079" cy="1303093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50" idx="4"/>
              <a:endCxn id="77" idx="0"/>
            </p:cNvCxnSpPr>
            <p:nvPr/>
          </p:nvCxnSpPr>
          <p:spPr>
            <a:xfrm>
              <a:off x="5844985" y="4479523"/>
              <a:ext cx="938350" cy="1831431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52" idx="4"/>
              <a:endCxn id="77" idx="0"/>
            </p:cNvCxnSpPr>
            <p:nvPr/>
          </p:nvCxnSpPr>
          <p:spPr>
            <a:xfrm>
              <a:off x="6290065" y="4740966"/>
              <a:ext cx="493270" cy="1569987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58" idx="4"/>
              <a:endCxn id="77" idx="0"/>
            </p:cNvCxnSpPr>
            <p:nvPr/>
          </p:nvCxnSpPr>
          <p:spPr>
            <a:xfrm flipH="1">
              <a:off x="6783335" y="4264209"/>
              <a:ext cx="612127" cy="2046745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54" idx="4"/>
              <a:endCxn id="77" idx="0"/>
            </p:cNvCxnSpPr>
            <p:nvPr/>
          </p:nvCxnSpPr>
          <p:spPr>
            <a:xfrm flipH="1">
              <a:off x="6783335" y="5181209"/>
              <a:ext cx="70485" cy="1129745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51" idx="4"/>
              <a:endCxn id="77" idx="0"/>
            </p:cNvCxnSpPr>
            <p:nvPr/>
          </p:nvCxnSpPr>
          <p:spPr>
            <a:xfrm>
              <a:off x="6413828" y="4154636"/>
              <a:ext cx="369507" cy="2156318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60" idx="4"/>
              <a:endCxn id="77" idx="0"/>
            </p:cNvCxnSpPr>
            <p:nvPr/>
          </p:nvCxnSpPr>
          <p:spPr>
            <a:xfrm flipH="1">
              <a:off x="6783335" y="4830531"/>
              <a:ext cx="654618" cy="1480423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62" idx="4"/>
              <a:endCxn id="77" idx="0"/>
            </p:cNvCxnSpPr>
            <p:nvPr/>
          </p:nvCxnSpPr>
          <p:spPr>
            <a:xfrm flipH="1">
              <a:off x="6783335" y="4711960"/>
              <a:ext cx="1187776" cy="1598994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Arc 85"/>
            <p:cNvSpPr/>
            <p:nvPr/>
          </p:nvSpPr>
          <p:spPr>
            <a:xfrm>
              <a:off x="6344208" y="6118319"/>
              <a:ext cx="850689" cy="403778"/>
            </a:xfrm>
            <a:prstGeom prst="arc">
              <a:avLst>
                <a:gd name="adj1" fmla="val 11705568"/>
                <a:gd name="adj2" fmla="val 2092330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4638556" y="5248292"/>
                  <a:ext cx="1775272" cy="11289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sub>
                            </m:sSub>
                          </m:e>
                        </m:nary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𝜸</m:t>
                        </m:r>
                      </m:oMath>
                    </m:oMathPara>
                  </a14:m>
                  <a:endParaRPr lang="de-CH" dirty="0"/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8556" y="5248292"/>
                  <a:ext cx="1775272" cy="112897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7063678" y="5971554"/>
                  <a:ext cx="718701" cy="5909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71360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713605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713605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sub>
                        </m:sSub>
                      </m:oMath>
                    </m:oMathPara>
                  </a14:m>
                  <a:endParaRPr lang="de-CH" b="1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3678" y="5971554"/>
                  <a:ext cx="718701" cy="590960"/>
                </a:xfrm>
                <a:prstGeom prst="rect">
                  <a:avLst/>
                </a:prstGeom>
                <a:blipFill>
                  <a:blip r:embed="rId6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/>
            <p:cNvCxnSpPr>
              <a:stCxn id="51" idx="6"/>
              <a:endCxn id="58" idx="2"/>
            </p:cNvCxnSpPr>
            <p:nvPr/>
          </p:nvCxnSpPr>
          <p:spPr>
            <a:xfrm>
              <a:off x="6511879" y="4060850"/>
              <a:ext cx="785532" cy="109573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50" idx="5"/>
              <a:endCxn id="52" idx="1"/>
            </p:cNvCxnSpPr>
            <p:nvPr/>
          </p:nvCxnSpPr>
          <p:spPr>
            <a:xfrm>
              <a:off x="5914318" y="4452054"/>
              <a:ext cx="306414" cy="128810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50" idx="3"/>
              <a:endCxn id="53" idx="1"/>
            </p:cNvCxnSpPr>
            <p:nvPr/>
          </p:nvCxnSpPr>
          <p:spPr>
            <a:xfrm>
              <a:off x="5775652" y="4452054"/>
              <a:ext cx="107271" cy="395704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54" idx="2"/>
              <a:endCxn id="53" idx="5"/>
            </p:cNvCxnSpPr>
            <p:nvPr/>
          </p:nvCxnSpPr>
          <p:spPr>
            <a:xfrm flipH="1" flipV="1">
              <a:off x="6021589" y="4980392"/>
              <a:ext cx="734180" cy="107031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60" idx="3"/>
              <a:endCxn id="54" idx="6"/>
            </p:cNvCxnSpPr>
            <p:nvPr/>
          </p:nvCxnSpPr>
          <p:spPr>
            <a:xfrm flipH="1">
              <a:off x="6951871" y="4803062"/>
              <a:ext cx="416749" cy="284361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62" idx="3"/>
              <a:endCxn id="54" idx="5"/>
            </p:cNvCxnSpPr>
            <p:nvPr/>
          </p:nvCxnSpPr>
          <p:spPr>
            <a:xfrm flipH="1">
              <a:off x="6923153" y="4684491"/>
              <a:ext cx="978625" cy="469249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62" idx="1"/>
            </p:cNvCxnSpPr>
            <p:nvPr/>
          </p:nvCxnSpPr>
          <p:spPr>
            <a:xfrm flipH="1" flipV="1">
              <a:off x="7493513" y="4239424"/>
              <a:ext cx="408265" cy="312433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60" idx="0"/>
              <a:endCxn id="58" idx="4"/>
            </p:cNvCxnSpPr>
            <p:nvPr/>
          </p:nvCxnSpPr>
          <p:spPr>
            <a:xfrm flipH="1" flipV="1">
              <a:off x="7395462" y="4264209"/>
              <a:ext cx="42491" cy="378750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60" idx="1"/>
              <a:endCxn id="51" idx="5"/>
            </p:cNvCxnSpPr>
            <p:nvPr/>
          </p:nvCxnSpPr>
          <p:spPr>
            <a:xfrm flipH="1" flipV="1">
              <a:off x="6483161" y="4127167"/>
              <a:ext cx="885459" cy="543261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62" idx="1"/>
              <a:endCxn id="51" idx="5"/>
            </p:cNvCxnSpPr>
            <p:nvPr/>
          </p:nvCxnSpPr>
          <p:spPr>
            <a:xfrm flipH="1" flipV="1">
              <a:off x="6483161" y="4127167"/>
              <a:ext cx="1418617" cy="424690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62" idx="2"/>
              <a:endCxn id="50" idx="6"/>
            </p:cNvCxnSpPr>
            <p:nvPr/>
          </p:nvCxnSpPr>
          <p:spPr>
            <a:xfrm flipH="1" flipV="1">
              <a:off x="5943036" y="4385737"/>
              <a:ext cx="1930024" cy="232437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52" idx="0"/>
              <a:endCxn id="51" idx="4"/>
            </p:cNvCxnSpPr>
            <p:nvPr/>
          </p:nvCxnSpPr>
          <p:spPr>
            <a:xfrm flipV="1">
              <a:off x="6290065" y="4154636"/>
              <a:ext cx="123763" cy="398759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52" idx="5"/>
              <a:endCxn id="54" idx="2"/>
            </p:cNvCxnSpPr>
            <p:nvPr/>
          </p:nvCxnSpPr>
          <p:spPr>
            <a:xfrm>
              <a:off x="6359398" y="4713498"/>
              <a:ext cx="396371" cy="373925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stCxn id="50" idx="4"/>
              <a:endCxn id="54" idx="2"/>
            </p:cNvCxnSpPr>
            <p:nvPr/>
          </p:nvCxnSpPr>
          <p:spPr>
            <a:xfrm>
              <a:off x="5844985" y="4479523"/>
              <a:ext cx="910784" cy="607900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51" idx="3"/>
              <a:endCxn id="53" idx="0"/>
            </p:cNvCxnSpPr>
            <p:nvPr/>
          </p:nvCxnSpPr>
          <p:spPr>
            <a:xfrm flipH="1">
              <a:off x="5952256" y="4127167"/>
              <a:ext cx="392239" cy="693122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60" idx="3"/>
              <a:endCxn id="53" idx="6"/>
            </p:cNvCxnSpPr>
            <p:nvPr/>
          </p:nvCxnSpPr>
          <p:spPr>
            <a:xfrm flipH="1">
              <a:off x="6050307" y="4803062"/>
              <a:ext cx="1318313" cy="111013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>
              <a:stCxn id="58" idx="4"/>
              <a:endCxn id="53" idx="6"/>
            </p:cNvCxnSpPr>
            <p:nvPr/>
          </p:nvCxnSpPr>
          <p:spPr>
            <a:xfrm flipH="1">
              <a:off x="6050307" y="4264209"/>
              <a:ext cx="1345155" cy="649866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62" idx="1"/>
              <a:endCxn id="53" idx="6"/>
            </p:cNvCxnSpPr>
            <p:nvPr/>
          </p:nvCxnSpPr>
          <p:spPr>
            <a:xfrm flipH="1">
              <a:off x="6050307" y="4551857"/>
              <a:ext cx="1851471" cy="362218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60" idx="1"/>
              <a:endCxn id="50" idx="6"/>
            </p:cNvCxnSpPr>
            <p:nvPr/>
          </p:nvCxnSpPr>
          <p:spPr>
            <a:xfrm flipH="1" flipV="1">
              <a:off x="5943036" y="4385737"/>
              <a:ext cx="1425584" cy="284691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62" idx="1"/>
              <a:endCxn id="52" idx="7"/>
            </p:cNvCxnSpPr>
            <p:nvPr/>
          </p:nvCxnSpPr>
          <p:spPr>
            <a:xfrm flipH="1">
              <a:off x="6359398" y="4551857"/>
              <a:ext cx="1542380" cy="29007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56211" y="5418273"/>
                <a:ext cx="8952305" cy="925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1≥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−  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e-CH" sz="24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1" y="5418273"/>
                <a:ext cx="8952305" cy="9257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ft Brace 11"/>
          <p:cNvSpPr/>
          <p:nvPr/>
        </p:nvSpPr>
        <p:spPr>
          <a:xfrm rot="16200000">
            <a:off x="2297016" y="3247612"/>
            <a:ext cx="226545" cy="741131"/>
          </a:xfrm>
          <a:prstGeom prst="leftBrac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2039723" y="3677453"/>
                <a:ext cx="892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de-CH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723" y="3677453"/>
                <a:ext cx="892885" cy="461665"/>
              </a:xfrm>
              <a:prstGeom prst="rect">
                <a:avLst/>
              </a:prstGeom>
              <a:blipFill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Left Brace 89"/>
          <p:cNvSpPr/>
          <p:nvPr/>
        </p:nvSpPr>
        <p:spPr>
          <a:xfrm rot="16200000">
            <a:off x="4325728" y="2895611"/>
            <a:ext cx="226545" cy="1438583"/>
          </a:xfrm>
          <a:prstGeom prst="leftBrac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3992557" y="3701611"/>
                <a:ext cx="8928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de-CH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557" y="3701611"/>
                <a:ext cx="89288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Left Brace 93"/>
          <p:cNvSpPr/>
          <p:nvPr/>
        </p:nvSpPr>
        <p:spPr>
          <a:xfrm rot="16200000">
            <a:off x="7312197" y="2810597"/>
            <a:ext cx="204352" cy="1879681"/>
          </a:xfrm>
          <a:prstGeom prst="leftBrac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ular Callout 12"/>
              <p:cNvSpPr/>
              <p:nvPr/>
            </p:nvSpPr>
            <p:spPr>
              <a:xfrm>
                <a:off x="3956091" y="4168783"/>
                <a:ext cx="5056945" cy="1179055"/>
              </a:xfrm>
              <a:prstGeom prst="wedgeRoundRectCallout">
                <a:avLst>
                  <a:gd name="adj1" fmla="val 18522"/>
                  <a:gd name="adj2" fmla="val -70710"/>
                  <a:gd name="adj3" fmla="val 16667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Means inequality: maximized if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2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2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2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2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2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de-CH" sz="2200" dirty="0"/>
              </a:p>
            </p:txBody>
          </p:sp>
        </mc:Choice>
        <mc:Fallback xmlns="">
          <p:sp>
            <p:nvSpPr>
              <p:cNvPr id="13" name="Rounded Rectangular Callou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091" y="4168783"/>
                <a:ext cx="5056945" cy="1179055"/>
              </a:xfrm>
              <a:prstGeom prst="wedgeRoundRectCallout">
                <a:avLst>
                  <a:gd name="adj1" fmla="val 18522"/>
                  <a:gd name="adj2" fmla="val -70710"/>
                  <a:gd name="adj3" fmla="val 16667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ounded Rectangular Callout 94"/>
              <p:cNvSpPr/>
              <p:nvPr/>
            </p:nvSpPr>
            <p:spPr>
              <a:xfrm>
                <a:off x="3279871" y="4225731"/>
                <a:ext cx="4806977" cy="1065158"/>
              </a:xfrm>
              <a:prstGeom prst="wedgeRoundRectCallout">
                <a:avLst>
                  <a:gd name="adj1" fmla="val -68277"/>
                  <a:gd name="adj2" fmla="val 53411"/>
                  <a:gd name="adj3" fmla="val 16667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Total initial potential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000" dirty="0" smtClean="0"/>
                  <a:t> is proportional to number of the sets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de-CH" sz="2000" dirty="0" smtClean="0"/>
                  <a:t>.</a:t>
                </a:r>
                <a:endParaRPr lang="de-CH" sz="2000" dirty="0"/>
              </a:p>
            </p:txBody>
          </p:sp>
        </mc:Choice>
        <mc:Fallback xmlns="">
          <p:sp>
            <p:nvSpPr>
              <p:cNvPr id="95" name="Rounded Rectangular Callout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871" y="4225731"/>
                <a:ext cx="4806977" cy="1065158"/>
              </a:xfrm>
              <a:prstGeom prst="wedgeRoundRectCallout">
                <a:avLst>
                  <a:gd name="adj1" fmla="val -68277"/>
                  <a:gd name="adj2" fmla="val 53411"/>
                  <a:gd name="adj3" fmla="val 16667"/>
                </a:avLst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Rectangle 100"/>
          <p:cNvSpPr/>
          <p:nvPr/>
        </p:nvSpPr>
        <p:spPr>
          <a:xfrm>
            <a:off x="1792941" y="5432820"/>
            <a:ext cx="4860664" cy="1078917"/>
          </a:xfrm>
          <a:prstGeom prst="rect">
            <a:avLst/>
          </a:prstGeom>
          <a:solidFill>
            <a:srgbClr val="FAF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3" name="Rectangle 102"/>
          <p:cNvSpPr/>
          <p:nvPr/>
        </p:nvSpPr>
        <p:spPr>
          <a:xfrm>
            <a:off x="6696635" y="5467725"/>
            <a:ext cx="1953386" cy="987063"/>
          </a:xfrm>
          <a:prstGeom prst="rect">
            <a:avLst/>
          </a:prstGeom>
          <a:solidFill>
            <a:srgbClr val="FAF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2240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12" grpId="0" animBg="1"/>
      <p:bldP spid="89" grpId="0"/>
      <p:bldP spid="90" grpId="0" animBg="1"/>
      <p:bldP spid="91" grpId="0"/>
      <p:bldP spid="94" grpId="0" animBg="1"/>
      <p:bldP spid="13" grpId="0" animBg="1"/>
      <p:bldP spid="13" grpId="1" animBg="1"/>
      <p:bldP spid="95" grpId="0" animBg="1"/>
      <p:bldP spid="101" grpId="0" animBg="1"/>
      <p:bldP spid="10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5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500" dirty="0" smtClean="0"/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00FF"/>
                    </a:solidFill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 (note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de-CH" dirty="0" smtClean="0"/>
                  <a:t>)</a:t>
                </a:r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r>
                  <a:rPr lang="en-US" b="1" dirty="0" smtClean="0"/>
                  <a:t>Break down potential </a:t>
                </a:r>
                <a:r>
                  <a:rPr lang="en-US" b="1" dirty="0"/>
                  <a:t>as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𝚽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𝑼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𝚽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sub>
                        </m:sSub>
                      </m:e>
                    </m:nary>
                  </m:oMath>
                </a14:m>
                <a:r>
                  <a:rPr lang="de-CH" b="1" dirty="0" smtClean="0"/>
                  <a:t>: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sz="1000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Potential after rounding 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de-CH" b="1" dirty="0" smtClean="0"/>
                  <a:t> nodes in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de-CH" b="1" dirty="0" smtClean="0"/>
                  <a:t>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de-CH" b="1" dirty="0" smtClean="0"/>
                  <a:t>: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CH" dirty="0" smtClean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de-CH" dirty="0" smtClean="0"/>
                  <a:t> and thus,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CH" dirty="0" smtClean="0"/>
                  <a:t> is hit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de-CH" dirty="0" smtClean="0"/>
                  <a:t> can be upper bounded as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sz="2800" b="1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sz="1200" b="1" dirty="0"/>
              </a:p>
              <a:p>
                <a:pPr marL="0" indent="0">
                  <a:buNone/>
                </a:pPr>
                <a:endParaRPr lang="de-CH" b="1" dirty="0"/>
              </a:p>
            </p:txBody>
          </p:sp>
        </mc:Choice>
        <mc:Fallback xmlns="">
          <p:sp>
            <p:nvSpPr>
              <p:cNvPr id="55" name="Content Placeholder 5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1" t="-7021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1CCA-922D-4541-8152-FE8F8C3F9B4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Potential Function : Second Try</a:t>
            </a:r>
            <a:endParaRPr lang="de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8409" y="2493228"/>
                <a:ext cx="8952305" cy="1266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𝑜𝑢𝑡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</m:nary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 −   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de-CH" sz="2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9" y="2493228"/>
                <a:ext cx="8952305" cy="12661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5976848" y="571016"/>
            <a:ext cx="3101614" cy="1971777"/>
            <a:chOff x="4638556" y="3650208"/>
            <a:chExt cx="4347796" cy="2912306"/>
          </a:xfrm>
        </p:grpSpPr>
        <p:sp>
          <p:nvSpPr>
            <p:cNvPr id="49" name="Oval 48"/>
            <p:cNvSpPr/>
            <p:nvPr/>
          </p:nvSpPr>
          <p:spPr>
            <a:xfrm>
              <a:off x="5519754" y="3750507"/>
              <a:ext cx="2723265" cy="1586084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5746934" y="4291951"/>
              <a:ext cx="196102" cy="1875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6315777" y="3967064"/>
              <a:ext cx="196102" cy="1875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6192014" y="4553395"/>
              <a:ext cx="196102" cy="1875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5854205" y="4820289"/>
              <a:ext cx="196102" cy="1875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6755769" y="4993637"/>
              <a:ext cx="196102" cy="1875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7297411" y="4076637"/>
              <a:ext cx="196102" cy="1875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8189667" y="3875473"/>
              <a:ext cx="196102" cy="1875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7339902" y="4642959"/>
              <a:ext cx="196102" cy="1875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5003514" y="4442759"/>
              <a:ext cx="196102" cy="1875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7873060" y="4524388"/>
              <a:ext cx="196102" cy="1875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8790250" y="4170423"/>
              <a:ext cx="196102" cy="1875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6909320" y="3650208"/>
                  <a:ext cx="544239" cy="5909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oMath>
                    </m:oMathPara>
                  </a14:m>
                  <a:endParaRPr lang="de-CH" sz="1600" b="1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9320" y="3650208"/>
                  <a:ext cx="544239" cy="59096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5" name="Straight Arrow Connector 64"/>
            <p:cNvCxnSpPr>
              <a:stCxn id="62" idx="6"/>
              <a:endCxn id="63" idx="3"/>
            </p:cNvCxnSpPr>
            <p:nvPr/>
          </p:nvCxnSpPr>
          <p:spPr>
            <a:xfrm flipV="1">
              <a:off x="8069163" y="4330526"/>
              <a:ext cx="749805" cy="2876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58" idx="3"/>
              <a:endCxn id="52" idx="7"/>
            </p:cNvCxnSpPr>
            <p:nvPr/>
          </p:nvCxnSpPr>
          <p:spPr>
            <a:xfrm flipH="1">
              <a:off x="6359398" y="4236740"/>
              <a:ext cx="966731" cy="34412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52" idx="6"/>
              <a:endCxn id="60" idx="2"/>
            </p:cNvCxnSpPr>
            <p:nvPr/>
          </p:nvCxnSpPr>
          <p:spPr>
            <a:xfrm>
              <a:off x="6388117" y="4647181"/>
              <a:ext cx="951786" cy="895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60" idx="7"/>
              <a:endCxn id="59" idx="4"/>
            </p:cNvCxnSpPr>
            <p:nvPr/>
          </p:nvCxnSpPr>
          <p:spPr>
            <a:xfrm flipV="1">
              <a:off x="7507286" y="4063044"/>
              <a:ext cx="780432" cy="6073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59" idx="6"/>
              <a:endCxn id="63" idx="1"/>
            </p:cNvCxnSpPr>
            <p:nvPr/>
          </p:nvCxnSpPr>
          <p:spPr>
            <a:xfrm>
              <a:off x="8385770" y="3969258"/>
              <a:ext cx="433198" cy="22863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58" idx="7"/>
              <a:endCxn id="59" idx="2"/>
            </p:cNvCxnSpPr>
            <p:nvPr/>
          </p:nvCxnSpPr>
          <p:spPr>
            <a:xfrm flipV="1">
              <a:off x="7464795" y="3969258"/>
              <a:ext cx="724872" cy="1348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54" idx="7"/>
              <a:endCxn id="58" idx="4"/>
            </p:cNvCxnSpPr>
            <p:nvPr/>
          </p:nvCxnSpPr>
          <p:spPr>
            <a:xfrm flipV="1">
              <a:off x="6923154" y="4264209"/>
              <a:ext cx="472309" cy="75689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62" idx="2"/>
              <a:endCxn id="60" idx="6"/>
            </p:cNvCxnSpPr>
            <p:nvPr/>
          </p:nvCxnSpPr>
          <p:spPr>
            <a:xfrm flipH="1">
              <a:off x="7536004" y="4618174"/>
              <a:ext cx="337056" cy="11857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52" idx="3"/>
              <a:endCxn id="53" idx="7"/>
            </p:cNvCxnSpPr>
            <p:nvPr/>
          </p:nvCxnSpPr>
          <p:spPr>
            <a:xfrm flipH="1">
              <a:off x="6021589" y="4713498"/>
              <a:ext cx="199143" cy="13426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50" idx="6"/>
              <a:endCxn id="51" idx="3"/>
            </p:cNvCxnSpPr>
            <p:nvPr/>
          </p:nvCxnSpPr>
          <p:spPr>
            <a:xfrm flipV="1">
              <a:off x="5943036" y="4127167"/>
              <a:ext cx="401459" cy="25857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50" idx="2"/>
              <a:endCxn id="61" idx="6"/>
            </p:cNvCxnSpPr>
            <p:nvPr/>
          </p:nvCxnSpPr>
          <p:spPr>
            <a:xfrm flipH="1">
              <a:off x="5199616" y="4385737"/>
              <a:ext cx="547318" cy="15080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51" idx="5"/>
              <a:endCxn id="54" idx="1"/>
            </p:cNvCxnSpPr>
            <p:nvPr/>
          </p:nvCxnSpPr>
          <p:spPr>
            <a:xfrm>
              <a:off x="6483161" y="4127167"/>
              <a:ext cx="301327" cy="89393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6685284" y="6310954"/>
              <a:ext cx="196102" cy="165027"/>
            </a:xfrm>
            <a:prstGeom prst="ellipse">
              <a:avLst/>
            </a:prstGeom>
            <a:gradFill>
              <a:gsLst>
                <a:gs pos="0">
                  <a:srgbClr val="713605"/>
                </a:gs>
                <a:gs pos="3500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  <a:ln>
              <a:solidFill>
                <a:srgbClr val="713605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78" name="Straight Connector 77"/>
            <p:cNvCxnSpPr>
              <a:stCxn id="53" idx="4"/>
              <a:endCxn id="77" idx="0"/>
            </p:cNvCxnSpPr>
            <p:nvPr/>
          </p:nvCxnSpPr>
          <p:spPr>
            <a:xfrm>
              <a:off x="5952256" y="5007861"/>
              <a:ext cx="831079" cy="1303093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50" idx="4"/>
              <a:endCxn id="77" idx="0"/>
            </p:cNvCxnSpPr>
            <p:nvPr/>
          </p:nvCxnSpPr>
          <p:spPr>
            <a:xfrm>
              <a:off x="5844985" y="4479523"/>
              <a:ext cx="938350" cy="1831431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52" idx="4"/>
              <a:endCxn id="77" idx="0"/>
            </p:cNvCxnSpPr>
            <p:nvPr/>
          </p:nvCxnSpPr>
          <p:spPr>
            <a:xfrm>
              <a:off x="6290065" y="4740966"/>
              <a:ext cx="493270" cy="1569987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58" idx="4"/>
              <a:endCxn id="77" idx="0"/>
            </p:cNvCxnSpPr>
            <p:nvPr/>
          </p:nvCxnSpPr>
          <p:spPr>
            <a:xfrm flipH="1">
              <a:off x="6783335" y="4264209"/>
              <a:ext cx="612127" cy="2046745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54" idx="4"/>
              <a:endCxn id="77" idx="0"/>
            </p:cNvCxnSpPr>
            <p:nvPr/>
          </p:nvCxnSpPr>
          <p:spPr>
            <a:xfrm flipH="1">
              <a:off x="6783335" y="5181209"/>
              <a:ext cx="70485" cy="1129745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51" idx="4"/>
              <a:endCxn id="77" idx="0"/>
            </p:cNvCxnSpPr>
            <p:nvPr/>
          </p:nvCxnSpPr>
          <p:spPr>
            <a:xfrm>
              <a:off x="6413828" y="4154636"/>
              <a:ext cx="369507" cy="2156318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60" idx="4"/>
              <a:endCxn id="77" idx="0"/>
            </p:cNvCxnSpPr>
            <p:nvPr/>
          </p:nvCxnSpPr>
          <p:spPr>
            <a:xfrm flipH="1">
              <a:off x="6783335" y="4830531"/>
              <a:ext cx="654618" cy="1480423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62" idx="4"/>
              <a:endCxn id="77" idx="0"/>
            </p:cNvCxnSpPr>
            <p:nvPr/>
          </p:nvCxnSpPr>
          <p:spPr>
            <a:xfrm flipH="1">
              <a:off x="6783335" y="4711960"/>
              <a:ext cx="1187776" cy="1598994"/>
            </a:xfrm>
            <a:prstGeom prst="line">
              <a:avLst/>
            </a:prstGeom>
            <a:ln w="19050">
              <a:solidFill>
                <a:srgbClr val="713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Arc 85"/>
            <p:cNvSpPr/>
            <p:nvPr/>
          </p:nvSpPr>
          <p:spPr>
            <a:xfrm>
              <a:off x="6344208" y="6118319"/>
              <a:ext cx="850689" cy="403778"/>
            </a:xfrm>
            <a:prstGeom prst="arc">
              <a:avLst>
                <a:gd name="adj1" fmla="val 11705568"/>
                <a:gd name="adj2" fmla="val 2092330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4638556" y="5248292"/>
                  <a:ext cx="1775272" cy="11289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sub>
                            </m:sSub>
                          </m:e>
                        </m:nary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𝜸</m:t>
                        </m:r>
                      </m:oMath>
                    </m:oMathPara>
                  </a14:m>
                  <a:endParaRPr lang="de-CH" dirty="0"/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8556" y="5248292"/>
                  <a:ext cx="1775272" cy="112897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7063678" y="5971554"/>
                  <a:ext cx="718701" cy="5909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71360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713605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713605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sub>
                        </m:sSub>
                      </m:oMath>
                    </m:oMathPara>
                  </a14:m>
                  <a:endParaRPr lang="de-CH" b="1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3678" y="5971554"/>
                  <a:ext cx="718701" cy="590960"/>
                </a:xfrm>
                <a:prstGeom prst="rect">
                  <a:avLst/>
                </a:prstGeom>
                <a:blipFill>
                  <a:blip r:embed="rId6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/>
            <p:cNvCxnSpPr>
              <a:stCxn id="51" idx="6"/>
              <a:endCxn id="58" idx="2"/>
            </p:cNvCxnSpPr>
            <p:nvPr/>
          </p:nvCxnSpPr>
          <p:spPr>
            <a:xfrm>
              <a:off x="6511879" y="4060850"/>
              <a:ext cx="785532" cy="109573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50" idx="5"/>
              <a:endCxn id="52" idx="1"/>
            </p:cNvCxnSpPr>
            <p:nvPr/>
          </p:nvCxnSpPr>
          <p:spPr>
            <a:xfrm>
              <a:off x="5914318" y="4452054"/>
              <a:ext cx="306414" cy="128810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50" idx="3"/>
              <a:endCxn id="53" idx="1"/>
            </p:cNvCxnSpPr>
            <p:nvPr/>
          </p:nvCxnSpPr>
          <p:spPr>
            <a:xfrm>
              <a:off x="5775652" y="4452054"/>
              <a:ext cx="107271" cy="395704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54" idx="2"/>
              <a:endCxn id="53" idx="5"/>
            </p:cNvCxnSpPr>
            <p:nvPr/>
          </p:nvCxnSpPr>
          <p:spPr>
            <a:xfrm flipH="1" flipV="1">
              <a:off x="6021589" y="4980392"/>
              <a:ext cx="734180" cy="107031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60" idx="3"/>
              <a:endCxn id="54" idx="6"/>
            </p:cNvCxnSpPr>
            <p:nvPr/>
          </p:nvCxnSpPr>
          <p:spPr>
            <a:xfrm flipH="1">
              <a:off x="6951871" y="4803062"/>
              <a:ext cx="416749" cy="284361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62" idx="3"/>
              <a:endCxn id="54" idx="5"/>
            </p:cNvCxnSpPr>
            <p:nvPr/>
          </p:nvCxnSpPr>
          <p:spPr>
            <a:xfrm flipH="1">
              <a:off x="6923153" y="4684491"/>
              <a:ext cx="978625" cy="469249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62" idx="1"/>
            </p:cNvCxnSpPr>
            <p:nvPr/>
          </p:nvCxnSpPr>
          <p:spPr>
            <a:xfrm flipH="1" flipV="1">
              <a:off x="7493513" y="4239424"/>
              <a:ext cx="408265" cy="312433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60" idx="0"/>
              <a:endCxn id="58" idx="4"/>
            </p:cNvCxnSpPr>
            <p:nvPr/>
          </p:nvCxnSpPr>
          <p:spPr>
            <a:xfrm flipH="1" flipV="1">
              <a:off x="7395462" y="4264209"/>
              <a:ext cx="42491" cy="378750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60" idx="1"/>
              <a:endCxn id="51" idx="5"/>
            </p:cNvCxnSpPr>
            <p:nvPr/>
          </p:nvCxnSpPr>
          <p:spPr>
            <a:xfrm flipH="1" flipV="1">
              <a:off x="6483161" y="4127167"/>
              <a:ext cx="885459" cy="543261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62" idx="1"/>
              <a:endCxn id="51" idx="5"/>
            </p:cNvCxnSpPr>
            <p:nvPr/>
          </p:nvCxnSpPr>
          <p:spPr>
            <a:xfrm flipH="1" flipV="1">
              <a:off x="6483161" y="4127167"/>
              <a:ext cx="1418617" cy="424690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62" idx="2"/>
              <a:endCxn id="50" idx="6"/>
            </p:cNvCxnSpPr>
            <p:nvPr/>
          </p:nvCxnSpPr>
          <p:spPr>
            <a:xfrm flipH="1" flipV="1">
              <a:off x="5943036" y="4385737"/>
              <a:ext cx="1930024" cy="232437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52" idx="0"/>
              <a:endCxn id="51" idx="4"/>
            </p:cNvCxnSpPr>
            <p:nvPr/>
          </p:nvCxnSpPr>
          <p:spPr>
            <a:xfrm flipV="1">
              <a:off x="6290065" y="4154636"/>
              <a:ext cx="123763" cy="398759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52" idx="5"/>
              <a:endCxn id="54" idx="2"/>
            </p:cNvCxnSpPr>
            <p:nvPr/>
          </p:nvCxnSpPr>
          <p:spPr>
            <a:xfrm>
              <a:off x="6359398" y="4713498"/>
              <a:ext cx="396371" cy="373925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stCxn id="50" idx="4"/>
              <a:endCxn id="54" idx="2"/>
            </p:cNvCxnSpPr>
            <p:nvPr/>
          </p:nvCxnSpPr>
          <p:spPr>
            <a:xfrm>
              <a:off x="5844985" y="4479523"/>
              <a:ext cx="910784" cy="607900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51" idx="3"/>
              <a:endCxn id="53" idx="0"/>
            </p:cNvCxnSpPr>
            <p:nvPr/>
          </p:nvCxnSpPr>
          <p:spPr>
            <a:xfrm flipH="1">
              <a:off x="5952256" y="4127167"/>
              <a:ext cx="392239" cy="693122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60" idx="3"/>
              <a:endCxn id="53" idx="6"/>
            </p:cNvCxnSpPr>
            <p:nvPr/>
          </p:nvCxnSpPr>
          <p:spPr>
            <a:xfrm flipH="1">
              <a:off x="6050307" y="4803062"/>
              <a:ext cx="1318313" cy="111013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>
              <a:stCxn id="58" idx="4"/>
              <a:endCxn id="53" idx="6"/>
            </p:cNvCxnSpPr>
            <p:nvPr/>
          </p:nvCxnSpPr>
          <p:spPr>
            <a:xfrm flipH="1">
              <a:off x="6050307" y="4264209"/>
              <a:ext cx="1345155" cy="649866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62" idx="1"/>
              <a:endCxn id="53" idx="6"/>
            </p:cNvCxnSpPr>
            <p:nvPr/>
          </p:nvCxnSpPr>
          <p:spPr>
            <a:xfrm flipH="1">
              <a:off x="6050307" y="4551857"/>
              <a:ext cx="1851471" cy="362218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60" idx="1"/>
              <a:endCxn id="50" idx="6"/>
            </p:cNvCxnSpPr>
            <p:nvPr/>
          </p:nvCxnSpPr>
          <p:spPr>
            <a:xfrm flipH="1" flipV="1">
              <a:off x="5943036" y="4385737"/>
              <a:ext cx="1425584" cy="284691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62" idx="1"/>
              <a:endCxn id="52" idx="7"/>
            </p:cNvCxnSpPr>
            <p:nvPr/>
          </p:nvCxnSpPr>
          <p:spPr>
            <a:xfrm flipH="1">
              <a:off x="6359398" y="4551857"/>
              <a:ext cx="1542380" cy="29007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48409" y="5129893"/>
                <a:ext cx="8952305" cy="914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CH" sz="24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9" y="5129893"/>
                <a:ext cx="8952305" cy="9142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307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5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00FF"/>
                    </a:solidFill>
                  </a:rPr>
                  <a:t>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sub>
                        </m:sSub>
                      </m:e>
                    </m:nary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sz="1200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Potential after rounding 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de-CH" b="1" dirty="0" smtClean="0"/>
                  <a:t> nodes in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de-CH" b="1" dirty="0" smtClean="0"/>
                  <a:t>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de-CH" b="1" dirty="0" smtClean="0"/>
                  <a:t>: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CH" dirty="0" smtClean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de-CH" dirty="0" smtClean="0"/>
                  <a:t> and thus,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CH" dirty="0" smtClean="0"/>
                  <a:t> is hit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de-CH" dirty="0" smtClean="0"/>
                  <a:t> can be upper bounded as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sz="2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de-CH" dirty="0" smtClean="0"/>
                  <a:t> is maximized for</a:t>
                </a:r>
              </a:p>
              <a:p>
                <a:endParaRPr lang="en-US" sz="1400" dirty="0"/>
              </a:p>
              <a:p>
                <a:r>
                  <a:rPr lang="en-US" dirty="0" smtClean="0"/>
                  <a:t>We then have</a:t>
                </a:r>
                <a:endParaRPr lang="de-CH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sz="2800" b="1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sz="1200" b="1" dirty="0"/>
              </a:p>
              <a:p>
                <a:pPr marL="0" indent="0">
                  <a:buNone/>
                </a:pPr>
                <a:endParaRPr lang="de-CH" b="1" dirty="0"/>
              </a:p>
            </p:txBody>
          </p:sp>
        </mc:Choice>
        <mc:Fallback xmlns="">
          <p:sp>
            <p:nvSpPr>
              <p:cNvPr id="55" name="Content Placeholder 5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1" t="-9574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1CCA-922D-4541-8152-FE8F8C3F9B4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Potential Function : Second Try</a:t>
            </a:r>
            <a:endParaRPr lang="de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59167" y="2757587"/>
                <a:ext cx="7709797" cy="914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CH" sz="24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7" y="2757587"/>
                <a:ext cx="7709797" cy="9142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2657140" y="3848648"/>
                <a:ext cx="2253728" cy="781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e-CH" sz="22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140" y="3848648"/>
                <a:ext cx="2253728" cy="7813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275469" y="5155824"/>
                <a:ext cx="8296934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de-CH" sz="24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69" y="5155824"/>
                <a:ext cx="8296934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630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5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Potential contribution of set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sz="3600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Initial potential of fractional solution: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𝚽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1600" b="1" dirty="0"/>
              </a:p>
              <a:p>
                <a:pPr marL="0" indent="0">
                  <a:buNone/>
                </a:pPr>
                <a:r>
                  <a:rPr lang="en-US" b="1" dirty="0" smtClean="0"/>
                  <a:t>Potential after rounding </a:t>
                </a:r>
                <a:r>
                  <a:rPr lang="de-CH" b="1" dirty="0" smtClean="0"/>
                  <a:t>: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CH" dirty="0" smtClean="0"/>
                  <a:t>, then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CH" dirty="0" smtClean="0"/>
                  <a:t> is hit and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𝚽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CH" b="1" dirty="0" smtClean="0">
                  <a:solidFill>
                    <a:srgbClr val="C00000"/>
                  </a:solidFill>
                </a:endParaRPr>
              </a:p>
              <a:p>
                <a:endParaRPr lang="en-US" b="1" dirty="0">
                  <a:solidFill>
                    <a:srgbClr val="C00000"/>
                  </a:solidFill>
                </a:endParaRPr>
              </a:p>
              <a:p>
                <a:r>
                  <a:rPr lang="en-US" dirty="0" smtClean="0"/>
                  <a:t>Initially, 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</m:e>
                    </m:d>
                  </m:oMath>
                </a14:m>
                <a:endParaRPr lang="de-CH" dirty="0" smtClean="0"/>
              </a:p>
              <a:p>
                <a:r>
                  <a:rPr lang="en-US" dirty="0" smtClean="0"/>
                  <a:t>If we also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</m:e>
                    </m:d>
                  </m:oMath>
                </a14:m>
                <a:r>
                  <a:rPr lang="de-CH" dirty="0" smtClean="0"/>
                  <a:t> after rounding, a constant fraction of the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CH" dirty="0" smtClean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de-CH" dirty="0" smtClean="0"/>
                  <a:t> are hit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sz="2800" b="1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sz="1200" b="1" dirty="0"/>
              </a:p>
              <a:p>
                <a:pPr marL="0" indent="0">
                  <a:buNone/>
                </a:pPr>
                <a:endParaRPr lang="de-CH" b="1" dirty="0"/>
              </a:p>
            </p:txBody>
          </p:sp>
        </mc:Choice>
        <mc:Fallback xmlns="">
          <p:sp>
            <p:nvSpPr>
              <p:cNvPr id="55" name="Content Placeholder 5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1" t="-745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1CCA-922D-4541-8152-FE8F8C3F9B4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Potential Function : Summary</a:t>
            </a:r>
            <a:endParaRPr lang="de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0875" y="1322110"/>
                <a:ext cx="8952305" cy="1168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  <m:r>
                        <a:rPr lang="en-US" sz="2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sz="2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sz="2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sSub>
                                        <m:sSubPr>
                                          <m:ctrlPr>
                                            <a:rPr lang="en-US" sz="2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𝑜𝑢𝑡</m:t>
                                          </m:r>
                                        </m:sub>
                                      </m:sSub>
                                      <m:r>
                                        <a:rPr lang="en-US" sz="2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en-US" sz="2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</m:nary>
                          <m:r>
                            <a:rPr lang="en-US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 −   </m:t>
                          </m:r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brk m:alnAt="7"/>
                                </m:rPr>
                                <a:rPr lang="en-US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lang="en-US" sz="2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2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2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de-CH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75" y="1322110"/>
                <a:ext cx="8952305" cy="11683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695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1CCA-922D-4541-8152-FE8F8C3F9B4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Classic Problems (since 1980s)</a:t>
            </a:r>
          </a:p>
        </p:txBody>
      </p:sp>
      <p:grpSp>
        <p:nvGrpSpPr>
          <p:cNvPr id="208" name="Group 207"/>
          <p:cNvGrpSpPr/>
          <p:nvPr/>
        </p:nvGrpSpPr>
        <p:grpSpPr>
          <a:xfrm>
            <a:off x="5298134" y="1774184"/>
            <a:ext cx="3419319" cy="1742739"/>
            <a:chOff x="4792216" y="1580339"/>
            <a:chExt cx="3419319" cy="17427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Rectangle 203"/>
                <p:cNvSpPr/>
                <p:nvPr/>
              </p:nvSpPr>
              <p:spPr>
                <a:xfrm>
                  <a:off x="4792216" y="1580339"/>
                  <a:ext cx="3419319" cy="1742739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91440" bIns="91440" rtlCol="0" anchor="t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200" b="1" dirty="0">
                      <a:solidFill>
                        <a:schemeClr val="tx1"/>
                      </a:solidFill>
                    </a:rPr>
                    <a:t>-Vertex Coloring</a:t>
                  </a:r>
                </a:p>
              </p:txBody>
            </p:sp>
          </mc:Choice>
          <mc:Fallback xmlns="">
            <p:sp>
              <p:nvSpPr>
                <p:cNvPr id="204" name="Rectangle 20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2216" y="1580339"/>
                  <a:ext cx="3419319" cy="174273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4964559" y="2153572"/>
              <a:ext cx="3096719" cy="838968"/>
              <a:chOff x="667503" y="1982551"/>
              <a:chExt cx="7741797" cy="2097421"/>
            </a:xfrm>
          </p:grpSpPr>
          <p:cxnSp>
            <p:nvCxnSpPr>
              <p:cNvPr id="6" name="AutoShape 17"/>
              <p:cNvCxnSpPr>
                <a:cxnSpLocks noChangeShapeType="1"/>
                <a:stCxn id="15" idx="0"/>
                <a:endCxn id="9" idx="4"/>
              </p:cNvCxnSpPr>
              <p:nvPr/>
            </p:nvCxnSpPr>
            <p:spPr bwMode="auto">
              <a:xfrm flipH="1" flipV="1">
                <a:off x="4373897" y="2366727"/>
                <a:ext cx="315341" cy="989739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  <p:sp>
            <p:nvSpPr>
              <p:cNvPr id="7" name="Oval 12"/>
              <p:cNvSpPr>
                <a:spLocks noChangeAspect="1" noChangeArrowheads="1"/>
              </p:cNvSpPr>
              <p:nvPr/>
            </p:nvSpPr>
            <p:spPr bwMode="auto">
              <a:xfrm>
                <a:off x="2829033" y="2325003"/>
                <a:ext cx="211137" cy="211137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cxnSp>
            <p:nvCxnSpPr>
              <p:cNvPr id="8" name="AutoShape 17"/>
              <p:cNvCxnSpPr>
                <a:cxnSpLocks noChangeShapeType="1"/>
                <a:stCxn id="20" idx="7"/>
                <a:endCxn id="18" idx="3"/>
              </p:cNvCxnSpPr>
              <p:nvPr/>
            </p:nvCxnSpPr>
            <p:spPr bwMode="auto">
              <a:xfrm flipV="1">
                <a:off x="1681234" y="3501990"/>
                <a:ext cx="715137" cy="305436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  <p:sp>
            <p:nvSpPr>
              <p:cNvPr id="9" name="Oval 12"/>
              <p:cNvSpPr>
                <a:spLocks noChangeAspect="1" noChangeArrowheads="1"/>
              </p:cNvSpPr>
              <p:nvPr/>
            </p:nvSpPr>
            <p:spPr bwMode="auto">
              <a:xfrm>
                <a:off x="4268328" y="2155590"/>
                <a:ext cx="211137" cy="211137"/>
              </a:xfrm>
              <a:prstGeom prst="ellipse">
                <a:avLst/>
              </a:prstGeom>
              <a:solidFill>
                <a:srgbClr val="954ECA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10" name="Oval 12"/>
              <p:cNvSpPr>
                <a:spLocks noChangeAspect="1" noChangeArrowheads="1"/>
              </p:cNvSpPr>
              <p:nvPr/>
            </p:nvSpPr>
            <p:spPr bwMode="auto">
              <a:xfrm>
                <a:off x="7393861" y="2325002"/>
                <a:ext cx="211137" cy="211137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11" name="Oval 12"/>
              <p:cNvSpPr>
                <a:spLocks noChangeAspect="1" noChangeArrowheads="1"/>
              </p:cNvSpPr>
              <p:nvPr/>
            </p:nvSpPr>
            <p:spPr bwMode="auto">
              <a:xfrm>
                <a:off x="6040159" y="1982551"/>
                <a:ext cx="211137" cy="211137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12" name="Oval 12"/>
              <p:cNvSpPr>
                <a:spLocks noChangeAspect="1" noChangeArrowheads="1"/>
              </p:cNvSpPr>
              <p:nvPr/>
            </p:nvSpPr>
            <p:spPr bwMode="auto">
              <a:xfrm>
                <a:off x="5288948" y="2629802"/>
                <a:ext cx="211137" cy="211137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13" name="Oval 12"/>
              <p:cNvSpPr>
                <a:spLocks noChangeAspect="1" noChangeArrowheads="1"/>
              </p:cNvSpPr>
              <p:nvPr/>
            </p:nvSpPr>
            <p:spPr bwMode="auto">
              <a:xfrm>
                <a:off x="6328724" y="2993133"/>
                <a:ext cx="211137" cy="211137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14" name="Oval 12"/>
              <p:cNvSpPr>
                <a:spLocks noChangeAspect="1" noChangeArrowheads="1"/>
              </p:cNvSpPr>
              <p:nvPr/>
            </p:nvSpPr>
            <p:spPr bwMode="auto">
              <a:xfrm>
                <a:off x="5656932" y="3729181"/>
                <a:ext cx="211137" cy="211137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15" name="Oval 12"/>
              <p:cNvSpPr>
                <a:spLocks noChangeAspect="1" noChangeArrowheads="1"/>
              </p:cNvSpPr>
              <p:nvPr/>
            </p:nvSpPr>
            <p:spPr bwMode="auto">
              <a:xfrm>
                <a:off x="4583669" y="3356466"/>
                <a:ext cx="211137" cy="211137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16" name="Oval 12"/>
              <p:cNvSpPr>
                <a:spLocks noChangeAspect="1" noChangeArrowheads="1"/>
              </p:cNvSpPr>
              <p:nvPr/>
            </p:nvSpPr>
            <p:spPr bwMode="auto">
              <a:xfrm>
                <a:off x="3652241" y="2806463"/>
                <a:ext cx="211137" cy="211137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17" name="Oval 12"/>
              <p:cNvSpPr>
                <a:spLocks noChangeAspect="1" noChangeArrowheads="1"/>
              </p:cNvSpPr>
              <p:nvPr/>
            </p:nvSpPr>
            <p:spPr bwMode="auto">
              <a:xfrm>
                <a:off x="3716032" y="3868835"/>
                <a:ext cx="211137" cy="211137"/>
              </a:xfrm>
              <a:prstGeom prst="ellipse">
                <a:avLst/>
              </a:prstGeom>
              <a:solidFill>
                <a:srgbClr val="954ECA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18" name="Oval 12"/>
              <p:cNvSpPr>
                <a:spLocks noChangeAspect="1" noChangeArrowheads="1"/>
              </p:cNvSpPr>
              <p:nvPr/>
            </p:nvSpPr>
            <p:spPr bwMode="auto">
              <a:xfrm>
                <a:off x="2365451" y="3321773"/>
                <a:ext cx="211137" cy="211137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19" name="Oval 12"/>
              <p:cNvSpPr>
                <a:spLocks noChangeAspect="1" noChangeArrowheads="1"/>
              </p:cNvSpPr>
              <p:nvPr/>
            </p:nvSpPr>
            <p:spPr bwMode="auto">
              <a:xfrm>
                <a:off x="1712154" y="2339146"/>
                <a:ext cx="211137" cy="211137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20" name="Oval 12"/>
              <p:cNvSpPr>
                <a:spLocks noChangeAspect="1" noChangeArrowheads="1"/>
              </p:cNvSpPr>
              <p:nvPr/>
            </p:nvSpPr>
            <p:spPr bwMode="auto">
              <a:xfrm>
                <a:off x="1501017" y="3776506"/>
                <a:ext cx="211137" cy="211137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21" name="Oval 12"/>
              <p:cNvSpPr>
                <a:spLocks noChangeAspect="1" noChangeArrowheads="1"/>
              </p:cNvSpPr>
              <p:nvPr/>
            </p:nvSpPr>
            <p:spPr bwMode="auto">
              <a:xfrm>
                <a:off x="7245139" y="3763267"/>
                <a:ext cx="211137" cy="211137"/>
              </a:xfrm>
              <a:prstGeom prst="ellipse">
                <a:avLst/>
              </a:prstGeom>
              <a:solidFill>
                <a:srgbClr val="954ECA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cxnSp>
            <p:nvCxnSpPr>
              <p:cNvPr id="22" name="AutoShape 17"/>
              <p:cNvCxnSpPr>
                <a:cxnSpLocks noChangeShapeType="1"/>
                <a:stCxn id="18" idx="5"/>
                <a:endCxn id="17" idx="1"/>
              </p:cNvCxnSpPr>
              <p:nvPr/>
            </p:nvCxnSpPr>
            <p:spPr bwMode="auto">
              <a:xfrm>
                <a:off x="2545668" y="3501990"/>
                <a:ext cx="1201284" cy="397765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23" name="AutoShape 17"/>
              <p:cNvCxnSpPr>
                <a:cxnSpLocks noChangeShapeType="1"/>
                <a:stCxn id="17" idx="0"/>
                <a:endCxn id="16" idx="4"/>
              </p:cNvCxnSpPr>
              <p:nvPr/>
            </p:nvCxnSpPr>
            <p:spPr bwMode="auto">
              <a:xfrm flipH="1" flipV="1">
                <a:off x="3757810" y="3017600"/>
                <a:ext cx="63791" cy="851235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24" name="AutoShape 17"/>
              <p:cNvCxnSpPr>
                <a:cxnSpLocks noChangeShapeType="1"/>
                <a:stCxn id="16" idx="1"/>
                <a:endCxn id="7" idx="5"/>
              </p:cNvCxnSpPr>
              <p:nvPr/>
            </p:nvCxnSpPr>
            <p:spPr bwMode="auto">
              <a:xfrm flipH="1" flipV="1">
                <a:off x="3009250" y="2505220"/>
                <a:ext cx="673911" cy="332163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25" name="AutoShape 17"/>
              <p:cNvCxnSpPr>
                <a:cxnSpLocks noChangeShapeType="1"/>
                <a:stCxn id="7" idx="2"/>
                <a:endCxn id="19" idx="6"/>
              </p:cNvCxnSpPr>
              <p:nvPr/>
            </p:nvCxnSpPr>
            <p:spPr bwMode="auto">
              <a:xfrm flipH="1">
                <a:off x="1923291" y="2430572"/>
                <a:ext cx="905742" cy="14143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26" name="AutoShape 17"/>
              <p:cNvCxnSpPr>
                <a:cxnSpLocks noChangeShapeType="1"/>
                <a:stCxn id="7" idx="3"/>
                <a:endCxn id="18" idx="7"/>
              </p:cNvCxnSpPr>
              <p:nvPr/>
            </p:nvCxnSpPr>
            <p:spPr bwMode="auto">
              <a:xfrm flipH="1">
                <a:off x="2545668" y="2505220"/>
                <a:ext cx="314285" cy="847473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27" name="AutoShape 17"/>
              <p:cNvCxnSpPr>
                <a:cxnSpLocks noChangeShapeType="1"/>
                <a:stCxn id="16" idx="3"/>
                <a:endCxn id="18" idx="6"/>
              </p:cNvCxnSpPr>
              <p:nvPr/>
            </p:nvCxnSpPr>
            <p:spPr bwMode="auto">
              <a:xfrm flipH="1">
                <a:off x="2576588" y="2986680"/>
                <a:ext cx="1106573" cy="440662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28" name="AutoShape 17"/>
              <p:cNvCxnSpPr>
                <a:cxnSpLocks noChangeShapeType="1"/>
                <a:stCxn id="15" idx="7"/>
                <a:endCxn id="12" idx="3"/>
              </p:cNvCxnSpPr>
              <p:nvPr/>
            </p:nvCxnSpPr>
            <p:spPr bwMode="auto">
              <a:xfrm flipV="1">
                <a:off x="4763886" y="2810019"/>
                <a:ext cx="555982" cy="577367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29" name="AutoShape 17"/>
              <p:cNvCxnSpPr>
                <a:cxnSpLocks noChangeShapeType="1"/>
                <a:stCxn id="17" idx="7"/>
                <a:endCxn id="15" idx="3"/>
              </p:cNvCxnSpPr>
              <p:nvPr/>
            </p:nvCxnSpPr>
            <p:spPr bwMode="auto">
              <a:xfrm flipV="1">
                <a:off x="3896249" y="3536683"/>
                <a:ext cx="718340" cy="363072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30" name="AutoShape 17"/>
              <p:cNvCxnSpPr>
                <a:cxnSpLocks noChangeShapeType="1"/>
                <a:stCxn id="15" idx="5"/>
                <a:endCxn id="14" idx="2"/>
              </p:cNvCxnSpPr>
              <p:nvPr/>
            </p:nvCxnSpPr>
            <p:spPr bwMode="auto">
              <a:xfrm>
                <a:off x="4763886" y="3536683"/>
                <a:ext cx="893046" cy="298067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31" name="AutoShape 17"/>
              <p:cNvCxnSpPr>
                <a:cxnSpLocks noChangeShapeType="1"/>
                <a:stCxn id="14" idx="7"/>
                <a:endCxn id="13" idx="3"/>
              </p:cNvCxnSpPr>
              <p:nvPr/>
            </p:nvCxnSpPr>
            <p:spPr bwMode="auto">
              <a:xfrm flipV="1">
                <a:off x="5837149" y="3173350"/>
                <a:ext cx="522495" cy="586751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32" name="AutoShape 17"/>
              <p:cNvCxnSpPr>
                <a:cxnSpLocks noChangeShapeType="1"/>
                <a:stCxn id="21" idx="1"/>
                <a:endCxn id="13" idx="5"/>
              </p:cNvCxnSpPr>
              <p:nvPr/>
            </p:nvCxnSpPr>
            <p:spPr bwMode="auto">
              <a:xfrm flipH="1" flipV="1">
                <a:off x="6508941" y="3173350"/>
                <a:ext cx="767118" cy="620837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33" name="AutoShape 17"/>
              <p:cNvCxnSpPr>
                <a:cxnSpLocks noChangeShapeType="1"/>
                <a:stCxn id="21" idx="2"/>
                <a:endCxn id="14" idx="6"/>
              </p:cNvCxnSpPr>
              <p:nvPr/>
            </p:nvCxnSpPr>
            <p:spPr bwMode="auto">
              <a:xfrm flipH="1" flipV="1">
                <a:off x="5868069" y="3834750"/>
                <a:ext cx="1377070" cy="34086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34" name="AutoShape 17"/>
              <p:cNvCxnSpPr>
                <a:cxnSpLocks noChangeShapeType="1"/>
                <a:stCxn id="13" idx="0"/>
                <a:endCxn id="11" idx="5"/>
              </p:cNvCxnSpPr>
              <p:nvPr/>
            </p:nvCxnSpPr>
            <p:spPr bwMode="auto">
              <a:xfrm flipH="1" flipV="1">
                <a:off x="6220376" y="2162768"/>
                <a:ext cx="213917" cy="830365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35" name="AutoShape 17"/>
              <p:cNvCxnSpPr>
                <a:cxnSpLocks noChangeShapeType="1"/>
                <a:stCxn id="12" idx="1"/>
                <a:endCxn id="9" idx="6"/>
              </p:cNvCxnSpPr>
              <p:nvPr/>
            </p:nvCxnSpPr>
            <p:spPr bwMode="auto">
              <a:xfrm flipH="1" flipV="1">
                <a:off x="4479465" y="2261159"/>
                <a:ext cx="840403" cy="399563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36" name="AutoShape 17"/>
              <p:cNvCxnSpPr>
                <a:cxnSpLocks noChangeShapeType="1"/>
                <a:stCxn id="12" idx="7"/>
                <a:endCxn id="11" idx="3"/>
              </p:cNvCxnSpPr>
              <p:nvPr/>
            </p:nvCxnSpPr>
            <p:spPr bwMode="auto">
              <a:xfrm flipV="1">
                <a:off x="5469165" y="2162768"/>
                <a:ext cx="601914" cy="497954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37" name="AutoShape 17"/>
              <p:cNvCxnSpPr>
                <a:cxnSpLocks noChangeShapeType="1"/>
                <a:stCxn id="12" idx="6"/>
                <a:endCxn id="10" idx="2"/>
              </p:cNvCxnSpPr>
              <p:nvPr/>
            </p:nvCxnSpPr>
            <p:spPr bwMode="auto">
              <a:xfrm flipV="1">
                <a:off x="5500085" y="2430571"/>
                <a:ext cx="1893776" cy="304800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38" name="AutoShape 17"/>
              <p:cNvCxnSpPr>
                <a:cxnSpLocks noChangeShapeType="1"/>
                <a:stCxn id="21" idx="0"/>
                <a:endCxn id="10" idx="4"/>
              </p:cNvCxnSpPr>
              <p:nvPr/>
            </p:nvCxnSpPr>
            <p:spPr bwMode="auto">
              <a:xfrm flipV="1">
                <a:off x="7350708" y="2536139"/>
                <a:ext cx="148722" cy="1227128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39" name="AutoShape 17"/>
              <p:cNvCxnSpPr>
                <a:cxnSpLocks noChangeShapeType="1"/>
                <a:stCxn id="11" idx="6"/>
                <a:endCxn id="10" idx="1"/>
              </p:cNvCxnSpPr>
              <p:nvPr/>
            </p:nvCxnSpPr>
            <p:spPr bwMode="auto">
              <a:xfrm>
                <a:off x="6251296" y="2088120"/>
                <a:ext cx="1173485" cy="267802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40" name="AutoShape 17"/>
              <p:cNvCxnSpPr>
                <a:cxnSpLocks noChangeShapeType="1"/>
                <a:stCxn id="7" idx="6"/>
                <a:endCxn id="9" idx="2"/>
              </p:cNvCxnSpPr>
              <p:nvPr/>
            </p:nvCxnSpPr>
            <p:spPr bwMode="auto">
              <a:xfrm flipV="1">
                <a:off x="3040170" y="2261159"/>
                <a:ext cx="1228158" cy="169413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  <p:sp>
            <p:nvSpPr>
              <p:cNvPr id="41" name="Oval 12"/>
              <p:cNvSpPr>
                <a:spLocks noChangeAspect="1" noChangeArrowheads="1"/>
              </p:cNvSpPr>
              <p:nvPr/>
            </p:nvSpPr>
            <p:spPr bwMode="auto">
              <a:xfrm>
                <a:off x="759621" y="2595326"/>
                <a:ext cx="211137" cy="211137"/>
              </a:xfrm>
              <a:prstGeom prst="ellipse">
                <a:avLst/>
              </a:prstGeom>
              <a:solidFill>
                <a:srgbClr val="954ECA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42" name="Oval 12"/>
              <p:cNvSpPr>
                <a:spLocks noChangeAspect="1" noChangeArrowheads="1"/>
              </p:cNvSpPr>
              <p:nvPr/>
            </p:nvSpPr>
            <p:spPr bwMode="auto">
              <a:xfrm>
                <a:off x="8086906" y="3407670"/>
                <a:ext cx="211137" cy="211137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43" name="Oval 12"/>
              <p:cNvSpPr>
                <a:spLocks noChangeAspect="1" noChangeArrowheads="1"/>
              </p:cNvSpPr>
              <p:nvPr/>
            </p:nvSpPr>
            <p:spPr bwMode="auto">
              <a:xfrm>
                <a:off x="8198163" y="2113865"/>
                <a:ext cx="211137" cy="211137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44" name="Oval 12"/>
              <p:cNvSpPr>
                <a:spLocks noChangeAspect="1" noChangeArrowheads="1"/>
              </p:cNvSpPr>
              <p:nvPr/>
            </p:nvSpPr>
            <p:spPr bwMode="auto">
              <a:xfrm>
                <a:off x="667503" y="3620520"/>
                <a:ext cx="211137" cy="211137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cxnSp>
            <p:nvCxnSpPr>
              <p:cNvPr id="45" name="AutoShape 17"/>
              <p:cNvCxnSpPr>
                <a:cxnSpLocks noChangeShapeType="1"/>
                <a:stCxn id="19" idx="2"/>
                <a:endCxn id="41" idx="7"/>
              </p:cNvCxnSpPr>
              <p:nvPr/>
            </p:nvCxnSpPr>
            <p:spPr bwMode="auto">
              <a:xfrm flipH="1">
                <a:off x="939838" y="2444715"/>
                <a:ext cx="772316" cy="181531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46" name="AutoShape 17"/>
              <p:cNvCxnSpPr>
                <a:cxnSpLocks noChangeShapeType="1"/>
                <a:stCxn id="44" idx="0"/>
                <a:endCxn id="41" idx="4"/>
              </p:cNvCxnSpPr>
              <p:nvPr/>
            </p:nvCxnSpPr>
            <p:spPr bwMode="auto">
              <a:xfrm flipV="1">
                <a:off x="773072" y="2806463"/>
                <a:ext cx="92118" cy="814057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47" name="AutoShape 17"/>
              <p:cNvCxnSpPr>
                <a:cxnSpLocks noChangeShapeType="1"/>
                <a:stCxn id="20" idx="0"/>
                <a:endCxn id="19" idx="4"/>
              </p:cNvCxnSpPr>
              <p:nvPr/>
            </p:nvCxnSpPr>
            <p:spPr bwMode="auto">
              <a:xfrm flipV="1">
                <a:off x="1606586" y="2550283"/>
                <a:ext cx="211137" cy="1226223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48" name="AutoShape 17"/>
              <p:cNvCxnSpPr>
                <a:cxnSpLocks noChangeShapeType="1"/>
                <a:stCxn id="41" idx="5"/>
                <a:endCxn id="18" idx="2"/>
              </p:cNvCxnSpPr>
              <p:nvPr/>
            </p:nvCxnSpPr>
            <p:spPr bwMode="auto">
              <a:xfrm>
                <a:off x="939838" y="2775543"/>
                <a:ext cx="1425613" cy="651799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49" name="AutoShape 17"/>
              <p:cNvCxnSpPr>
                <a:cxnSpLocks noChangeShapeType="1"/>
                <a:stCxn id="44" idx="6"/>
                <a:endCxn id="20" idx="2"/>
              </p:cNvCxnSpPr>
              <p:nvPr/>
            </p:nvCxnSpPr>
            <p:spPr bwMode="auto">
              <a:xfrm>
                <a:off x="878640" y="3726089"/>
                <a:ext cx="622377" cy="155986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0" name="AutoShape 17"/>
              <p:cNvCxnSpPr>
                <a:cxnSpLocks noChangeShapeType="1"/>
                <a:stCxn id="10" idx="6"/>
                <a:endCxn id="43" idx="2"/>
              </p:cNvCxnSpPr>
              <p:nvPr/>
            </p:nvCxnSpPr>
            <p:spPr bwMode="auto">
              <a:xfrm flipV="1">
                <a:off x="7604998" y="2219434"/>
                <a:ext cx="593165" cy="211137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1" name="AutoShape 17"/>
              <p:cNvCxnSpPr>
                <a:cxnSpLocks noChangeShapeType="1"/>
                <a:stCxn id="21" idx="6"/>
                <a:endCxn id="42" idx="3"/>
              </p:cNvCxnSpPr>
              <p:nvPr/>
            </p:nvCxnSpPr>
            <p:spPr bwMode="auto">
              <a:xfrm flipV="1">
                <a:off x="7456276" y="3587887"/>
                <a:ext cx="661550" cy="280949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2" name="AutoShape 17"/>
              <p:cNvCxnSpPr>
                <a:cxnSpLocks noChangeShapeType="1"/>
                <a:stCxn id="42" idx="1"/>
                <a:endCxn id="10" idx="5"/>
              </p:cNvCxnSpPr>
              <p:nvPr/>
            </p:nvCxnSpPr>
            <p:spPr bwMode="auto">
              <a:xfrm flipH="1" flipV="1">
                <a:off x="7574078" y="2505219"/>
                <a:ext cx="543748" cy="933371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53" name="AutoShape 17"/>
              <p:cNvCxnSpPr>
                <a:cxnSpLocks noChangeShapeType="1"/>
                <a:stCxn id="42" idx="0"/>
                <a:endCxn id="43" idx="4"/>
              </p:cNvCxnSpPr>
              <p:nvPr/>
            </p:nvCxnSpPr>
            <p:spPr bwMode="auto">
              <a:xfrm flipV="1">
                <a:off x="8192475" y="2325002"/>
                <a:ext cx="111257" cy="1082668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</p:grpSp>
      </p:grpSp>
      <p:grpSp>
        <p:nvGrpSpPr>
          <p:cNvPr id="207" name="Group 206"/>
          <p:cNvGrpSpPr/>
          <p:nvPr/>
        </p:nvGrpSpPr>
        <p:grpSpPr>
          <a:xfrm>
            <a:off x="456813" y="1777175"/>
            <a:ext cx="3419319" cy="1742739"/>
            <a:chOff x="542831" y="1580339"/>
            <a:chExt cx="3419319" cy="1742739"/>
          </a:xfrm>
        </p:grpSpPr>
        <p:sp>
          <p:nvSpPr>
            <p:cNvPr id="203" name="Rectangle 202"/>
            <p:cNvSpPr/>
            <p:nvPr/>
          </p:nvSpPr>
          <p:spPr>
            <a:xfrm>
              <a:off x="542831" y="1580339"/>
              <a:ext cx="3419319" cy="174273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</a:rPr>
                <a:t>MIS</a:t>
              </a:r>
            </a:p>
          </p:txBody>
        </p:sp>
        <p:grpSp>
          <p:nvGrpSpPr>
            <p:cNvPr id="54" name="Group 53"/>
            <p:cNvGrpSpPr>
              <a:grpSpLocks noChangeAspect="1"/>
            </p:cNvGrpSpPr>
            <p:nvPr/>
          </p:nvGrpSpPr>
          <p:grpSpPr>
            <a:xfrm>
              <a:off x="712034" y="2180440"/>
              <a:ext cx="3096719" cy="838968"/>
              <a:chOff x="667503" y="1982551"/>
              <a:chExt cx="7741797" cy="2097421"/>
            </a:xfrm>
          </p:grpSpPr>
          <p:cxnSp>
            <p:nvCxnSpPr>
              <p:cNvPr id="55" name="AutoShape 17"/>
              <p:cNvCxnSpPr>
                <a:cxnSpLocks noChangeShapeType="1"/>
                <a:stCxn id="64" idx="0"/>
                <a:endCxn id="58" idx="4"/>
              </p:cNvCxnSpPr>
              <p:nvPr/>
            </p:nvCxnSpPr>
            <p:spPr bwMode="auto">
              <a:xfrm flipH="1" flipV="1">
                <a:off x="4373897" y="2366727"/>
                <a:ext cx="315341" cy="989739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  <p:sp>
            <p:nvSpPr>
              <p:cNvPr id="56" name="Oval 12"/>
              <p:cNvSpPr>
                <a:spLocks noChangeAspect="1" noChangeArrowheads="1"/>
              </p:cNvSpPr>
              <p:nvPr/>
            </p:nvSpPr>
            <p:spPr bwMode="auto">
              <a:xfrm>
                <a:off x="2829033" y="2325003"/>
                <a:ext cx="211137" cy="21113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cxnSp>
            <p:nvCxnSpPr>
              <p:cNvPr id="57" name="AutoShape 17"/>
              <p:cNvCxnSpPr>
                <a:cxnSpLocks noChangeShapeType="1"/>
                <a:stCxn id="69" idx="7"/>
                <a:endCxn id="67" idx="3"/>
              </p:cNvCxnSpPr>
              <p:nvPr/>
            </p:nvCxnSpPr>
            <p:spPr bwMode="auto">
              <a:xfrm flipV="1">
                <a:off x="1681234" y="3501990"/>
                <a:ext cx="715137" cy="305436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  <p:sp>
            <p:nvSpPr>
              <p:cNvPr id="58" name="Oval 12"/>
              <p:cNvSpPr>
                <a:spLocks noChangeAspect="1" noChangeArrowheads="1"/>
              </p:cNvSpPr>
              <p:nvPr/>
            </p:nvSpPr>
            <p:spPr bwMode="auto">
              <a:xfrm>
                <a:off x="4268328" y="2155590"/>
                <a:ext cx="211137" cy="21113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59" name="Oval 12"/>
              <p:cNvSpPr>
                <a:spLocks noChangeAspect="1" noChangeArrowheads="1"/>
              </p:cNvSpPr>
              <p:nvPr/>
            </p:nvSpPr>
            <p:spPr bwMode="auto">
              <a:xfrm>
                <a:off x="7393861" y="2325002"/>
                <a:ext cx="211137" cy="211137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60" name="Oval 12"/>
              <p:cNvSpPr>
                <a:spLocks noChangeAspect="1" noChangeArrowheads="1"/>
              </p:cNvSpPr>
              <p:nvPr/>
            </p:nvSpPr>
            <p:spPr bwMode="auto">
              <a:xfrm>
                <a:off x="6040159" y="1982551"/>
                <a:ext cx="211137" cy="21113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61" name="Oval 12"/>
              <p:cNvSpPr>
                <a:spLocks noChangeAspect="1" noChangeArrowheads="1"/>
              </p:cNvSpPr>
              <p:nvPr/>
            </p:nvSpPr>
            <p:spPr bwMode="auto">
              <a:xfrm>
                <a:off x="5288948" y="2629802"/>
                <a:ext cx="211137" cy="21113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62" name="Oval 12"/>
              <p:cNvSpPr>
                <a:spLocks noChangeAspect="1" noChangeArrowheads="1"/>
              </p:cNvSpPr>
              <p:nvPr/>
            </p:nvSpPr>
            <p:spPr bwMode="auto">
              <a:xfrm>
                <a:off x="6328724" y="2993133"/>
                <a:ext cx="211137" cy="211137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63" name="Oval 12"/>
              <p:cNvSpPr>
                <a:spLocks noChangeAspect="1" noChangeArrowheads="1"/>
              </p:cNvSpPr>
              <p:nvPr/>
            </p:nvSpPr>
            <p:spPr bwMode="auto">
              <a:xfrm>
                <a:off x="5656932" y="3729181"/>
                <a:ext cx="211137" cy="21113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64" name="Oval 12"/>
              <p:cNvSpPr>
                <a:spLocks noChangeAspect="1" noChangeArrowheads="1"/>
              </p:cNvSpPr>
              <p:nvPr/>
            </p:nvSpPr>
            <p:spPr bwMode="auto">
              <a:xfrm>
                <a:off x="4583669" y="3356466"/>
                <a:ext cx="211137" cy="211137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65" name="Oval 12"/>
              <p:cNvSpPr>
                <a:spLocks noChangeAspect="1" noChangeArrowheads="1"/>
              </p:cNvSpPr>
              <p:nvPr/>
            </p:nvSpPr>
            <p:spPr bwMode="auto">
              <a:xfrm>
                <a:off x="3652241" y="2806463"/>
                <a:ext cx="211137" cy="211137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66" name="Oval 12"/>
              <p:cNvSpPr>
                <a:spLocks noChangeAspect="1" noChangeArrowheads="1"/>
              </p:cNvSpPr>
              <p:nvPr/>
            </p:nvSpPr>
            <p:spPr bwMode="auto">
              <a:xfrm>
                <a:off x="3716032" y="3868835"/>
                <a:ext cx="211137" cy="21113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67" name="Oval 12"/>
              <p:cNvSpPr>
                <a:spLocks noChangeAspect="1" noChangeArrowheads="1"/>
              </p:cNvSpPr>
              <p:nvPr/>
            </p:nvSpPr>
            <p:spPr bwMode="auto">
              <a:xfrm>
                <a:off x="2365451" y="3321773"/>
                <a:ext cx="211137" cy="21113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68" name="Oval 12"/>
              <p:cNvSpPr>
                <a:spLocks noChangeAspect="1" noChangeArrowheads="1"/>
              </p:cNvSpPr>
              <p:nvPr/>
            </p:nvSpPr>
            <p:spPr bwMode="auto">
              <a:xfrm>
                <a:off x="1712154" y="2339146"/>
                <a:ext cx="211137" cy="21113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69" name="Oval 12"/>
              <p:cNvSpPr>
                <a:spLocks noChangeAspect="1" noChangeArrowheads="1"/>
              </p:cNvSpPr>
              <p:nvPr/>
            </p:nvSpPr>
            <p:spPr bwMode="auto">
              <a:xfrm>
                <a:off x="1501017" y="3776506"/>
                <a:ext cx="211137" cy="211137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70" name="Oval 12"/>
              <p:cNvSpPr>
                <a:spLocks noChangeAspect="1" noChangeArrowheads="1"/>
              </p:cNvSpPr>
              <p:nvPr/>
            </p:nvSpPr>
            <p:spPr bwMode="auto">
              <a:xfrm>
                <a:off x="7245139" y="3763267"/>
                <a:ext cx="211137" cy="21113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cxnSp>
            <p:nvCxnSpPr>
              <p:cNvPr id="71" name="AutoShape 17"/>
              <p:cNvCxnSpPr>
                <a:cxnSpLocks noChangeShapeType="1"/>
                <a:stCxn id="67" idx="5"/>
                <a:endCxn id="66" idx="1"/>
              </p:cNvCxnSpPr>
              <p:nvPr/>
            </p:nvCxnSpPr>
            <p:spPr bwMode="auto">
              <a:xfrm>
                <a:off x="2545668" y="3501990"/>
                <a:ext cx="1201284" cy="397765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72" name="AutoShape 17"/>
              <p:cNvCxnSpPr>
                <a:cxnSpLocks noChangeShapeType="1"/>
                <a:stCxn id="66" idx="0"/>
                <a:endCxn id="65" idx="4"/>
              </p:cNvCxnSpPr>
              <p:nvPr/>
            </p:nvCxnSpPr>
            <p:spPr bwMode="auto">
              <a:xfrm flipH="1" flipV="1">
                <a:off x="3757810" y="3017600"/>
                <a:ext cx="63791" cy="851235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73" name="AutoShape 17"/>
              <p:cNvCxnSpPr>
                <a:cxnSpLocks noChangeShapeType="1"/>
                <a:stCxn id="65" idx="1"/>
                <a:endCxn id="56" idx="5"/>
              </p:cNvCxnSpPr>
              <p:nvPr/>
            </p:nvCxnSpPr>
            <p:spPr bwMode="auto">
              <a:xfrm flipH="1" flipV="1">
                <a:off x="3009250" y="2505220"/>
                <a:ext cx="673911" cy="332163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74" name="AutoShape 17"/>
              <p:cNvCxnSpPr>
                <a:cxnSpLocks noChangeShapeType="1"/>
                <a:stCxn id="56" idx="2"/>
                <a:endCxn id="68" idx="6"/>
              </p:cNvCxnSpPr>
              <p:nvPr/>
            </p:nvCxnSpPr>
            <p:spPr bwMode="auto">
              <a:xfrm flipH="1">
                <a:off x="1923291" y="2430572"/>
                <a:ext cx="905742" cy="14143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75" name="AutoShape 17"/>
              <p:cNvCxnSpPr>
                <a:cxnSpLocks noChangeShapeType="1"/>
                <a:stCxn id="56" idx="3"/>
                <a:endCxn id="67" idx="7"/>
              </p:cNvCxnSpPr>
              <p:nvPr/>
            </p:nvCxnSpPr>
            <p:spPr bwMode="auto">
              <a:xfrm flipH="1">
                <a:off x="2545668" y="2505220"/>
                <a:ext cx="314285" cy="847473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76" name="AutoShape 17"/>
              <p:cNvCxnSpPr>
                <a:cxnSpLocks noChangeShapeType="1"/>
                <a:stCxn id="65" idx="3"/>
                <a:endCxn id="67" idx="6"/>
              </p:cNvCxnSpPr>
              <p:nvPr/>
            </p:nvCxnSpPr>
            <p:spPr bwMode="auto">
              <a:xfrm flipH="1">
                <a:off x="2576588" y="2986680"/>
                <a:ext cx="1106573" cy="440662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77" name="AutoShape 17"/>
              <p:cNvCxnSpPr>
                <a:cxnSpLocks noChangeShapeType="1"/>
                <a:stCxn id="64" idx="7"/>
                <a:endCxn id="61" idx="3"/>
              </p:cNvCxnSpPr>
              <p:nvPr/>
            </p:nvCxnSpPr>
            <p:spPr bwMode="auto">
              <a:xfrm flipV="1">
                <a:off x="4763886" y="2810019"/>
                <a:ext cx="555982" cy="577367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78" name="AutoShape 17"/>
              <p:cNvCxnSpPr>
                <a:cxnSpLocks noChangeShapeType="1"/>
                <a:stCxn id="66" idx="7"/>
                <a:endCxn id="64" idx="3"/>
              </p:cNvCxnSpPr>
              <p:nvPr/>
            </p:nvCxnSpPr>
            <p:spPr bwMode="auto">
              <a:xfrm flipV="1">
                <a:off x="3896249" y="3536683"/>
                <a:ext cx="718340" cy="363072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79" name="AutoShape 17"/>
              <p:cNvCxnSpPr>
                <a:cxnSpLocks noChangeShapeType="1"/>
                <a:stCxn id="64" idx="5"/>
                <a:endCxn id="63" idx="2"/>
              </p:cNvCxnSpPr>
              <p:nvPr/>
            </p:nvCxnSpPr>
            <p:spPr bwMode="auto">
              <a:xfrm>
                <a:off x="4763886" y="3536683"/>
                <a:ext cx="893046" cy="298067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80" name="AutoShape 17"/>
              <p:cNvCxnSpPr>
                <a:cxnSpLocks noChangeShapeType="1"/>
                <a:stCxn id="63" idx="7"/>
                <a:endCxn id="62" idx="3"/>
              </p:cNvCxnSpPr>
              <p:nvPr/>
            </p:nvCxnSpPr>
            <p:spPr bwMode="auto">
              <a:xfrm flipV="1">
                <a:off x="5837149" y="3173350"/>
                <a:ext cx="522495" cy="586751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81" name="AutoShape 17"/>
              <p:cNvCxnSpPr>
                <a:cxnSpLocks noChangeShapeType="1"/>
                <a:stCxn id="70" idx="1"/>
                <a:endCxn id="62" idx="5"/>
              </p:cNvCxnSpPr>
              <p:nvPr/>
            </p:nvCxnSpPr>
            <p:spPr bwMode="auto">
              <a:xfrm flipH="1" flipV="1">
                <a:off x="6508941" y="3173350"/>
                <a:ext cx="767118" cy="620837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82" name="AutoShape 17"/>
              <p:cNvCxnSpPr>
                <a:cxnSpLocks noChangeShapeType="1"/>
                <a:stCxn id="70" idx="2"/>
                <a:endCxn id="63" idx="6"/>
              </p:cNvCxnSpPr>
              <p:nvPr/>
            </p:nvCxnSpPr>
            <p:spPr bwMode="auto">
              <a:xfrm flipH="1" flipV="1">
                <a:off x="5868069" y="3834750"/>
                <a:ext cx="1377070" cy="34086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83" name="AutoShape 17"/>
              <p:cNvCxnSpPr>
                <a:cxnSpLocks noChangeShapeType="1"/>
                <a:stCxn id="62" idx="0"/>
                <a:endCxn id="60" idx="5"/>
              </p:cNvCxnSpPr>
              <p:nvPr/>
            </p:nvCxnSpPr>
            <p:spPr bwMode="auto">
              <a:xfrm flipH="1" flipV="1">
                <a:off x="6220376" y="2162768"/>
                <a:ext cx="213917" cy="830365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84" name="AutoShape 17"/>
              <p:cNvCxnSpPr>
                <a:cxnSpLocks noChangeShapeType="1"/>
                <a:stCxn id="61" idx="1"/>
                <a:endCxn id="58" idx="6"/>
              </p:cNvCxnSpPr>
              <p:nvPr/>
            </p:nvCxnSpPr>
            <p:spPr bwMode="auto">
              <a:xfrm flipH="1" flipV="1">
                <a:off x="4479465" y="2261159"/>
                <a:ext cx="840403" cy="399563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85" name="AutoShape 17"/>
              <p:cNvCxnSpPr>
                <a:cxnSpLocks noChangeShapeType="1"/>
                <a:stCxn id="61" idx="7"/>
                <a:endCxn id="60" idx="3"/>
              </p:cNvCxnSpPr>
              <p:nvPr/>
            </p:nvCxnSpPr>
            <p:spPr bwMode="auto">
              <a:xfrm flipV="1">
                <a:off x="5469165" y="2162768"/>
                <a:ext cx="601914" cy="497954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86" name="AutoShape 17"/>
              <p:cNvCxnSpPr>
                <a:cxnSpLocks noChangeShapeType="1"/>
                <a:stCxn id="61" idx="6"/>
                <a:endCxn id="59" idx="2"/>
              </p:cNvCxnSpPr>
              <p:nvPr/>
            </p:nvCxnSpPr>
            <p:spPr bwMode="auto">
              <a:xfrm flipV="1">
                <a:off x="5500085" y="2430571"/>
                <a:ext cx="1893776" cy="304800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87" name="AutoShape 17"/>
              <p:cNvCxnSpPr>
                <a:cxnSpLocks noChangeShapeType="1"/>
                <a:stCxn id="70" idx="0"/>
                <a:endCxn id="59" idx="4"/>
              </p:cNvCxnSpPr>
              <p:nvPr/>
            </p:nvCxnSpPr>
            <p:spPr bwMode="auto">
              <a:xfrm flipV="1">
                <a:off x="7350708" y="2536139"/>
                <a:ext cx="148722" cy="1227128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88" name="AutoShape 17"/>
              <p:cNvCxnSpPr>
                <a:cxnSpLocks noChangeShapeType="1"/>
                <a:stCxn id="60" idx="6"/>
                <a:endCxn id="59" idx="1"/>
              </p:cNvCxnSpPr>
              <p:nvPr/>
            </p:nvCxnSpPr>
            <p:spPr bwMode="auto">
              <a:xfrm>
                <a:off x="6251296" y="2088120"/>
                <a:ext cx="1173485" cy="267802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89" name="AutoShape 17"/>
              <p:cNvCxnSpPr>
                <a:cxnSpLocks noChangeShapeType="1"/>
                <a:stCxn id="56" idx="6"/>
                <a:endCxn id="58" idx="2"/>
              </p:cNvCxnSpPr>
              <p:nvPr/>
            </p:nvCxnSpPr>
            <p:spPr bwMode="auto">
              <a:xfrm flipV="1">
                <a:off x="3040170" y="2261159"/>
                <a:ext cx="1228158" cy="169413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  <p:sp>
            <p:nvSpPr>
              <p:cNvPr id="90" name="Oval 12"/>
              <p:cNvSpPr>
                <a:spLocks noChangeAspect="1" noChangeArrowheads="1"/>
              </p:cNvSpPr>
              <p:nvPr/>
            </p:nvSpPr>
            <p:spPr bwMode="auto">
              <a:xfrm>
                <a:off x="759621" y="2595326"/>
                <a:ext cx="211137" cy="211137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91" name="Oval 12"/>
              <p:cNvSpPr>
                <a:spLocks noChangeAspect="1" noChangeArrowheads="1"/>
              </p:cNvSpPr>
              <p:nvPr/>
            </p:nvSpPr>
            <p:spPr bwMode="auto">
              <a:xfrm>
                <a:off x="8086906" y="3407670"/>
                <a:ext cx="211137" cy="21113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92" name="Oval 12"/>
              <p:cNvSpPr>
                <a:spLocks noChangeAspect="1" noChangeArrowheads="1"/>
              </p:cNvSpPr>
              <p:nvPr/>
            </p:nvSpPr>
            <p:spPr bwMode="auto">
              <a:xfrm>
                <a:off x="8198163" y="2113865"/>
                <a:ext cx="211137" cy="21113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93" name="Oval 12"/>
              <p:cNvSpPr>
                <a:spLocks noChangeAspect="1" noChangeArrowheads="1"/>
              </p:cNvSpPr>
              <p:nvPr/>
            </p:nvSpPr>
            <p:spPr bwMode="auto">
              <a:xfrm>
                <a:off x="667503" y="3620520"/>
                <a:ext cx="211137" cy="21113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cxnSp>
            <p:nvCxnSpPr>
              <p:cNvPr id="94" name="AutoShape 17"/>
              <p:cNvCxnSpPr>
                <a:cxnSpLocks noChangeShapeType="1"/>
                <a:stCxn id="68" idx="2"/>
                <a:endCxn id="90" idx="7"/>
              </p:cNvCxnSpPr>
              <p:nvPr/>
            </p:nvCxnSpPr>
            <p:spPr bwMode="auto">
              <a:xfrm flipH="1">
                <a:off x="939838" y="2444715"/>
                <a:ext cx="772316" cy="181531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95" name="AutoShape 17"/>
              <p:cNvCxnSpPr>
                <a:cxnSpLocks noChangeShapeType="1"/>
                <a:stCxn id="93" idx="0"/>
                <a:endCxn id="90" idx="4"/>
              </p:cNvCxnSpPr>
              <p:nvPr/>
            </p:nvCxnSpPr>
            <p:spPr bwMode="auto">
              <a:xfrm flipV="1">
                <a:off x="773072" y="2806463"/>
                <a:ext cx="92118" cy="814057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96" name="AutoShape 17"/>
              <p:cNvCxnSpPr>
                <a:cxnSpLocks noChangeShapeType="1"/>
                <a:stCxn id="69" idx="0"/>
                <a:endCxn id="68" idx="4"/>
              </p:cNvCxnSpPr>
              <p:nvPr/>
            </p:nvCxnSpPr>
            <p:spPr bwMode="auto">
              <a:xfrm flipV="1">
                <a:off x="1606586" y="2550283"/>
                <a:ext cx="211137" cy="1226223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97" name="AutoShape 17"/>
              <p:cNvCxnSpPr>
                <a:cxnSpLocks noChangeShapeType="1"/>
                <a:stCxn id="90" idx="5"/>
                <a:endCxn id="67" idx="2"/>
              </p:cNvCxnSpPr>
              <p:nvPr/>
            </p:nvCxnSpPr>
            <p:spPr bwMode="auto">
              <a:xfrm>
                <a:off x="939838" y="2775543"/>
                <a:ext cx="1425613" cy="651799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98" name="AutoShape 17"/>
              <p:cNvCxnSpPr>
                <a:cxnSpLocks noChangeShapeType="1"/>
                <a:stCxn id="93" idx="6"/>
                <a:endCxn id="69" idx="2"/>
              </p:cNvCxnSpPr>
              <p:nvPr/>
            </p:nvCxnSpPr>
            <p:spPr bwMode="auto">
              <a:xfrm>
                <a:off x="878640" y="3726089"/>
                <a:ext cx="622377" cy="155986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99" name="AutoShape 17"/>
              <p:cNvCxnSpPr>
                <a:cxnSpLocks noChangeShapeType="1"/>
                <a:stCxn id="59" idx="6"/>
                <a:endCxn id="92" idx="2"/>
              </p:cNvCxnSpPr>
              <p:nvPr/>
            </p:nvCxnSpPr>
            <p:spPr bwMode="auto">
              <a:xfrm flipV="1">
                <a:off x="7604998" y="2219434"/>
                <a:ext cx="593165" cy="211137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00" name="AutoShape 17"/>
              <p:cNvCxnSpPr>
                <a:cxnSpLocks noChangeShapeType="1"/>
                <a:stCxn id="70" idx="6"/>
                <a:endCxn id="91" idx="3"/>
              </p:cNvCxnSpPr>
              <p:nvPr/>
            </p:nvCxnSpPr>
            <p:spPr bwMode="auto">
              <a:xfrm flipV="1">
                <a:off x="7456276" y="3587887"/>
                <a:ext cx="661550" cy="280949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01" name="AutoShape 17"/>
              <p:cNvCxnSpPr>
                <a:cxnSpLocks noChangeShapeType="1"/>
                <a:stCxn id="91" idx="1"/>
                <a:endCxn id="59" idx="5"/>
              </p:cNvCxnSpPr>
              <p:nvPr/>
            </p:nvCxnSpPr>
            <p:spPr bwMode="auto">
              <a:xfrm flipH="1" flipV="1">
                <a:off x="7574078" y="2505219"/>
                <a:ext cx="543748" cy="933371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02" name="AutoShape 17"/>
              <p:cNvCxnSpPr>
                <a:cxnSpLocks noChangeShapeType="1"/>
                <a:stCxn id="91" idx="0"/>
                <a:endCxn id="92" idx="4"/>
              </p:cNvCxnSpPr>
              <p:nvPr/>
            </p:nvCxnSpPr>
            <p:spPr bwMode="auto">
              <a:xfrm flipV="1">
                <a:off x="8192475" y="2325002"/>
                <a:ext cx="111257" cy="1082668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</p:cxnSp>
        </p:grpSp>
      </p:grpSp>
      <p:grpSp>
        <p:nvGrpSpPr>
          <p:cNvPr id="209" name="Group 208"/>
          <p:cNvGrpSpPr/>
          <p:nvPr/>
        </p:nvGrpSpPr>
        <p:grpSpPr>
          <a:xfrm>
            <a:off x="5301094" y="4399445"/>
            <a:ext cx="3419319" cy="1742739"/>
            <a:chOff x="4794990" y="3676508"/>
            <a:chExt cx="3419319" cy="17427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Rectangle 205"/>
                <p:cNvSpPr/>
                <p:nvPr/>
              </p:nvSpPr>
              <p:spPr>
                <a:xfrm>
                  <a:off x="4794990" y="3676508"/>
                  <a:ext cx="3419319" cy="1742739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91440" bIns="91440" rtlCol="0" anchor="t"/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ctrlPr>
                            <a:rPr lang="en-US" sz="2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2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sz="2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2200" b="1" dirty="0">
                      <a:solidFill>
                        <a:schemeClr val="tx1"/>
                      </a:solidFill>
                    </a:rPr>
                    <a:t>-Edge Coloring</a:t>
                  </a:r>
                </a:p>
              </p:txBody>
            </p:sp>
          </mc:Choice>
          <mc:Fallback xmlns="">
            <p:sp>
              <p:nvSpPr>
                <p:cNvPr id="206" name="Rectangle 20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4990" y="3676508"/>
                  <a:ext cx="3419319" cy="174273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02" name="Group 201"/>
            <p:cNvGrpSpPr/>
            <p:nvPr/>
          </p:nvGrpSpPr>
          <p:grpSpPr>
            <a:xfrm>
              <a:off x="4969460" y="4256645"/>
              <a:ext cx="3096719" cy="838968"/>
              <a:chOff x="5098985" y="3838310"/>
              <a:chExt cx="3096719" cy="838968"/>
            </a:xfrm>
          </p:grpSpPr>
          <p:cxnSp>
            <p:nvCxnSpPr>
              <p:cNvPr id="104" name="AutoShape 17"/>
              <p:cNvCxnSpPr>
                <a:cxnSpLocks noChangeShapeType="1"/>
                <a:stCxn id="113" idx="0"/>
                <a:endCxn id="107" idx="4"/>
              </p:cNvCxnSpPr>
              <p:nvPr/>
            </p:nvCxnSpPr>
            <p:spPr bwMode="auto">
              <a:xfrm flipH="1" flipV="1">
                <a:off x="6581543" y="3991980"/>
                <a:ext cx="126136" cy="395895"/>
              </a:xfrm>
              <a:prstGeom prst="straightConnector1">
                <a:avLst/>
              </a:pr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105" name="Oval 12"/>
              <p:cNvSpPr>
                <a:spLocks noChangeAspect="1" noChangeArrowheads="1"/>
              </p:cNvSpPr>
              <p:nvPr/>
            </p:nvSpPr>
            <p:spPr bwMode="auto">
              <a:xfrm>
                <a:off x="5963597" y="3975291"/>
                <a:ext cx="84455" cy="8445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cxnSp>
            <p:nvCxnSpPr>
              <p:cNvPr id="106" name="AutoShape 17"/>
              <p:cNvCxnSpPr>
                <a:cxnSpLocks noChangeShapeType="1"/>
                <a:stCxn id="118" idx="7"/>
                <a:endCxn id="116" idx="3"/>
              </p:cNvCxnSpPr>
              <p:nvPr/>
            </p:nvCxnSpPr>
            <p:spPr bwMode="auto">
              <a:xfrm flipV="1">
                <a:off x="5504477" y="4446085"/>
                <a:ext cx="286055" cy="122174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107" name="Oval 12"/>
              <p:cNvSpPr>
                <a:spLocks noChangeAspect="1" noChangeArrowheads="1"/>
              </p:cNvSpPr>
              <p:nvPr/>
            </p:nvSpPr>
            <p:spPr bwMode="auto">
              <a:xfrm>
                <a:off x="6539315" y="3907526"/>
                <a:ext cx="84455" cy="8445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108" name="Oval 12"/>
              <p:cNvSpPr>
                <a:spLocks noChangeAspect="1" noChangeArrowheads="1"/>
              </p:cNvSpPr>
              <p:nvPr/>
            </p:nvSpPr>
            <p:spPr bwMode="auto">
              <a:xfrm>
                <a:off x="7789528" y="3975290"/>
                <a:ext cx="84455" cy="8445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109" name="Oval 12"/>
              <p:cNvSpPr>
                <a:spLocks noChangeAspect="1" noChangeArrowheads="1"/>
              </p:cNvSpPr>
              <p:nvPr/>
            </p:nvSpPr>
            <p:spPr bwMode="auto">
              <a:xfrm>
                <a:off x="7248048" y="3838310"/>
                <a:ext cx="84455" cy="8445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110" name="Oval 12"/>
              <p:cNvSpPr>
                <a:spLocks noChangeAspect="1" noChangeArrowheads="1"/>
              </p:cNvSpPr>
              <p:nvPr/>
            </p:nvSpPr>
            <p:spPr bwMode="auto">
              <a:xfrm>
                <a:off x="6947563" y="4097210"/>
                <a:ext cx="84455" cy="8445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111" name="Oval 12"/>
              <p:cNvSpPr>
                <a:spLocks noChangeAspect="1" noChangeArrowheads="1"/>
              </p:cNvSpPr>
              <p:nvPr/>
            </p:nvSpPr>
            <p:spPr bwMode="auto">
              <a:xfrm>
                <a:off x="7363474" y="4242543"/>
                <a:ext cx="84455" cy="8445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112" name="Oval 12"/>
              <p:cNvSpPr>
                <a:spLocks noChangeAspect="1" noChangeArrowheads="1"/>
              </p:cNvSpPr>
              <p:nvPr/>
            </p:nvSpPr>
            <p:spPr bwMode="auto">
              <a:xfrm>
                <a:off x="7094757" y="4536962"/>
                <a:ext cx="84455" cy="8445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113" name="Oval 12"/>
              <p:cNvSpPr>
                <a:spLocks noChangeAspect="1" noChangeArrowheads="1"/>
              </p:cNvSpPr>
              <p:nvPr/>
            </p:nvSpPr>
            <p:spPr bwMode="auto">
              <a:xfrm>
                <a:off x="6665452" y="4387876"/>
                <a:ext cx="84455" cy="8445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114" name="Oval 12"/>
              <p:cNvSpPr>
                <a:spLocks noChangeAspect="1" noChangeArrowheads="1"/>
              </p:cNvSpPr>
              <p:nvPr/>
            </p:nvSpPr>
            <p:spPr bwMode="auto">
              <a:xfrm>
                <a:off x="6292880" y="4167875"/>
                <a:ext cx="84455" cy="8445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115" name="Oval 12"/>
              <p:cNvSpPr>
                <a:spLocks noChangeAspect="1" noChangeArrowheads="1"/>
              </p:cNvSpPr>
              <p:nvPr/>
            </p:nvSpPr>
            <p:spPr bwMode="auto">
              <a:xfrm>
                <a:off x="6318397" y="4592823"/>
                <a:ext cx="84455" cy="8445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116" name="Oval 12"/>
              <p:cNvSpPr>
                <a:spLocks noChangeAspect="1" noChangeArrowheads="1"/>
              </p:cNvSpPr>
              <p:nvPr/>
            </p:nvSpPr>
            <p:spPr bwMode="auto">
              <a:xfrm>
                <a:off x="5778164" y="4373999"/>
                <a:ext cx="84455" cy="8445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117" name="Oval 12"/>
              <p:cNvSpPr>
                <a:spLocks noChangeAspect="1" noChangeArrowheads="1"/>
              </p:cNvSpPr>
              <p:nvPr/>
            </p:nvSpPr>
            <p:spPr bwMode="auto">
              <a:xfrm>
                <a:off x="5516845" y="3980948"/>
                <a:ext cx="84455" cy="8445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118" name="Oval 12"/>
              <p:cNvSpPr>
                <a:spLocks noChangeAspect="1" noChangeArrowheads="1"/>
              </p:cNvSpPr>
              <p:nvPr/>
            </p:nvSpPr>
            <p:spPr bwMode="auto">
              <a:xfrm>
                <a:off x="5432391" y="4555892"/>
                <a:ext cx="84455" cy="8445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119" name="Oval 12"/>
              <p:cNvSpPr>
                <a:spLocks noChangeAspect="1" noChangeArrowheads="1"/>
              </p:cNvSpPr>
              <p:nvPr/>
            </p:nvSpPr>
            <p:spPr bwMode="auto">
              <a:xfrm>
                <a:off x="7730040" y="4550596"/>
                <a:ext cx="84455" cy="8445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cxnSp>
            <p:nvCxnSpPr>
              <p:cNvPr id="120" name="AutoShape 17"/>
              <p:cNvCxnSpPr>
                <a:cxnSpLocks noChangeShapeType="1"/>
                <a:stCxn id="116" idx="5"/>
                <a:endCxn id="115" idx="1"/>
              </p:cNvCxnSpPr>
              <p:nvPr/>
            </p:nvCxnSpPr>
            <p:spPr bwMode="auto">
              <a:xfrm>
                <a:off x="5850251" y="4446085"/>
                <a:ext cx="480514" cy="159106"/>
              </a:xfrm>
              <a:prstGeom prst="straightConnector1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21" name="AutoShape 17"/>
              <p:cNvCxnSpPr>
                <a:cxnSpLocks noChangeShapeType="1"/>
                <a:stCxn id="115" idx="0"/>
                <a:endCxn id="114" idx="4"/>
              </p:cNvCxnSpPr>
              <p:nvPr/>
            </p:nvCxnSpPr>
            <p:spPr bwMode="auto">
              <a:xfrm flipH="1" flipV="1">
                <a:off x="6335108" y="4252329"/>
                <a:ext cx="25516" cy="340494"/>
              </a:xfrm>
              <a:prstGeom prst="straightConnector1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22" name="AutoShape 17"/>
              <p:cNvCxnSpPr>
                <a:cxnSpLocks noChangeShapeType="1"/>
                <a:stCxn id="114" idx="1"/>
                <a:endCxn id="105" idx="5"/>
              </p:cNvCxnSpPr>
              <p:nvPr/>
            </p:nvCxnSpPr>
            <p:spPr bwMode="auto">
              <a:xfrm flipH="1" flipV="1">
                <a:off x="6035684" y="4047378"/>
                <a:ext cx="269564" cy="132865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23" name="AutoShape 17"/>
              <p:cNvCxnSpPr>
                <a:cxnSpLocks noChangeShapeType="1"/>
                <a:stCxn id="105" idx="2"/>
                <a:endCxn id="117" idx="6"/>
              </p:cNvCxnSpPr>
              <p:nvPr/>
            </p:nvCxnSpPr>
            <p:spPr bwMode="auto">
              <a:xfrm flipH="1">
                <a:off x="5601300" y="4017518"/>
                <a:ext cx="362297" cy="5657"/>
              </a:xfrm>
              <a:prstGeom prst="straightConnector1">
                <a:avLst/>
              </a:pr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24" name="AutoShape 17"/>
              <p:cNvCxnSpPr>
                <a:cxnSpLocks noChangeShapeType="1"/>
                <a:stCxn id="105" idx="3"/>
                <a:endCxn id="116" idx="7"/>
              </p:cNvCxnSpPr>
              <p:nvPr/>
            </p:nvCxnSpPr>
            <p:spPr bwMode="auto">
              <a:xfrm flipH="1">
                <a:off x="5850251" y="4047378"/>
                <a:ext cx="125714" cy="338989"/>
              </a:xfrm>
              <a:prstGeom prst="straightConnector1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25" name="AutoShape 17"/>
              <p:cNvCxnSpPr>
                <a:cxnSpLocks noChangeShapeType="1"/>
                <a:stCxn id="114" idx="3"/>
                <a:endCxn id="116" idx="6"/>
              </p:cNvCxnSpPr>
              <p:nvPr/>
            </p:nvCxnSpPr>
            <p:spPr bwMode="auto">
              <a:xfrm flipH="1">
                <a:off x="5862619" y="4239961"/>
                <a:ext cx="442629" cy="176265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26" name="AutoShape 17"/>
              <p:cNvCxnSpPr>
                <a:cxnSpLocks noChangeShapeType="1"/>
                <a:stCxn id="115" idx="7"/>
                <a:endCxn id="113" idx="3"/>
              </p:cNvCxnSpPr>
              <p:nvPr/>
            </p:nvCxnSpPr>
            <p:spPr bwMode="auto">
              <a:xfrm flipV="1">
                <a:off x="6390483" y="4459963"/>
                <a:ext cx="287336" cy="145229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27" name="AutoShape 17"/>
              <p:cNvCxnSpPr>
                <a:cxnSpLocks noChangeShapeType="1"/>
                <a:stCxn id="113" idx="5"/>
                <a:endCxn id="112" idx="2"/>
              </p:cNvCxnSpPr>
              <p:nvPr/>
            </p:nvCxnSpPr>
            <p:spPr bwMode="auto">
              <a:xfrm>
                <a:off x="6737538" y="4459963"/>
                <a:ext cx="357218" cy="119227"/>
              </a:xfrm>
              <a:prstGeom prst="straightConnector1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28" name="AutoShape 17"/>
              <p:cNvCxnSpPr>
                <a:cxnSpLocks noChangeShapeType="1"/>
                <a:stCxn id="112" idx="7"/>
                <a:endCxn id="111" idx="3"/>
              </p:cNvCxnSpPr>
              <p:nvPr/>
            </p:nvCxnSpPr>
            <p:spPr bwMode="auto">
              <a:xfrm flipV="1">
                <a:off x="7166844" y="4314629"/>
                <a:ext cx="208998" cy="234700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29" name="AutoShape 17"/>
              <p:cNvCxnSpPr>
                <a:cxnSpLocks noChangeShapeType="1"/>
                <a:stCxn id="119" idx="1"/>
                <a:endCxn id="111" idx="5"/>
              </p:cNvCxnSpPr>
              <p:nvPr/>
            </p:nvCxnSpPr>
            <p:spPr bwMode="auto">
              <a:xfrm flipH="1" flipV="1">
                <a:off x="7435560" y="4314629"/>
                <a:ext cx="306847" cy="248335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30" name="AutoShape 17"/>
              <p:cNvCxnSpPr>
                <a:cxnSpLocks noChangeShapeType="1"/>
                <a:stCxn id="119" idx="2"/>
                <a:endCxn id="112" idx="6"/>
              </p:cNvCxnSpPr>
              <p:nvPr/>
            </p:nvCxnSpPr>
            <p:spPr bwMode="auto">
              <a:xfrm flipH="1" flipV="1">
                <a:off x="7179212" y="4579189"/>
                <a:ext cx="550828" cy="13634"/>
              </a:xfrm>
              <a:prstGeom prst="straightConnector1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31" name="AutoShape 17"/>
              <p:cNvCxnSpPr>
                <a:cxnSpLocks noChangeShapeType="1"/>
                <a:stCxn id="110" idx="1"/>
                <a:endCxn id="107" idx="6"/>
              </p:cNvCxnSpPr>
              <p:nvPr/>
            </p:nvCxnSpPr>
            <p:spPr bwMode="auto">
              <a:xfrm flipH="1" flipV="1">
                <a:off x="6623770" y="3949753"/>
                <a:ext cx="336161" cy="159825"/>
              </a:xfrm>
              <a:prstGeom prst="straightConnector1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32" name="AutoShape 17"/>
              <p:cNvCxnSpPr>
                <a:cxnSpLocks noChangeShapeType="1"/>
                <a:stCxn id="110" idx="7"/>
                <a:endCxn id="109" idx="3"/>
              </p:cNvCxnSpPr>
              <p:nvPr/>
            </p:nvCxnSpPr>
            <p:spPr bwMode="auto">
              <a:xfrm flipV="1">
                <a:off x="7019650" y="3910397"/>
                <a:ext cx="240766" cy="199182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33" name="AutoShape 17"/>
              <p:cNvCxnSpPr>
                <a:cxnSpLocks noChangeShapeType="1"/>
                <a:stCxn id="110" idx="6"/>
                <a:endCxn id="108" idx="2"/>
              </p:cNvCxnSpPr>
              <p:nvPr/>
            </p:nvCxnSpPr>
            <p:spPr bwMode="auto">
              <a:xfrm flipV="1">
                <a:off x="7032018" y="4017518"/>
                <a:ext cx="757510" cy="12192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34" name="AutoShape 17"/>
              <p:cNvCxnSpPr>
                <a:cxnSpLocks noChangeShapeType="1"/>
                <a:stCxn id="119" idx="0"/>
                <a:endCxn id="108" idx="4"/>
              </p:cNvCxnSpPr>
              <p:nvPr/>
            </p:nvCxnSpPr>
            <p:spPr bwMode="auto">
              <a:xfrm flipV="1">
                <a:off x="7772267" y="4059745"/>
                <a:ext cx="59489" cy="490851"/>
              </a:xfrm>
              <a:prstGeom prst="straightConnector1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35" name="AutoShape 17"/>
              <p:cNvCxnSpPr>
                <a:cxnSpLocks noChangeShapeType="1"/>
                <a:stCxn id="109" idx="6"/>
                <a:endCxn id="108" idx="1"/>
              </p:cNvCxnSpPr>
              <p:nvPr/>
            </p:nvCxnSpPr>
            <p:spPr bwMode="auto">
              <a:xfrm>
                <a:off x="7332502" y="3880538"/>
                <a:ext cx="469394" cy="107121"/>
              </a:xfrm>
              <a:prstGeom prst="straightConnector1">
                <a:avLst/>
              </a:pr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136" name="Oval 12"/>
              <p:cNvSpPr>
                <a:spLocks noChangeAspect="1" noChangeArrowheads="1"/>
              </p:cNvSpPr>
              <p:nvPr/>
            </p:nvSpPr>
            <p:spPr bwMode="auto">
              <a:xfrm>
                <a:off x="5135832" y="4083420"/>
                <a:ext cx="84455" cy="8445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137" name="Oval 12"/>
              <p:cNvSpPr>
                <a:spLocks noChangeAspect="1" noChangeArrowheads="1"/>
              </p:cNvSpPr>
              <p:nvPr/>
            </p:nvSpPr>
            <p:spPr bwMode="auto">
              <a:xfrm>
                <a:off x="8066746" y="4408357"/>
                <a:ext cx="84455" cy="8445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138" name="Oval 12"/>
              <p:cNvSpPr>
                <a:spLocks noChangeAspect="1" noChangeArrowheads="1"/>
              </p:cNvSpPr>
              <p:nvPr/>
            </p:nvSpPr>
            <p:spPr bwMode="auto">
              <a:xfrm>
                <a:off x="8111249" y="3890836"/>
                <a:ext cx="84455" cy="8445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139" name="Oval 12"/>
              <p:cNvSpPr>
                <a:spLocks noChangeAspect="1" noChangeArrowheads="1"/>
              </p:cNvSpPr>
              <p:nvPr/>
            </p:nvSpPr>
            <p:spPr bwMode="auto">
              <a:xfrm>
                <a:off x="5098985" y="4493497"/>
                <a:ext cx="84455" cy="8445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cxnSp>
            <p:nvCxnSpPr>
              <p:cNvPr id="140" name="AutoShape 17"/>
              <p:cNvCxnSpPr>
                <a:cxnSpLocks noChangeShapeType="1"/>
                <a:stCxn id="117" idx="2"/>
                <a:endCxn id="136" idx="7"/>
              </p:cNvCxnSpPr>
              <p:nvPr/>
            </p:nvCxnSpPr>
            <p:spPr bwMode="auto">
              <a:xfrm flipH="1">
                <a:off x="5207919" y="4023176"/>
                <a:ext cx="308926" cy="72612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41" name="AutoShape 17"/>
              <p:cNvCxnSpPr>
                <a:cxnSpLocks noChangeShapeType="1"/>
                <a:stCxn id="139" idx="0"/>
                <a:endCxn id="136" idx="4"/>
              </p:cNvCxnSpPr>
              <p:nvPr/>
            </p:nvCxnSpPr>
            <p:spPr bwMode="auto">
              <a:xfrm flipV="1">
                <a:off x="5141213" y="4167875"/>
                <a:ext cx="36847" cy="325623"/>
              </a:xfrm>
              <a:prstGeom prst="straightConnector1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42" name="AutoShape 17"/>
              <p:cNvCxnSpPr>
                <a:cxnSpLocks noChangeShapeType="1"/>
                <a:stCxn id="118" idx="0"/>
                <a:endCxn id="117" idx="4"/>
              </p:cNvCxnSpPr>
              <p:nvPr/>
            </p:nvCxnSpPr>
            <p:spPr bwMode="auto">
              <a:xfrm flipV="1">
                <a:off x="5474618" y="4065403"/>
                <a:ext cx="84455" cy="490489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43" name="AutoShape 17"/>
              <p:cNvCxnSpPr>
                <a:cxnSpLocks noChangeShapeType="1"/>
                <a:stCxn id="139" idx="6"/>
                <a:endCxn id="118" idx="2"/>
              </p:cNvCxnSpPr>
              <p:nvPr/>
            </p:nvCxnSpPr>
            <p:spPr bwMode="auto">
              <a:xfrm>
                <a:off x="5183440" y="4535725"/>
                <a:ext cx="248951" cy="62394"/>
              </a:xfrm>
              <a:prstGeom prst="straightConnector1">
                <a:avLst/>
              </a:prstGeom>
              <a:noFill/>
              <a:ln w="38100">
                <a:solidFill>
                  <a:srgbClr val="7030A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44" name="AutoShape 17"/>
              <p:cNvCxnSpPr>
                <a:cxnSpLocks noChangeShapeType="1"/>
                <a:stCxn id="108" idx="6"/>
                <a:endCxn id="138" idx="2"/>
              </p:cNvCxnSpPr>
              <p:nvPr/>
            </p:nvCxnSpPr>
            <p:spPr bwMode="auto">
              <a:xfrm flipV="1">
                <a:off x="7873983" y="3933063"/>
                <a:ext cx="237266" cy="84455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45" name="AutoShape 17"/>
              <p:cNvCxnSpPr>
                <a:cxnSpLocks noChangeShapeType="1"/>
                <a:stCxn id="119" idx="6"/>
                <a:endCxn id="137" idx="3"/>
              </p:cNvCxnSpPr>
              <p:nvPr/>
            </p:nvCxnSpPr>
            <p:spPr bwMode="auto">
              <a:xfrm flipV="1">
                <a:off x="7814494" y="4480444"/>
                <a:ext cx="264620" cy="112380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46" name="AutoShape 17"/>
              <p:cNvCxnSpPr>
                <a:cxnSpLocks noChangeShapeType="1"/>
                <a:stCxn id="137" idx="0"/>
                <a:endCxn id="138" idx="4"/>
              </p:cNvCxnSpPr>
              <p:nvPr/>
            </p:nvCxnSpPr>
            <p:spPr bwMode="auto">
              <a:xfrm flipV="1">
                <a:off x="8108974" y="3975290"/>
                <a:ext cx="44503" cy="433067"/>
              </a:xfrm>
              <a:prstGeom prst="straightConnector1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47" name="AutoShape 17"/>
              <p:cNvCxnSpPr>
                <a:cxnSpLocks noChangeShapeType="1"/>
                <a:stCxn id="113" idx="7"/>
                <a:endCxn id="110" idx="3"/>
              </p:cNvCxnSpPr>
              <p:nvPr/>
            </p:nvCxnSpPr>
            <p:spPr bwMode="auto">
              <a:xfrm flipV="1">
                <a:off x="6737538" y="4169297"/>
                <a:ext cx="222393" cy="230947"/>
              </a:xfrm>
              <a:prstGeom prst="straightConnector1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48" name="AutoShape 17"/>
              <p:cNvCxnSpPr>
                <a:cxnSpLocks noChangeShapeType="1"/>
                <a:stCxn id="111" idx="0"/>
                <a:endCxn id="109" idx="5"/>
              </p:cNvCxnSpPr>
              <p:nvPr/>
            </p:nvCxnSpPr>
            <p:spPr bwMode="auto">
              <a:xfrm flipH="1" flipV="1">
                <a:off x="7320134" y="3910397"/>
                <a:ext cx="85567" cy="332146"/>
              </a:xfrm>
              <a:prstGeom prst="straightConnector1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49" name="AutoShape 17"/>
              <p:cNvCxnSpPr>
                <a:cxnSpLocks noChangeShapeType="1"/>
                <a:stCxn id="105" idx="6"/>
                <a:endCxn id="107" idx="2"/>
              </p:cNvCxnSpPr>
              <p:nvPr/>
            </p:nvCxnSpPr>
            <p:spPr bwMode="auto">
              <a:xfrm flipV="1">
                <a:off x="6048052" y="3949753"/>
                <a:ext cx="491263" cy="67765"/>
              </a:xfrm>
              <a:prstGeom prst="straightConnector1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50" name="AutoShape 17"/>
              <p:cNvCxnSpPr>
                <a:cxnSpLocks noChangeShapeType="1"/>
                <a:stCxn id="136" idx="5"/>
                <a:endCxn id="116" idx="2"/>
              </p:cNvCxnSpPr>
              <p:nvPr/>
            </p:nvCxnSpPr>
            <p:spPr bwMode="auto">
              <a:xfrm>
                <a:off x="5207919" y="4155507"/>
                <a:ext cx="570245" cy="260719"/>
              </a:xfrm>
              <a:prstGeom prst="straightConnector1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51" name="AutoShape 17"/>
              <p:cNvCxnSpPr>
                <a:cxnSpLocks noChangeShapeType="1"/>
                <a:stCxn id="137" idx="1"/>
                <a:endCxn id="108" idx="5"/>
              </p:cNvCxnSpPr>
              <p:nvPr/>
            </p:nvCxnSpPr>
            <p:spPr bwMode="auto">
              <a:xfrm flipH="1" flipV="1">
                <a:off x="7861615" y="4047377"/>
                <a:ext cx="217499" cy="373348"/>
              </a:xfrm>
              <a:prstGeom prst="straightConnector1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  <a:effectLst/>
            </p:spPr>
          </p:cxnSp>
        </p:grpSp>
      </p:grpSp>
      <p:grpSp>
        <p:nvGrpSpPr>
          <p:cNvPr id="210" name="Group 209"/>
          <p:cNvGrpSpPr/>
          <p:nvPr/>
        </p:nvGrpSpPr>
        <p:grpSpPr>
          <a:xfrm>
            <a:off x="459466" y="4402435"/>
            <a:ext cx="3419319" cy="1742739"/>
            <a:chOff x="546035" y="3676508"/>
            <a:chExt cx="3419319" cy="1742739"/>
          </a:xfrm>
        </p:grpSpPr>
        <p:sp>
          <p:nvSpPr>
            <p:cNvPr id="205" name="Rectangle 204"/>
            <p:cNvSpPr/>
            <p:nvPr/>
          </p:nvSpPr>
          <p:spPr>
            <a:xfrm>
              <a:off x="546035" y="3676508"/>
              <a:ext cx="3419319" cy="174273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</a:rPr>
                <a:t>Maximal Matching</a:t>
              </a:r>
            </a:p>
          </p:txBody>
        </p:sp>
        <p:grpSp>
          <p:nvGrpSpPr>
            <p:cNvPr id="201" name="Group 200"/>
            <p:cNvGrpSpPr/>
            <p:nvPr/>
          </p:nvGrpSpPr>
          <p:grpSpPr>
            <a:xfrm>
              <a:off x="706755" y="4256645"/>
              <a:ext cx="3096719" cy="838968"/>
              <a:chOff x="718875" y="3933791"/>
              <a:chExt cx="3096719" cy="838968"/>
            </a:xfrm>
          </p:grpSpPr>
          <p:cxnSp>
            <p:nvCxnSpPr>
              <p:cNvPr id="153" name="AutoShape 17"/>
              <p:cNvCxnSpPr>
                <a:cxnSpLocks noChangeShapeType="1"/>
                <a:stCxn id="162" idx="0"/>
                <a:endCxn id="156" idx="4"/>
              </p:cNvCxnSpPr>
              <p:nvPr/>
            </p:nvCxnSpPr>
            <p:spPr bwMode="auto">
              <a:xfrm flipH="1" flipV="1">
                <a:off x="2201433" y="4087461"/>
                <a:ext cx="126136" cy="395895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ffectLst/>
            </p:spPr>
          </p:cxnSp>
          <p:sp>
            <p:nvSpPr>
              <p:cNvPr id="154" name="Oval 12"/>
              <p:cNvSpPr>
                <a:spLocks noChangeAspect="1" noChangeArrowheads="1"/>
              </p:cNvSpPr>
              <p:nvPr/>
            </p:nvSpPr>
            <p:spPr bwMode="auto">
              <a:xfrm>
                <a:off x="1583487" y="4070772"/>
                <a:ext cx="84455" cy="8445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cxnSp>
            <p:nvCxnSpPr>
              <p:cNvPr id="155" name="AutoShape 17"/>
              <p:cNvCxnSpPr>
                <a:cxnSpLocks noChangeShapeType="1"/>
                <a:stCxn id="167" idx="7"/>
                <a:endCxn id="165" idx="3"/>
              </p:cNvCxnSpPr>
              <p:nvPr/>
            </p:nvCxnSpPr>
            <p:spPr bwMode="auto">
              <a:xfrm flipV="1">
                <a:off x="1124367" y="4541566"/>
                <a:ext cx="286055" cy="122174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ffectLst/>
            </p:spPr>
          </p:cxnSp>
          <p:sp>
            <p:nvSpPr>
              <p:cNvPr id="156" name="Oval 12"/>
              <p:cNvSpPr>
                <a:spLocks noChangeAspect="1" noChangeArrowheads="1"/>
              </p:cNvSpPr>
              <p:nvPr/>
            </p:nvSpPr>
            <p:spPr bwMode="auto">
              <a:xfrm>
                <a:off x="2159205" y="4003007"/>
                <a:ext cx="84455" cy="8445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157" name="Oval 12"/>
              <p:cNvSpPr>
                <a:spLocks noChangeAspect="1" noChangeArrowheads="1"/>
              </p:cNvSpPr>
              <p:nvPr/>
            </p:nvSpPr>
            <p:spPr bwMode="auto">
              <a:xfrm>
                <a:off x="3409418" y="4070771"/>
                <a:ext cx="84455" cy="8445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158" name="Oval 12"/>
              <p:cNvSpPr>
                <a:spLocks noChangeAspect="1" noChangeArrowheads="1"/>
              </p:cNvSpPr>
              <p:nvPr/>
            </p:nvSpPr>
            <p:spPr bwMode="auto">
              <a:xfrm>
                <a:off x="2867938" y="3933791"/>
                <a:ext cx="84455" cy="8445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159" name="Oval 12"/>
              <p:cNvSpPr>
                <a:spLocks noChangeAspect="1" noChangeArrowheads="1"/>
              </p:cNvSpPr>
              <p:nvPr/>
            </p:nvSpPr>
            <p:spPr bwMode="auto">
              <a:xfrm>
                <a:off x="2567453" y="4192691"/>
                <a:ext cx="84455" cy="8445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160" name="Oval 12"/>
              <p:cNvSpPr>
                <a:spLocks noChangeAspect="1" noChangeArrowheads="1"/>
              </p:cNvSpPr>
              <p:nvPr/>
            </p:nvSpPr>
            <p:spPr bwMode="auto">
              <a:xfrm>
                <a:off x="2983364" y="4338024"/>
                <a:ext cx="84455" cy="8445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161" name="Oval 12"/>
              <p:cNvSpPr>
                <a:spLocks noChangeAspect="1" noChangeArrowheads="1"/>
              </p:cNvSpPr>
              <p:nvPr/>
            </p:nvSpPr>
            <p:spPr bwMode="auto">
              <a:xfrm>
                <a:off x="2714647" y="4632443"/>
                <a:ext cx="84455" cy="8445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162" name="Oval 12"/>
              <p:cNvSpPr>
                <a:spLocks noChangeAspect="1" noChangeArrowheads="1"/>
              </p:cNvSpPr>
              <p:nvPr/>
            </p:nvSpPr>
            <p:spPr bwMode="auto">
              <a:xfrm>
                <a:off x="2285342" y="4483357"/>
                <a:ext cx="84455" cy="8445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163" name="Oval 12"/>
              <p:cNvSpPr>
                <a:spLocks noChangeAspect="1" noChangeArrowheads="1"/>
              </p:cNvSpPr>
              <p:nvPr/>
            </p:nvSpPr>
            <p:spPr bwMode="auto">
              <a:xfrm>
                <a:off x="1912770" y="4263356"/>
                <a:ext cx="84455" cy="8445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164" name="Oval 12"/>
              <p:cNvSpPr>
                <a:spLocks noChangeAspect="1" noChangeArrowheads="1"/>
              </p:cNvSpPr>
              <p:nvPr/>
            </p:nvSpPr>
            <p:spPr bwMode="auto">
              <a:xfrm>
                <a:off x="1938287" y="4688304"/>
                <a:ext cx="84455" cy="8445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165" name="Oval 12"/>
              <p:cNvSpPr>
                <a:spLocks noChangeAspect="1" noChangeArrowheads="1"/>
              </p:cNvSpPr>
              <p:nvPr/>
            </p:nvSpPr>
            <p:spPr bwMode="auto">
              <a:xfrm>
                <a:off x="1398054" y="4469480"/>
                <a:ext cx="84455" cy="8445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166" name="Oval 12"/>
              <p:cNvSpPr>
                <a:spLocks noChangeAspect="1" noChangeArrowheads="1"/>
              </p:cNvSpPr>
              <p:nvPr/>
            </p:nvSpPr>
            <p:spPr bwMode="auto">
              <a:xfrm>
                <a:off x="1136735" y="4076429"/>
                <a:ext cx="84455" cy="8445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167" name="Oval 12"/>
              <p:cNvSpPr>
                <a:spLocks noChangeAspect="1" noChangeArrowheads="1"/>
              </p:cNvSpPr>
              <p:nvPr/>
            </p:nvSpPr>
            <p:spPr bwMode="auto">
              <a:xfrm>
                <a:off x="1052281" y="4651373"/>
                <a:ext cx="84455" cy="8445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168" name="Oval 12"/>
              <p:cNvSpPr>
                <a:spLocks noChangeAspect="1" noChangeArrowheads="1"/>
              </p:cNvSpPr>
              <p:nvPr/>
            </p:nvSpPr>
            <p:spPr bwMode="auto">
              <a:xfrm>
                <a:off x="3349930" y="4646077"/>
                <a:ext cx="84455" cy="8445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cxnSp>
            <p:nvCxnSpPr>
              <p:cNvPr id="169" name="AutoShape 17"/>
              <p:cNvCxnSpPr>
                <a:cxnSpLocks noChangeShapeType="1"/>
                <a:stCxn id="165" idx="5"/>
                <a:endCxn id="164" idx="1"/>
              </p:cNvCxnSpPr>
              <p:nvPr/>
            </p:nvCxnSpPr>
            <p:spPr bwMode="auto">
              <a:xfrm>
                <a:off x="1470141" y="4541566"/>
                <a:ext cx="480514" cy="159106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70" name="AutoShape 17"/>
              <p:cNvCxnSpPr>
                <a:cxnSpLocks noChangeShapeType="1"/>
                <a:stCxn id="163" idx="1"/>
                <a:endCxn id="154" idx="5"/>
              </p:cNvCxnSpPr>
              <p:nvPr/>
            </p:nvCxnSpPr>
            <p:spPr bwMode="auto">
              <a:xfrm flipH="1" flipV="1">
                <a:off x="1655574" y="4142859"/>
                <a:ext cx="269564" cy="132865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71" name="AutoShape 17"/>
              <p:cNvCxnSpPr>
                <a:cxnSpLocks noChangeShapeType="1"/>
                <a:stCxn id="154" idx="2"/>
                <a:endCxn id="166" idx="6"/>
              </p:cNvCxnSpPr>
              <p:nvPr/>
            </p:nvCxnSpPr>
            <p:spPr bwMode="auto">
              <a:xfrm flipH="1">
                <a:off x="1221190" y="4112999"/>
                <a:ext cx="362297" cy="5657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72" name="AutoShape 17"/>
              <p:cNvCxnSpPr>
                <a:cxnSpLocks noChangeShapeType="1"/>
                <a:stCxn id="154" idx="3"/>
                <a:endCxn id="165" idx="7"/>
              </p:cNvCxnSpPr>
              <p:nvPr/>
            </p:nvCxnSpPr>
            <p:spPr bwMode="auto">
              <a:xfrm flipH="1">
                <a:off x="1470141" y="4142859"/>
                <a:ext cx="125714" cy="338989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73" name="AutoShape 17"/>
              <p:cNvCxnSpPr>
                <a:cxnSpLocks noChangeShapeType="1"/>
                <a:stCxn id="163" idx="3"/>
                <a:endCxn id="165" idx="6"/>
              </p:cNvCxnSpPr>
              <p:nvPr/>
            </p:nvCxnSpPr>
            <p:spPr bwMode="auto">
              <a:xfrm flipH="1">
                <a:off x="1482509" y="4335442"/>
                <a:ext cx="442629" cy="176265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74" name="AutoShape 17"/>
              <p:cNvCxnSpPr>
                <a:cxnSpLocks noChangeShapeType="1"/>
                <a:stCxn id="164" idx="7"/>
                <a:endCxn id="162" idx="3"/>
              </p:cNvCxnSpPr>
              <p:nvPr/>
            </p:nvCxnSpPr>
            <p:spPr bwMode="auto">
              <a:xfrm flipV="1">
                <a:off x="2010373" y="4555444"/>
                <a:ext cx="287336" cy="145229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75" name="AutoShape 17"/>
              <p:cNvCxnSpPr>
                <a:cxnSpLocks noChangeShapeType="1"/>
                <a:stCxn id="162" idx="5"/>
                <a:endCxn id="161" idx="2"/>
              </p:cNvCxnSpPr>
              <p:nvPr/>
            </p:nvCxnSpPr>
            <p:spPr bwMode="auto">
              <a:xfrm>
                <a:off x="2357428" y="4555444"/>
                <a:ext cx="357218" cy="119227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76" name="AutoShape 17"/>
              <p:cNvCxnSpPr>
                <a:cxnSpLocks noChangeShapeType="1"/>
                <a:stCxn id="161" idx="7"/>
                <a:endCxn id="160" idx="3"/>
              </p:cNvCxnSpPr>
              <p:nvPr/>
            </p:nvCxnSpPr>
            <p:spPr bwMode="auto">
              <a:xfrm flipV="1">
                <a:off x="2786734" y="4410110"/>
                <a:ext cx="208998" cy="234700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77" name="AutoShape 17"/>
              <p:cNvCxnSpPr>
                <a:cxnSpLocks noChangeShapeType="1"/>
                <a:stCxn id="168" idx="2"/>
                <a:endCxn id="161" idx="6"/>
              </p:cNvCxnSpPr>
              <p:nvPr/>
            </p:nvCxnSpPr>
            <p:spPr bwMode="auto">
              <a:xfrm flipH="1" flipV="1">
                <a:off x="2799102" y="4674670"/>
                <a:ext cx="550828" cy="13634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78" name="AutoShape 17"/>
              <p:cNvCxnSpPr>
                <a:cxnSpLocks noChangeShapeType="1"/>
                <a:stCxn id="160" idx="0"/>
                <a:endCxn id="158" idx="5"/>
              </p:cNvCxnSpPr>
              <p:nvPr/>
            </p:nvCxnSpPr>
            <p:spPr bwMode="auto">
              <a:xfrm flipH="1" flipV="1">
                <a:off x="2940024" y="4005878"/>
                <a:ext cx="85567" cy="332146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79" name="AutoShape 17"/>
              <p:cNvCxnSpPr>
                <a:cxnSpLocks noChangeShapeType="1"/>
                <a:stCxn id="159" idx="1"/>
                <a:endCxn id="156" idx="6"/>
              </p:cNvCxnSpPr>
              <p:nvPr/>
            </p:nvCxnSpPr>
            <p:spPr bwMode="auto">
              <a:xfrm flipH="1" flipV="1">
                <a:off x="2243660" y="4045234"/>
                <a:ext cx="336161" cy="159825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80" name="AutoShape 17"/>
              <p:cNvCxnSpPr>
                <a:cxnSpLocks noChangeShapeType="1"/>
                <a:stCxn id="159" idx="7"/>
                <a:endCxn id="158" idx="3"/>
              </p:cNvCxnSpPr>
              <p:nvPr/>
            </p:nvCxnSpPr>
            <p:spPr bwMode="auto">
              <a:xfrm flipV="1">
                <a:off x="2639540" y="4005878"/>
                <a:ext cx="240766" cy="199182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81" name="AutoShape 17"/>
              <p:cNvCxnSpPr>
                <a:cxnSpLocks noChangeShapeType="1"/>
                <a:stCxn id="159" idx="6"/>
                <a:endCxn id="157" idx="2"/>
              </p:cNvCxnSpPr>
              <p:nvPr/>
            </p:nvCxnSpPr>
            <p:spPr bwMode="auto">
              <a:xfrm flipV="1">
                <a:off x="2651908" y="4112999"/>
                <a:ext cx="757510" cy="121920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82" name="AutoShape 17"/>
              <p:cNvCxnSpPr>
                <a:cxnSpLocks noChangeShapeType="1"/>
                <a:stCxn id="168" idx="0"/>
                <a:endCxn id="157" idx="4"/>
              </p:cNvCxnSpPr>
              <p:nvPr/>
            </p:nvCxnSpPr>
            <p:spPr bwMode="auto">
              <a:xfrm flipV="1">
                <a:off x="3392157" y="4155226"/>
                <a:ext cx="59489" cy="490851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83" name="AutoShape 17"/>
              <p:cNvCxnSpPr>
                <a:cxnSpLocks noChangeShapeType="1"/>
                <a:stCxn id="158" idx="6"/>
                <a:endCxn id="157" idx="1"/>
              </p:cNvCxnSpPr>
              <p:nvPr/>
            </p:nvCxnSpPr>
            <p:spPr bwMode="auto">
              <a:xfrm>
                <a:off x="2952392" y="3976019"/>
                <a:ext cx="469394" cy="107121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ffectLst/>
            </p:spPr>
          </p:cxnSp>
          <p:sp>
            <p:nvSpPr>
              <p:cNvPr id="184" name="Oval 12"/>
              <p:cNvSpPr>
                <a:spLocks noChangeAspect="1" noChangeArrowheads="1"/>
              </p:cNvSpPr>
              <p:nvPr/>
            </p:nvSpPr>
            <p:spPr bwMode="auto">
              <a:xfrm>
                <a:off x="755722" y="4178901"/>
                <a:ext cx="84455" cy="8445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185" name="Oval 12"/>
              <p:cNvSpPr>
                <a:spLocks noChangeAspect="1" noChangeArrowheads="1"/>
              </p:cNvSpPr>
              <p:nvPr/>
            </p:nvSpPr>
            <p:spPr bwMode="auto">
              <a:xfrm>
                <a:off x="3686636" y="4503838"/>
                <a:ext cx="84455" cy="8445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186" name="Oval 12"/>
              <p:cNvSpPr>
                <a:spLocks noChangeAspect="1" noChangeArrowheads="1"/>
              </p:cNvSpPr>
              <p:nvPr/>
            </p:nvSpPr>
            <p:spPr bwMode="auto">
              <a:xfrm>
                <a:off x="3731139" y="3986317"/>
                <a:ext cx="84455" cy="8445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sp>
            <p:nvSpPr>
              <p:cNvPr id="187" name="Oval 12"/>
              <p:cNvSpPr>
                <a:spLocks noChangeAspect="1" noChangeArrowheads="1"/>
              </p:cNvSpPr>
              <p:nvPr/>
            </p:nvSpPr>
            <p:spPr bwMode="auto">
              <a:xfrm>
                <a:off x="718875" y="4588978"/>
                <a:ext cx="84455" cy="8445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1600"/>
              </a:p>
            </p:txBody>
          </p:sp>
          <p:cxnSp>
            <p:nvCxnSpPr>
              <p:cNvPr id="188" name="AutoShape 17"/>
              <p:cNvCxnSpPr>
                <a:cxnSpLocks noChangeShapeType="1"/>
                <a:stCxn id="166" idx="2"/>
                <a:endCxn id="184" idx="7"/>
              </p:cNvCxnSpPr>
              <p:nvPr/>
            </p:nvCxnSpPr>
            <p:spPr bwMode="auto">
              <a:xfrm flipH="1">
                <a:off x="827809" y="4118657"/>
                <a:ext cx="308926" cy="72612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89" name="AutoShape 17"/>
              <p:cNvCxnSpPr>
                <a:cxnSpLocks noChangeShapeType="1"/>
                <a:stCxn id="187" idx="0"/>
                <a:endCxn id="184" idx="4"/>
              </p:cNvCxnSpPr>
              <p:nvPr/>
            </p:nvCxnSpPr>
            <p:spPr bwMode="auto">
              <a:xfrm flipV="1">
                <a:off x="761103" y="4263356"/>
                <a:ext cx="36847" cy="325623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90" name="AutoShape 17"/>
              <p:cNvCxnSpPr>
                <a:cxnSpLocks noChangeShapeType="1"/>
                <a:stCxn id="167" idx="0"/>
                <a:endCxn id="166" idx="4"/>
              </p:cNvCxnSpPr>
              <p:nvPr/>
            </p:nvCxnSpPr>
            <p:spPr bwMode="auto">
              <a:xfrm flipV="1">
                <a:off x="1094508" y="4160884"/>
                <a:ext cx="84455" cy="490489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91" name="AutoShape 17"/>
              <p:cNvCxnSpPr>
                <a:cxnSpLocks noChangeShapeType="1"/>
                <a:stCxn id="168" idx="6"/>
                <a:endCxn id="185" idx="3"/>
              </p:cNvCxnSpPr>
              <p:nvPr/>
            </p:nvCxnSpPr>
            <p:spPr bwMode="auto">
              <a:xfrm flipV="1">
                <a:off x="3434384" y="4575925"/>
                <a:ext cx="264620" cy="112380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92" name="AutoShape 17"/>
              <p:cNvCxnSpPr>
                <a:cxnSpLocks noChangeShapeType="1"/>
                <a:stCxn id="185" idx="1"/>
                <a:endCxn id="157" idx="5"/>
              </p:cNvCxnSpPr>
              <p:nvPr/>
            </p:nvCxnSpPr>
            <p:spPr bwMode="auto">
              <a:xfrm flipH="1" flipV="1">
                <a:off x="3481505" y="4142858"/>
                <a:ext cx="217499" cy="373348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93" name="AutoShape 17"/>
              <p:cNvCxnSpPr>
                <a:cxnSpLocks noChangeShapeType="1"/>
                <a:stCxn id="185" idx="0"/>
                <a:endCxn id="186" idx="4"/>
              </p:cNvCxnSpPr>
              <p:nvPr/>
            </p:nvCxnSpPr>
            <p:spPr bwMode="auto">
              <a:xfrm flipV="1">
                <a:off x="3728864" y="4070771"/>
                <a:ext cx="44503" cy="433067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94" name="AutoShape 17"/>
              <p:cNvCxnSpPr>
                <a:cxnSpLocks noChangeShapeType="1"/>
                <a:stCxn id="164" idx="0"/>
                <a:endCxn id="163" idx="4"/>
              </p:cNvCxnSpPr>
              <p:nvPr/>
            </p:nvCxnSpPr>
            <p:spPr bwMode="auto">
              <a:xfrm flipH="1" flipV="1">
                <a:off x="1954998" y="4347810"/>
                <a:ext cx="25516" cy="340494"/>
              </a:xfrm>
              <a:prstGeom prst="straightConnector1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95" name="AutoShape 17"/>
              <p:cNvCxnSpPr>
                <a:cxnSpLocks noChangeShapeType="1"/>
                <a:stCxn id="162" idx="7"/>
                <a:endCxn id="159" idx="3"/>
              </p:cNvCxnSpPr>
              <p:nvPr/>
            </p:nvCxnSpPr>
            <p:spPr bwMode="auto">
              <a:xfrm flipV="1">
                <a:off x="2357428" y="4264778"/>
                <a:ext cx="222393" cy="230947"/>
              </a:xfrm>
              <a:prstGeom prst="straightConnector1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96" name="AutoShape 17"/>
              <p:cNvCxnSpPr>
                <a:cxnSpLocks noChangeShapeType="1"/>
                <a:stCxn id="168" idx="1"/>
                <a:endCxn id="160" idx="5"/>
              </p:cNvCxnSpPr>
              <p:nvPr/>
            </p:nvCxnSpPr>
            <p:spPr bwMode="auto">
              <a:xfrm flipH="1" flipV="1">
                <a:off x="3055450" y="4410110"/>
                <a:ext cx="306847" cy="248335"/>
              </a:xfrm>
              <a:prstGeom prst="straightConnector1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97" name="AutoShape 17"/>
              <p:cNvCxnSpPr>
                <a:cxnSpLocks noChangeShapeType="1"/>
                <a:stCxn id="154" idx="6"/>
                <a:endCxn id="156" idx="2"/>
              </p:cNvCxnSpPr>
              <p:nvPr/>
            </p:nvCxnSpPr>
            <p:spPr bwMode="auto">
              <a:xfrm flipV="1">
                <a:off x="1667942" y="4045234"/>
                <a:ext cx="491263" cy="67765"/>
              </a:xfrm>
              <a:prstGeom prst="straightConnector1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98" name="AutoShape 17"/>
              <p:cNvCxnSpPr>
                <a:cxnSpLocks noChangeShapeType="1"/>
                <a:stCxn id="184" idx="5"/>
                <a:endCxn id="165" idx="2"/>
              </p:cNvCxnSpPr>
              <p:nvPr/>
            </p:nvCxnSpPr>
            <p:spPr bwMode="auto">
              <a:xfrm>
                <a:off x="827809" y="4250988"/>
                <a:ext cx="570245" cy="260719"/>
              </a:xfrm>
              <a:prstGeom prst="straightConnector1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199" name="AutoShape 17"/>
              <p:cNvCxnSpPr>
                <a:cxnSpLocks noChangeShapeType="1"/>
                <a:stCxn id="187" idx="6"/>
                <a:endCxn id="167" idx="2"/>
              </p:cNvCxnSpPr>
              <p:nvPr/>
            </p:nvCxnSpPr>
            <p:spPr bwMode="auto">
              <a:xfrm>
                <a:off x="803330" y="4631206"/>
                <a:ext cx="248951" cy="62394"/>
              </a:xfrm>
              <a:prstGeom prst="straightConnector1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200" name="AutoShape 17"/>
              <p:cNvCxnSpPr>
                <a:cxnSpLocks noChangeShapeType="1"/>
                <a:stCxn id="157" idx="6"/>
                <a:endCxn id="186" idx="2"/>
              </p:cNvCxnSpPr>
              <p:nvPr/>
            </p:nvCxnSpPr>
            <p:spPr bwMode="auto">
              <a:xfrm flipV="1">
                <a:off x="3493873" y="4028544"/>
                <a:ext cx="237266" cy="84455"/>
              </a:xfrm>
              <a:prstGeom prst="straightConnector1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  <a:effectLst/>
            </p:spPr>
          </p:cxnSp>
        </p:grpSp>
      </p:grpSp>
      <p:sp>
        <p:nvSpPr>
          <p:cNvPr id="211" name="Right Arrow 210"/>
          <p:cNvSpPr/>
          <p:nvPr/>
        </p:nvSpPr>
        <p:spPr>
          <a:xfrm rot="16200000">
            <a:off x="849243" y="3803928"/>
            <a:ext cx="678385" cy="304579"/>
          </a:xfrm>
          <a:prstGeom prst="rightArrow">
            <a:avLst/>
          </a:prstGeom>
          <a:solidFill>
            <a:srgbClr val="FFD9D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ight Arrow 212"/>
          <p:cNvSpPr/>
          <p:nvPr/>
        </p:nvSpPr>
        <p:spPr>
          <a:xfrm rot="10800000">
            <a:off x="3985709" y="1850402"/>
            <a:ext cx="1194097" cy="304579"/>
          </a:xfrm>
          <a:prstGeom prst="rightArrow">
            <a:avLst/>
          </a:prstGeom>
          <a:solidFill>
            <a:srgbClr val="FFD9D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TextBox 214"/>
          <p:cNvSpPr txBox="1"/>
          <p:nvPr/>
        </p:nvSpPr>
        <p:spPr>
          <a:xfrm>
            <a:off x="1389650" y="3755853"/>
            <a:ext cx="2086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MIS on line graph</a:t>
            </a:r>
          </a:p>
        </p:txBody>
      </p:sp>
      <p:sp>
        <p:nvSpPr>
          <p:cNvPr id="216" name="Right Arrow 215"/>
          <p:cNvSpPr/>
          <p:nvPr/>
        </p:nvSpPr>
        <p:spPr>
          <a:xfrm rot="16200000">
            <a:off x="5759937" y="3814292"/>
            <a:ext cx="678385" cy="304579"/>
          </a:xfrm>
          <a:prstGeom prst="rightArrow">
            <a:avLst/>
          </a:prstGeom>
          <a:solidFill>
            <a:srgbClr val="FFD9D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TextBox 216"/>
              <p:cNvSpPr txBox="1"/>
              <p:nvPr/>
            </p:nvSpPr>
            <p:spPr>
              <a:xfrm>
                <a:off x="6277796" y="3612849"/>
                <a:ext cx="197458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2000" dirty="0"/>
                  <a:t>-coloring </a:t>
                </a:r>
                <a:br>
                  <a:rPr lang="en-US" sz="2000" dirty="0"/>
                </a:br>
                <a:r>
                  <a:rPr lang="en-US" sz="2000" dirty="0"/>
                  <a:t>on line graph</a:t>
                </a:r>
              </a:p>
            </p:txBody>
          </p:sp>
        </mc:Choice>
        <mc:Fallback xmlns="">
          <p:sp>
            <p:nvSpPr>
              <p:cNvPr id="217" name="TextBox 2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796" y="3612849"/>
                <a:ext cx="1974580" cy="707886"/>
              </a:xfrm>
              <a:prstGeom prst="rect">
                <a:avLst/>
              </a:prstGeom>
              <a:blipFill>
                <a:blip r:embed="rId4"/>
                <a:stretch>
                  <a:fillRect l="-3395" t="-5172" r="-216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8" name="TextBox 217"/>
          <p:cNvSpPr txBox="1"/>
          <p:nvPr/>
        </p:nvSpPr>
        <p:spPr>
          <a:xfrm>
            <a:off x="2881049" y="954001"/>
            <a:ext cx="34017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Simple reduction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[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Luby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; STOC ‘85]</a:t>
            </a:r>
            <a:r>
              <a:rPr lang="en-US" dirty="0"/>
              <a:t>,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[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Linial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; FOCS ’87]</a:t>
            </a:r>
          </a:p>
        </p:txBody>
      </p:sp>
    </p:spTree>
    <p:extLst>
      <p:ext uri="{BB962C8B-B14F-4D97-AF65-F5344CB8AC3E}">
        <p14:creationId xmlns:p14="http://schemas.microsoft.com/office/powerpoint/2010/main" val="48327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 animBg="1"/>
      <p:bldP spid="213" grpId="0" animBg="1"/>
      <p:bldP spid="215" grpId="0"/>
      <p:bldP spid="216" grpId="0" animBg="1"/>
      <p:bldP spid="217" grpId="0"/>
      <p:bldP spid="2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Luby’s MIS Algorithm</a:t>
                </a:r>
              </a:p>
              <a:p>
                <a:r>
                  <a:rPr lang="en-US" sz="2100" dirty="0" smtClean="0"/>
                  <a:t>Each node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de-CH" sz="2100" dirty="0" smtClean="0"/>
                  <a:t> tries to join the MIS with prob.</a:t>
                </a:r>
              </a:p>
              <a:p>
                <a:endParaRPr lang="de-CH" sz="1100" dirty="0" smtClean="0"/>
              </a:p>
              <a:p>
                <a:r>
                  <a:rPr lang="de-CH" sz="2100" dirty="0" smtClean="0"/>
                  <a:t>f </a:t>
                </a:r>
                <a:r>
                  <a:rPr lang="de-CH" sz="2100" dirty="0" smtClean="0"/>
                  <a:t>two neighbors try to join, priority is given to higher-degr. </a:t>
                </a:r>
                <a:r>
                  <a:rPr lang="de-CH" sz="2100" dirty="0"/>
                  <a:t>n</a:t>
                </a:r>
                <a:r>
                  <a:rPr lang="de-CH" sz="2100" dirty="0" smtClean="0"/>
                  <a:t>ode: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sz="700" dirty="0"/>
              </a:p>
              <a:p>
                <a:r>
                  <a:rPr lang="en-US" sz="2100" dirty="0" smtClean="0"/>
                  <a:t>Node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de-CH" sz="2100" dirty="0" smtClean="0"/>
                  <a:t> is called good if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de-CH" sz="2100" dirty="0" smtClean="0"/>
                  <a:t> half of its neigbors have same or lower degree</a:t>
                </a:r>
              </a:p>
              <a:p>
                <a:endParaRPr lang="de-CH" dirty="0" smtClean="0"/>
              </a:p>
              <a:p>
                <a:endParaRPr lang="en-US" sz="2400" dirty="0" smtClean="0"/>
              </a:p>
              <a:p>
                <a:r>
                  <a:rPr lang="en-US" sz="2100" dirty="0" smtClean="0"/>
                  <a:t>Edge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de-CH" sz="2100" dirty="0" smtClean="0"/>
                  <a:t> is called good if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de-CH" sz="2100" dirty="0" smtClean="0"/>
                  <a:t> or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de-CH" sz="2100" dirty="0" smtClean="0"/>
                  <a:t> is good</a:t>
                </a:r>
              </a:p>
              <a:p>
                <a:pPr lvl="1"/>
                <a:r>
                  <a:rPr lang="en-US" sz="1900" dirty="0" smtClean="0"/>
                  <a:t>A constant fraction of the edges is good</a:t>
                </a:r>
                <a:endParaRPr lang="de-CH" sz="1900" dirty="0" smtClean="0"/>
              </a:p>
              <a:p>
                <a:pPr lvl="1"/>
                <a:r>
                  <a:rPr lang="en-US" sz="1900" dirty="0" smtClean="0"/>
                  <a:t>Hitting set problem: define a set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900" dirty="0" smtClean="0"/>
                  <a:t> for each good edge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900" dirty="0" smtClean="0"/>
                  <a:t>, where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900" dirty="0" smtClean="0"/>
                  <a:t> consists of all nodes of edges adjacent to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900" dirty="0" smtClean="0"/>
                  <a:t> (all nodes that remove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900" dirty="0" smtClean="0"/>
                  <a:t>)</a:t>
                </a:r>
              </a:p>
              <a:p>
                <a:pPr lvl="1"/>
                <a:endParaRPr lang="en-US" sz="900" dirty="0" smtClean="0"/>
              </a:p>
              <a:p>
                <a:pPr lvl="1"/>
                <a:r>
                  <a:rPr lang="en-US" sz="1900" dirty="0" smtClean="0"/>
                  <a:t>For each such set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900" dirty="0" smtClean="0"/>
                  <a:t>, we have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de-CH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1" t="-745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1CCA-922D-4541-8152-FE8F8C3F9B4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to MIS</a:t>
            </a:r>
            <a:endParaRPr lang="de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49733" y="1087121"/>
                <a:ext cx="2253728" cy="756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21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1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2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1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deg</m:t>
                              </m:r>
                            </m:fName>
                            <m:e>
                              <m:r>
                                <a:rPr lang="en-US" sz="2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de-CH" sz="21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733" y="1087121"/>
                <a:ext cx="2253728" cy="7568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43289" y="2169361"/>
                <a:ext cx="4123764" cy="918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1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func>
                        <m:funcPr>
                          <m:ctrlPr>
                            <a:rPr lang="en-US" sz="21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1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1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1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  <m:r>
                                <a:rPr lang="en-US" sz="2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1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1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  <m:r>
                        <a:rPr lang="en-US" sz="21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1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1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e-CH" sz="21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289" y="2169361"/>
                <a:ext cx="4123764" cy="918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02051" y="3499893"/>
                <a:ext cx="4123764" cy="911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1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de-CH" sz="2100" dirty="0" smtClean="0">
                          <a:solidFill>
                            <a:srgbClr val="C00000"/>
                          </a:solidFill>
                        </a:rPr>
                        <m:t>good</m:t>
                      </m:r>
                      <m:r>
                        <a:rPr lang="en-US" sz="21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⟹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1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1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1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1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sz="2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1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e>
                      </m:nary>
                      <m:r>
                        <a:rPr lang="en-US" sz="21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1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1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e-CH" sz="21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051" y="3499893"/>
                <a:ext cx="4123764" cy="9113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23942" y="5725229"/>
                <a:ext cx="2253728" cy="839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=: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nary>
                    </m:oMath>
                  </m:oMathPara>
                </a14:m>
                <a:endParaRPr lang="de-CH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942" y="5725229"/>
                <a:ext cx="2253728" cy="8396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318500" y="1979065"/>
                <a:ext cx="8411076" cy="2352304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b="1" dirty="0" smtClean="0"/>
                  <a:t>Application of the generic rounding algorithm:</a:t>
                </a:r>
              </a:p>
              <a:p>
                <a:endParaRPr lang="en-US" sz="900" dirty="0" smtClean="0"/>
              </a:p>
              <a:p>
                <a:r>
                  <a:rPr lang="en-US" sz="2400" dirty="0" smtClean="0"/>
                  <a:t>Given an initial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 smtClean="0"/>
                  <a:t>-coloring of the rounding graph, we can find an independent set that covers a constant fraction of all edges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func>
                      </m:e>
                    </m:d>
                  </m:oMath>
                </a14:m>
                <a:r>
                  <a:rPr lang="de-CH" sz="2400" dirty="0" smtClean="0"/>
                  <a:t> rounds and thus an MIS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fun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de-CH" sz="2400" dirty="0" smtClean="0"/>
                  <a:t> rounds.</a:t>
                </a:r>
                <a:endParaRPr lang="de-CH" sz="2400" dirty="0"/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00" y="1979065"/>
                <a:ext cx="8411076" cy="235230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94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68DE6C2-B4FE-C146-8D59-2C80B505D8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de-DE" b="1" dirty="0"/>
                  <a:t>Remark: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de-DE" dirty="0"/>
                  <a:t>-</a:t>
                </a:r>
                <a:r>
                  <a:rPr lang="de-DE" dirty="0" err="1"/>
                  <a:t>round</a:t>
                </a:r>
                <a:r>
                  <a:rPr lang="de-DE" dirty="0"/>
                  <a:t> MIS </a:t>
                </a:r>
                <a:r>
                  <a:rPr lang="de-DE" dirty="0" err="1"/>
                  <a:t>algorithm</a:t>
                </a:r>
                <a:r>
                  <a:rPr lang="de-DE" dirty="0"/>
                  <a:t> </a:t>
                </a:r>
                <a:r>
                  <a:rPr lang="de-DE" dirty="0" err="1"/>
                  <a:t>implies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de-DE" dirty="0"/>
                  <a:t>-</a:t>
                </a:r>
                <a:r>
                  <a:rPr lang="de-DE" dirty="0" err="1"/>
                  <a:t>round</a:t>
                </a:r>
                <a:r>
                  <a:rPr lang="de-DE" dirty="0"/>
                  <a:t> </a:t>
                </a:r>
                <a:r>
                  <a:rPr lang="de-DE" dirty="0" err="1"/>
                  <a:t>algorithms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de-DE" dirty="0"/>
                  <a:t>-</a:t>
                </a:r>
                <a:r>
                  <a:rPr lang="de-DE" dirty="0" err="1"/>
                  <a:t>coloring</a:t>
                </a:r>
                <a:r>
                  <a:rPr lang="de-DE" dirty="0"/>
                  <a:t>, maximal </a:t>
                </a:r>
                <a:r>
                  <a:rPr lang="de-DE" dirty="0" err="1"/>
                  <a:t>matching</a:t>
                </a:r>
                <a:r>
                  <a:rPr lang="de-DE" dirty="0"/>
                  <a:t>, </a:t>
                </a:r>
                <a:r>
                  <a:rPr lang="de-DE" dirty="0" err="1"/>
                  <a:t>edge</a:t>
                </a:r>
                <a:r>
                  <a:rPr lang="de-DE" dirty="0"/>
                  <a:t> </a:t>
                </a:r>
                <a:r>
                  <a:rPr lang="de-DE" dirty="0" err="1"/>
                  <a:t>coloring</a:t>
                </a:r>
                <a:r>
                  <a:rPr lang="de-DE" dirty="0"/>
                  <a:t>.</a:t>
                </a:r>
              </a:p>
              <a:p>
                <a:pPr marL="0" indent="0">
                  <a:buNone/>
                </a:pPr>
                <a:endParaRPr lang="de-DE" sz="1000" dirty="0"/>
              </a:p>
              <a:p>
                <a:pPr marL="0" indent="0">
                  <a:buNone/>
                </a:pPr>
                <a:r>
                  <a:rPr lang="de-DE" b="1" dirty="0" err="1"/>
                  <a:t>We</a:t>
                </a:r>
                <a:r>
                  <a:rPr lang="de-DE" b="1" dirty="0"/>
                  <a:t> </a:t>
                </a:r>
                <a:r>
                  <a:rPr lang="de-DE" b="1" dirty="0" err="1"/>
                  <a:t>can</a:t>
                </a:r>
                <a:r>
                  <a:rPr lang="de-DE" b="1" dirty="0"/>
                  <a:t> also </a:t>
                </a:r>
                <a:r>
                  <a:rPr lang="de-DE" b="1" dirty="0" err="1"/>
                  <a:t>get</a:t>
                </a:r>
                <a:r>
                  <a:rPr lang="de-DE" b="1" dirty="0"/>
                  <a:t> </a:t>
                </a:r>
                <a:r>
                  <a:rPr lang="de-DE" b="1" dirty="0" err="1"/>
                  <a:t>those</a:t>
                </a:r>
                <a:r>
                  <a:rPr lang="de-DE" b="1" dirty="0"/>
                  <a:t> </a:t>
                </a:r>
                <a:r>
                  <a:rPr lang="de-DE" b="1" dirty="0" err="1"/>
                  <a:t>results</a:t>
                </a:r>
                <a:r>
                  <a:rPr lang="de-DE" b="1" dirty="0"/>
                  <a:t> </a:t>
                </a:r>
                <a:r>
                  <a:rPr lang="de-DE" b="1" dirty="0" err="1"/>
                  <a:t>more</a:t>
                </a:r>
                <a:r>
                  <a:rPr lang="de-DE" b="1" dirty="0"/>
                  <a:t> </a:t>
                </a:r>
                <a:r>
                  <a:rPr lang="de-DE" b="1" dirty="0" err="1"/>
                  <a:t>directly</a:t>
                </a:r>
                <a:r>
                  <a:rPr lang="de-DE" b="1" dirty="0"/>
                  <a:t>:</a:t>
                </a:r>
              </a:p>
              <a:p>
                <a:r>
                  <a:rPr lang="de-DE" b="1" dirty="0">
                    <a:solidFill>
                      <a:schemeClr val="accent1">
                        <a:lumMod val="50000"/>
                      </a:schemeClr>
                    </a:solidFill>
                  </a:rPr>
                  <a:t>Maximal </a:t>
                </a:r>
                <a:r>
                  <a:rPr lang="de-DE" b="1" dirty="0" err="1">
                    <a:solidFill>
                      <a:schemeClr val="accent1">
                        <a:lumMod val="50000"/>
                      </a:schemeClr>
                    </a:solidFill>
                  </a:rPr>
                  <a:t>matching</a:t>
                </a:r>
                <a:r>
                  <a:rPr lang="de-DE" b="1" dirty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de-DE" dirty="0" err="1"/>
                  <a:t>sufficient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apply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i="1" dirty="0">
                    <a:solidFill>
                      <a:srgbClr val="C00000"/>
                    </a:solidFill>
                  </a:rPr>
                  <a:t>„large </a:t>
                </a:r>
                <a:r>
                  <a:rPr lang="de-DE" i="1" dirty="0" err="1">
                    <a:solidFill>
                      <a:srgbClr val="C00000"/>
                    </a:solidFill>
                  </a:rPr>
                  <a:t>independent</a:t>
                </a:r>
                <a:r>
                  <a:rPr lang="de-DE" i="1" dirty="0">
                    <a:solidFill>
                      <a:srgbClr val="C00000"/>
                    </a:solidFill>
                  </a:rPr>
                  <a:t> </a:t>
                </a:r>
                <a:r>
                  <a:rPr lang="de-DE" i="1" dirty="0" err="1">
                    <a:solidFill>
                      <a:srgbClr val="C00000"/>
                    </a:solidFill>
                  </a:rPr>
                  <a:t>set</a:t>
                </a:r>
                <a:r>
                  <a:rPr lang="de-DE" i="1" dirty="0">
                    <a:solidFill>
                      <a:srgbClr val="C00000"/>
                    </a:solidFill>
                  </a:rPr>
                  <a:t>“ </a:t>
                </a:r>
                <a:r>
                  <a:rPr lang="de-DE" i="1" dirty="0" err="1">
                    <a:solidFill>
                      <a:srgbClr val="C00000"/>
                    </a:solidFill>
                  </a:rPr>
                  <a:t>algo</a:t>
                </a:r>
                <a:r>
                  <a:rPr lang="de-DE" i="1" dirty="0">
                    <a:solidFill>
                      <a:srgbClr val="C00000"/>
                    </a:solidFill>
                  </a:rPr>
                  <a:t>. </a:t>
                </a:r>
                <a:r>
                  <a:rPr lang="de-DE" dirty="0"/>
                  <a:t>on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line</a:t>
                </a:r>
                <a:r>
                  <a:rPr lang="de-DE" dirty="0"/>
                  <a:t> </a:t>
                </a:r>
                <a:r>
                  <a:rPr lang="de-DE" dirty="0" err="1"/>
                  <a:t>graph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an </a:t>
                </a:r>
                <a:r>
                  <a:rPr lang="de-DE" dirty="0" err="1"/>
                  <a:t>appropriate</a:t>
                </a:r>
                <a:r>
                  <a:rPr lang="de-DE" dirty="0"/>
                  <a:t> initial </a:t>
                </a:r>
                <a:r>
                  <a:rPr lang="de-DE" dirty="0" err="1"/>
                  <a:t>fractional</a:t>
                </a:r>
                <a:r>
                  <a:rPr lang="de-DE" dirty="0"/>
                  <a:t> </a:t>
                </a:r>
                <a:r>
                  <a:rPr lang="de-DE" dirty="0" err="1"/>
                  <a:t>solution</a:t>
                </a:r>
                <a:r>
                  <a:rPr lang="de-DE" dirty="0"/>
                  <a:t>.</a:t>
                </a:r>
              </a:p>
              <a:p>
                <a:endParaRPr lang="de-DE" sz="100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de-DE" b="1" dirty="0">
                    <a:solidFill>
                      <a:schemeClr val="accent1">
                        <a:lumMod val="50000"/>
                      </a:schemeClr>
                    </a:solidFill>
                  </a:rPr>
                  <a:t>-</a:t>
                </a:r>
                <a:r>
                  <a:rPr lang="de-DE" b="1" dirty="0" err="1">
                    <a:solidFill>
                      <a:schemeClr val="accent1">
                        <a:lumMod val="50000"/>
                      </a:schemeClr>
                    </a:solidFill>
                  </a:rPr>
                  <a:t>coloring</a:t>
                </a:r>
                <a:r>
                  <a:rPr lang="de-DE" b="1" dirty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de-DE" i="1" dirty="0" err="1">
                    <a:solidFill>
                      <a:srgbClr val="C00000"/>
                    </a:solidFill>
                  </a:rPr>
                  <a:t>Fractional</a:t>
                </a:r>
                <a:r>
                  <a:rPr lang="de-DE" i="1" dirty="0">
                    <a:solidFill>
                      <a:srgbClr val="C00000"/>
                    </a:solidFill>
                  </a:rPr>
                  <a:t> </a:t>
                </a:r>
                <a:r>
                  <a:rPr lang="de-DE" i="1" dirty="0" err="1">
                    <a:solidFill>
                      <a:srgbClr val="C00000"/>
                    </a:solidFill>
                  </a:rPr>
                  <a:t>solution</a:t>
                </a:r>
                <a:r>
                  <a:rPr lang="de-DE" i="1" dirty="0">
                    <a:solidFill>
                      <a:srgbClr val="C00000"/>
                    </a:solidFill>
                  </a:rPr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each</a:t>
                </a:r>
                <a:r>
                  <a:rPr lang="de-DE" dirty="0"/>
                  <a:t> </a:t>
                </a:r>
                <a:r>
                  <a:rPr lang="de-DE" dirty="0" err="1"/>
                  <a:t>node</a:t>
                </a:r>
                <a:r>
                  <a:rPr lang="de-DE" dirty="0"/>
                  <a:t> s </a:t>
                </a:r>
                <a:r>
                  <a:rPr lang="de-DE" dirty="0" err="1"/>
                  <a:t>given</a:t>
                </a:r>
                <a:r>
                  <a:rPr lang="de-DE" dirty="0"/>
                  <a:t> </a:t>
                </a:r>
                <a:r>
                  <a:rPr lang="de-DE" dirty="0" err="1"/>
                  <a:t>by</a:t>
                </a:r>
                <a:r>
                  <a:rPr lang="de-DE" dirty="0"/>
                  <a:t> a </a:t>
                </a:r>
                <a:r>
                  <a:rPr lang="de-DE" i="1" dirty="0" err="1">
                    <a:solidFill>
                      <a:srgbClr val="C00000"/>
                    </a:solidFill>
                  </a:rPr>
                  <a:t>probability</a:t>
                </a:r>
                <a:r>
                  <a:rPr lang="de-DE" i="1" dirty="0">
                    <a:solidFill>
                      <a:srgbClr val="C00000"/>
                    </a:solidFill>
                  </a:rPr>
                  <a:t> </a:t>
                </a:r>
                <a:r>
                  <a:rPr lang="de-DE" i="1" dirty="0" err="1">
                    <a:solidFill>
                      <a:srgbClr val="C00000"/>
                    </a:solidFill>
                  </a:rPr>
                  <a:t>distribution</a:t>
                </a:r>
                <a:r>
                  <a:rPr lang="de-DE" i="1" dirty="0">
                    <a:solidFill>
                      <a:srgbClr val="C00000"/>
                    </a:solidFill>
                  </a:rPr>
                  <a:t> </a:t>
                </a:r>
                <a:r>
                  <a:rPr lang="de-DE" i="1" dirty="0" err="1">
                    <a:solidFill>
                      <a:srgbClr val="C00000"/>
                    </a:solidFill>
                  </a:rPr>
                  <a:t>over</a:t>
                </a:r>
                <a:r>
                  <a:rPr lang="de-DE" i="1" dirty="0">
                    <a:solidFill>
                      <a:srgbClr val="C00000"/>
                    </a:solidFill>
                  </a:rPr>
                  <a:t> </a:t>
                </a:r>
                <a:r>
                  <a:rPr lang="de-DE" i="1" dirty="0" err="1">
                    <a:solidFill>
                      <a:srgbClr val="C00000"/>
                    </a:solidFill>
                  </a:rPr>
                  <a:t>colors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this</a:t>
                </a:r>
                <a:r>
                  <a:rPr lang="de-DE" dirty="0"/>
                  <a:t> </a:t>
                </a:r>
                <a:r>
                  <a:rPr lang="de-DE" dirty="0" err="1"/>
                  <a:t>node</a:t>
                </a:r>
                <a:r>
                  <a:rPr lang="de-DE" dirty="0"/>
                  <a:t>.</a:t>
                </a:r>
              </a:p>
              <a:p>
                <a:pPr marL="0" indent="0">
                  <a:buNone/>
                </a:pPr>
                <a:endParaRPr lang="en-US" sz="10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</a:rPr>
                  <a:t>Beyond algorithms for the four standard problems</a:t>
                </a:r>
              </a:p>
              <a:p>
                <a:r>
                  <a:rPr lang="en-US" dirty="0"/>
                  <a:t>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-round algorithm to </a:t>
                </a:r>
                <a:r>
                  <a:rPr lang="en-US" i="1" dirty="0">
                    <a:solidFill>
                      <a:srgbClr val="C00000"/>
                    </a:solidFill>
                  </a:rPr>
                  <a:t>compute large ind. sets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r>
                  <a:rPr lang="en-US" dirty="0"/>
                  <a:t>-approximation with neighborhood independence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/>
              </a:p>
              <a:p>
                <a:pPr lvl="1"/>
                <a:endParaRPr lang="en-US" sz="1050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-round algorithm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-approximation of </a:t>
                </a:r>
                <a:r>
                  <a:rPr lang="en-US" i="1" dirty="0">
                    <a:solidFill>
                      <a:srgbClr val="C00000"/>
                    </a:solidFill>
                  </a:rPr>
                  <a:t>minimum set cover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: maximum set size,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: maximum number of sets containing each element</a:t>
                </a:r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68DE6C2-B4FE-C146-8D59-2C80B505D8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1" t="-851" r="-1525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BBC54-AD8C-FA40-A2BF-7096983B9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1CCA-922D-4541-8152-FE8F8C3F9B4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DAAEF20-1B0E-3B49-AD12-5353F8A75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Rounding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Other Problems</a:t>
            </a:r>
          </a:p>
        </p:txBody>
      </p:sp>
    </p:spTree>
    <p:extLst>
      <p:ext uri="{BB962C8B-B14F-4D97-AF65-F5344CB8AC3E}">
        <p14:creationId xmlns:p14="http://schemas.microsoft.com/office/powerpoint/2010/main" val="177497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8CAAF30-3FD7-44C0-951E-9B748D4562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</a:rPr>
                  <a:t>New algorithm for computing a network decomposition</a:t>
                </a:r>
                <a:b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</a:rPr>
                </a:br>
                <a:r>
                  <a:rPr lang="en-US" dirty="0"/>
                  <a:t>		            </a:t>
                </a:r>
                <a:r>
                  <a:rPr lang="en-US" dirty="0">
                    <a:solidFill>
                      <a:schemeClr val="accent3">
                        <a:lumMod val="50000"/>
                      </a:schemeClr>
                    </a:solidFill>
                  </a:rPr>
                  <a:t>[</a:t>
                </a:r>
                <a:r>
                  <a:rPr lang="en-US" dirty="0" err="1">
                    <a:solidFill>
                      <a:schemeClr val="accent3">
                        <a:lumMod val="50000"/>
                      </a:schemeClr>
                    </a:solidFill>
                  </a:rPr>
                  <a:t>Ghaffari</a:t>
                </a:r>
                <a:r>
                  <a:rPr lang="en-US" dirty="0">
                    <a:solidFill>
                      <a:schemeClr val="accent3">
                        <a:lumMod val="50000"/>
                      </a:schemeClr>
                    </a:solidFill>
                  </a:rPr>
                  <a:t>, Grunau, </a:t>
                </a:r>
                <a:r>
                  <a:rPr lang="en-US" dirty="0" err="1">
                    <a:solidFill>
                      <a:schemeClr val="accent3">
                        <a:lumMod val="50000"/>
                      </a:schemeClr>
                    </a:solidFill>
                  </a:rPr>
                  <a:t>Haeupler</a:t>
                </a:r>
                <a:r>
                  <a:rPr lang="en-US" dirty="0">
                    <a:solidFill>
                      <a:schemeClr val="accent3">
                        <a:lumMod val="50000"/>
                      </a:schemeClr>
                    </a:solidFill>
                  </a:rPr>
                  <a:t>, </a:t>
                </a:r>
                <a:r>
                  <a:rPr lang="en-US" dirty="0" err="1">
                    <a:solidFill>
                      <a:schemeClr val="accent3">
                        <a:lumMod val="50000"/>
                      </a:schemeClr>
                    </a:solidFill>
                  </a:rPr>
                  <a:t>Ilchi</a:t>
                </a:r>
                <a:r>
                  <a:rPr lang="en-US" dirty="0">
                    <a:solidFill>
                      <a:schemeClr val="accent3">
                        <a:lumMod val="50000"/>
                      </a:schemeClr>
                    </a:solidFill>
                  </a:rPr>
                  <a:t>, </a:t>
                </a:r>
                <a:r>
                  <a:rPr lang="en-US" dirty="0" err="1">
                    <a:solidFill>
                      <a:schemeClr val="accent3">
                        <a:lumMod val="50000"/>
                      </a:schemeClr>
                    </a:solidFill>
                  </a:rPr>
                  <a:t>Rozhoň</a:t>
                </a:r>
                <a:r>
                  <a:rPr lang="en-US" dirty="0">
                    <a:solidFill>
                      <a:schemeClr val="accent3">
                        <a:lumMod val="50000"/>
                      </a:schemeClr>
                    </a:solidFill>
                  </a:rPr>
                  <a:t>; SODA ‘23]</a:t>
                </a:r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func>
                          </m:e>
                        </m:d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func>
                          </m:e>
                        </m:d>
                      </m:e>
                    </m:d>
                  </m:oMath>
                </a14:m>
                <a:r>
                  <a:rPr lang="en-US" b="1" dirty="0"/>
                  <a:t>-network decomposition </a:t>
                </a:r>
                <a:br>
                  <a:rPr lang="en-US" b="1" dirty="0"/>
                </a:br>
                <a:r>
                  <a:rPr lang="en-US" b="1" dirty="0"/>
                  <a:t>in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fName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𝐩𝐨𝐥𝐲</m:t>
                        </m:r>
                        <m:func>
                          <m:func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rounds</a:t>
                </a:r>
                <a:r>
                  <a:rPr lang="en-US" dirty="0"/>
                  <a:t>.</a:t>
                </a:r>
              </a:p>
              <a:p>
                <a:pPr marL="0" indent="0" algn="ctr">
                  <a:buNone/>
                </a:pPr>
                <a:endParaRPr lang="en-US" sz="1050" dirty="0"/>
              </a:p>
              <a:p>
                <a:pPr lvl="1"/>
                <a:r>
                  <a:rPr lang="en-US" dirty="0"/>
                  <a:t>improves over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-round alg. of </a:t>
                </a:r>
                <a:r>
                  <a:rPr lang="en-US" sz="1800" dirty="0">
                    <a:solidFill>
                      <a:schemeClr val="accent3">
                        <a:lumMod val="50000"/>
                      </a:schemeClr>
                    </a:solidFill>
                  </a:rPr>
                  <a:t>[</a:t>
                </a:r>
                <a:r>
                  <a:rPr lang="en-US" sz="1800" dirty="0" err="1">
                    <a:solidFill>
                      <a:schemeClr val="accent3">
                        <a:lumMod val="50000"/>
                      </a:schemeClr>
                    </a:solidFill>
                  </a:rPr>
                  <a:t>Ghaffari,Grunau</a:t>
                </a:r>
                <a:r>
                  <a:rPr lang="en-US" sz="1800" dirty="0">
                    <a:solidFill>
                      <a:schemeClr val="accent3">
                        <a:lumMod val="50000"/>
                      </a:schemeClr>
                    </a:solidFill>
                  </a:rPr>
                  <a:t>, </a:t>
                </a:r>
                <a:r>
                  <a:rPr lang="en-US" sz="1800" dirty="0" err="1">
                    <a:solidFill>
                      <a:schemeClr val="accent3">
                        <a:lumMod val="50000"/>
                      </a:schemeClr>
                    </a:solidFill>
                  </a:rPr>
                  <a:t>Rozhoň</a:t>
                </a:r>
                <a:r>
                  <a:rPr lang="en-US" sz="1800" dirty="0">
                    <a:solidFill>
                      <a:schemeClr val="accent3">
                        <a:lumMod val="50000"/>
                      </a:schemeClr>
                    </a:solidFill>
                  </a:rPr>
                  <a:t>; SODA ’21]</a:t>
                </a:r>
              </a:p>
              <a:p>
                <a:pPr lvl="1"/>
                <a:r>
                  <a:rPr lang="en-US" dirty="0"/>
                  <a:t>almost the same result also in the CONGEST model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</a:rPr>
                  <a:t>Even faster algorithm for MIS, etc.            </a:t>
                </a:r>
                <a:r>
                  <a:rPr lang="en-US" dirty="0"/>
                  <a:t>           </a:t>
                </a:r>
                <a:r>
                  <a:rPr lang="en-US" dirty="0">
                    <a:solidFill>
                      <a:schemeClr val="accent3">
                        <a:lumMod val="50000"/>
                      </a:schemeClr>
                    </a:solidFill>
                  </a:rPr>
                  <a:t>[</a:t>
                </a:r>
                <a:r>
                  <a:rPr lang="en-US" dirty="0" err="1">
                    <a:solidFill>
                      <a:schemeClr val="accent3">
                        <a:lumMod val="50000"/>
                      </a:schemeClr>
                    </a:solidFill>
                  </a:rPr>
                  <a:t>Ghaffari</a:t>
                </a:r>
                <a:r>
                  <a:rPr lang="en-US" dirty="0">
                    <a:solidFill>
                      <a:schemeClr val="accent3">
                        <a:lumMod val="50000"/>
                      </a:schemeClr>
                    </a:solidFill>
                  </a:rPr>
                  <a:t>, Grunau; STOC ‘23]</a:t>
                </a:r>
              </a:p>
              <a:p>
                <a:pPr marL="0" indent="0">
                  <a:buNone/>
                </a:pPr>
                <a:endParaRPr lang="en-US" sz="600" dirty="0"/>
              </a:p>
              <a:p>
                <a:pPr marL="0" indent="0" algn="ctr">
                  <a:buNone/>
                </a:pPr>
                <a:r>
                  <a:rPr lang="en-US" b="1" dirty="0"/>
                  <a:t>MIS in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𝐩𝐨𝐥𝐲</m:t>
                        </m:r>
                        <m:func>
                          <m:func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rounds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sz="1050" dirty="0"/>
              </a:p>
              <a:p>
                <a:pPr lvl="1"/>
                <a:r>
                  <a:rPr lang="en-US" dirty="0"/>
                  <a:t>implies the same bound for all four classic problems</a:t>
                </a:r>
              </a:p>
              <a:p>
                <a:pPr lvl="1"/>
                <a:r>
                  <a:rPr lang="en-US" dirty="0"/>
                  <a:t>Requires the LOCAL model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-approximation for maximum matching in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f>
                                  <m:fPr>
                                    <m:type m:val="lin"/>
                                    <m:ctrlPr>
                                      <a:rPr lang="en-US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p>
                          </m:fName>
                          <m:e>
                            <m:r>
                              <a:rPr lang="en-US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poly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rounds.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8CAAF30-3FD7-44C0-951E-9B748D4562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0" t="-664" r="-720" b="-376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53E8B5-EB0F-435E-B10A-7D1B10EA0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1CCA-922D-4541-8152-FE8F8C3F9B4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BF717A-BA5E-4A7E-A6CA-798F44C6C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Rounding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Other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4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946D66-AC22-3B46-AAA9-AFA30C169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1CCA-922D-4541-8152-FE8F8C3F9B4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E48A25-3EEE-2E4B-99A3-F99547C05849}"/>
              </a:ext>
            </a:extLst>
          </p:cNvPr>
          <p:cNvSpPr/>
          <p:nvPr/>
        </p:nvSpPr>
        <p:spPr>
          <a:xfrm rot="20506832">
            <a:off x="2975890" y="2828836"/>
            <a:ext cx="31922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Thanks</a:t>
            </a:r>
            <a:r>
              <a:rPr lang="en-US" sz="7200" b="1" cap="none" spc="0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5563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9F79E3F-8CE1-2940-B39F-75B278D9487A}"/>
                  </a:ext>
                </a:extLst>
              </p:cNvPr>
              <p:cNvSpPr/>
              <p:nvPr/>
            </p:nvSpPr>
            <p:spPr>
              <a:xfrm>
                <a:off x="344245" y="833719"/>
                <a:ext cx="4152451" cy="5771476"/>
              </a:xfrm>
              <a:prstGeom prst="rect">
                <a:avLst/>
              </a:prstGeom>
              <a:solidFill>
                <a:srgbClr val="E9EFF7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01168" bIns="91440" rtlCol="0" anchor="b"/>
              <a:lstStyle/>
              <a:p>
                <a:r>
                  <a:rPr lang="en-US" sz="2000" b="1" dirty="0">
                    <a:solidFill>
                      <a:schemeClr val="tx1"/>
                    </a:solidFill>
                  </a:rPr>
                  <a:t>Det.: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000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sz="2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000" b="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func>
                          </m:den>
                        </m:f>
                      </m:e>
                    </m:d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b="1" dirty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:r>
                  <a:rPr lang="en-US" sz="2000" b="1" dirty="0">
                    <a:solidFill>
                      <a:schemeClr val="tx1"/>
                    </a:solidFill>
                  </a:rPr>
                  <a:t>Rand.: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type m:val="lin"/>
                                <m:ctrlP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num>
                              <m:den>
                                <m:func>
                                  <m:funcPr>
                                    <m:ctrlP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sz="20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func>
                              </m:den>
                            </m:f>
                          </m:e>
                        </m:rad>
                      </m:e>
                    </m:d>
                  </m:oMath>
                </a14:m>
                <a:endParaRPr lang="en-US" sz="2000" dirty="0">
                  <a:solidFill>
                    <a:srgbClr val="C00000"/>
                  </a:solidFill>
                </a:endParaRPr>
              </a:p>
              <a:p>
                <a:pPr algn="r"/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[K.,</a:t>
                </a:r>
                <a:r>
                  <a:rPr lang="en-US" sz="16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Moscibroda,Wattenhofer</a:t>
                </a:r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; PODC ‘04]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9F79E3F-8CE1-2940-B39F-75B278D94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45" y="833719"/>
                <a:ext cx="4152451" cy="57714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C0CF4C14-82A0-C240-B3ED-73CA591C02A7}"/>
              </a:ext>
            </a:extLst>
          </p:cNvPr>
          <p:cNvSpPr txBox="1"/>
          <p:nvPr/>
        </p:nvSpPr>
        <p:spPr>
          <a:xfrm>
            <a:off x="441260" y="5560236"/>
            <a:ext cx="409746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Balliu,Brandt,Hirvonen,Olivetti,Rabie,Suomela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FOCS ’19]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663440" y="833719"/>
                <a:ext cx="4152451" cy="5771476"/>
              </a:xfrm>
              <a:prstGeom prst="rect">
                <a:avLst/>
              </a:prstGeom>
              <a:solidFill>
                <a:srgbClr val="E9EFF7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01168" bIns="91440" rtlCol="0" anchor="b"/>
              <a:lstStyle/>
              <a:p>
                <a:r>
                  <a:rPr lang="en-US" sz="2200" b="1" dirty="0">
                    <a:solidFill>
                      <a:schemeClr val="tx1"/>
                    </a:solidFill>
                  </a:rPr>
                  <a:t>Rand.:</a:t>
                </a:r>
                <a:r>
                  <a:rPr lang="en-US" sz="2200" b="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2200" dirty="0">
                  <a:solidFill>
                    <a:srgbClr val="C00000"/>
                  </a:solidFill>
                </a:endParaRPr>
              </a:p>
              <a:p>
                <a:endParaRPr lang="en-US" sz="300" dirty="0">
                  <a:solidFill>
                    <a:srgbClr val="C00000"/>
                  </a:solidFill>
                </a:endParaRPr>
              </a:p>
              <a:p>
                <a:pPr algn="r"/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Linial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; FOCS ‘87], [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Naor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; 1990]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440" y="833719"/>
                <a:ext cx="4152451" cy="57714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1CCA-922D-4541-8152-FE8F8C3F9B4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3029" y="0"/>
            <a:ext cx="8280971" cy="695175"/>
          </a:xfrm>
        </p:spPr>
        <p:txBody>
          <a:bodyPr/>
          <a:lstStyle/>
          <a:p>
            <a:r>
              <a:rPr lang="en-US" dirty="0"/>
              <a:t>Four Problems, State of the Art, Early 2019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451820" y="899804"/>
            <a:ext cx="3948057" cy="2060273"/>
            <a:chOff x="451820" y="899804"/>
            <a:chExt cx="3948057" cy="2155368"/>
          </a:xfrm>
        </p:grpSpPr>
        <p:sp>
          <p:nvSpPr>
            <p:cNvPr id="31" name="Rectangle 30"/>
            <p:cNvSpPr/>
            <p:nvPr/>
          </p:nvSpPr>
          <p:spPr>
            <a:xfrm>
              <a:off x="451820" y="899804"/>
              <a:ext cx="3948057" cy="2155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51820" y="899804"/>
              <a:ext cx="3948057" cy="444902"/>
            </a:xfrm>
            <a:prstGeom prst="rect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51820" y="899804"/>
                  <a:ext cx="3948057" cy="215536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Ins="91440" bIns="0" rtlCol="0">
                  <a:noAutofit/>
                </a:bodyPr>
                <a:lstStyle/>
                <a:p>
                  <a:pPr algn="ctr"/>
                  <a:r>
                    <a:rPr lang="en-US" sz="2400" b="1" dirty="0"/>
                    <a:t>MIS</a:t>
                  </a:r>
                </a:p>
                <a:p>
                  <a:endParaRPr lang="en-US" sz="1050" dirty="0"/>
                </a:p>
                <a:p>
                  <a:r>
                    <a:rPr lang="en-US" sz="2000" b="1" dirty="0"/>
                    <a:t>Rand.:</a:t>
                  </a:r>
                  <a:r>
                    <a:rPr lang="en-US" sz="2000" dirty="0"/>
                    <a:t>	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func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unc>
                                    <m:funcPr>
                                      <m:ctrlP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func>
                                        <m:func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b="0" i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func>
                                    </m:e>
                                  </m:func>
                                </m:e>
                              </m:rad>
                            </m:e>
                          </m:d>
                        </m:sup>
                      </m:sSup>
                    </m:oMath>
                  </a14:m>
                  <a:endParaRPr lang="en-US" sz="2000" dirty="0"/>
                </a:p>
                <a:p>
                  <a:pPr algn="r"/>
                  <a:r>
                    <a:rPr lang="en-US" sz="15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[</a:t>
                  </a:r>
                  <a:r>
                    <a:rPr lang="en-US" sz="1500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Ghaffari</a:t>
                  </a:r>
                  <a:r>
                    <a:rPr lang="en-US" sz="15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; SODA ‘16] </a:t>
                  </a:r>
                </a:p>
                <a:p>
                  <a:endParaRPr lang="en-US" sz="400" dirty="0"/>
                </a:p>
                <a:p>
                  <a:r>
                    <a:rPr lang="en-US" sz="2000" b="1" dirty="0"/>
                    <a:t>Det.:</a:t>
                  </a:r>
                  <a:r>
                    <a:rPr lang="en-US" sz="2000" dirty="0"/>
                    <a:t>	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unc>
                                    <m:funcPr>
                                      <m:ctrlP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rad>
                            </m:e>
                          </m:d>
                        </m:sup>
                      </m:sSup>
                    </m:oMath>
                  </a14:m>
                  <a:endParaRPr lang="en-US" sz="2000" dirty="0"/>
                </a:p>
                <a:p>
                  <a:pPr algn="r"/>
                  <a:r>
                    <a:rPr lang="en-US" sz="15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[</a:t>
                  </a:r>
                  <a:r>
                    <a:rPr lang="en-US" sz="1500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Panconesi,Srinivasan</a:t>
                  </a:r>
                  <a:r>
                    <a:rPr lang="en-US" sz="15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; STOC ‘92]</a:t>
                  </a: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820" y="899804"/>
                  <a:ext cx="3948057" cy="2155368"/>
                </a:xfrm>
                <a:prstGeom prst="rect">
                  <a:avLst/>
                </a:prstGeom>
                <a:blipFill>
                  <a:blip r:embed="rId4"/>
                  <a:stretch>
                    <a:fillRect l="-1385" t="-2059" r="-1231"/>
                  </a:stretch>
                </a:blipFill>
                <a:ln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/>
          <p:cNvGrpSpPr/>
          <p:nvPr/>
        </p:nvGrpSpPr>
        <p:grpSpPr>
          <a:xfrm>
            <a:off x="4754879" y="899804"/>
            <a:ext cx="3980329" cy="2060273"/>
            <a:chOff x="4754879" y="899804"/>
            <a:chExt cx="3980329" cy="2155368"/>
          </a:xfrm>
        </p:grpSpPr>
        <p:sp>
          <p:nvSpPr>
            <p:cNvPr id="34" name="Rectangle 33"/>
            <p:cNvSpPr/>
            <p:nvPr/>
          </p:nvSpPr>
          <p:spPr>
            <a:xfrm>
              <a:off x="4754879" y="899804"/>
              <a:ext cx="3980329" cy="2155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754879" y="899804"/>
              <a:ext cx="3980329" cy="444902"/>
            </a:xfrm>
            <a:prstGeom prst="rect">
              <a:avLst/>
            </a:prstGeom>
            <a:solidFill>
              <a:srgbClr val="4F6228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4754879" y="899804"/>
                  <a:ext cx="3980329" cy="215536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Ins="91440" bIns="0" rtlCol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2400" b="1" dirty="0"/>
                    <a:t>-Vertex Coloring</a:t>
                  </a:r>
                </a:p>
                <a:p>
                  <a:endParaRPr lang="en-US" sz="1050" dirty="0"/>
                </a:p>
                <a:p>
                  <a:r>
                    <a:rPr lang="en-US" sz="2000" b="1" dirty="0"/>
                    <a:t>Rand.:</a:t>
                  </a:r>
                  <a:r>
                    <a:rPr lang="en-US" sz="2000" dirty="0"/>
                    <a:t>	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unc>
                                    <m:funcPr>
                                      <m:ctrlP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func>
                                        <m:func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b="0" i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func>
                                    </m:e>
                                  </m:func>
                                </m:e>
                              </m:rad>
                            </m:e>
                          </m:d>
                        </m:sup>
                      </m:sSup>
                    </m:oMath>
                  </a14:m>
                  <a:endParaRPr lang="en-US" sz="2000" dirty="0"/>
                </a:p>
                <a:p>
                  <a:pPr algn="r"/>
                  <a:r>
                    <a:rPr lang="en-US" sz="15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[</a:t>
                  </a:r>
                  <a:r>
                    <a:rPr lang="en-US" sz="1500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Chang,Li,Pettie</a:t>
                  </a:r>
                  <a:r>
                    <a:rPr lang="en-US" sz="15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; STOC ‘18] </a:t>
                  </a:r>
                </a:p>
                <a:p>
                  <a:endParaRPr lang="en-US" sz="300" dirty="0"/>
                </a:p>
                <a:p>
                  <a:r>
                    <a:rPr lang="en-US" sz="2000" b="1" dirty="0"/>
                    <a:t>Det.:</a:t>
                  </a:r>
                  <a:r>
                    <a:rPr lang="en-US" sz="2000" dirty="0"/>
                    <a:t>	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unc>
                                    <m:funcPr>
                                      <m:ctrlP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rad>
                            </m:e>
                          </m:d>
                        </m:sup>
                      </m:sSup>
                    </m:oMath>
                  </a14:m>
                  <a:endParaRPr lang="en-US" sz="2000" dirty="0"/>
                </a:p>
                <a:p>
                  <a:pPr algn="r"/>
                  <a:r>
                    <a:rPr lang="en-US" sz="15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[</a:t>
                  </a:r>
                  <a:r>
                    <a:rPr lang="en-US" sz="1500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Panconesi,Srinivasan</a:t>
                  </a:r>
                  <a:r>
                    <a:rPr lang="en-US" sz="15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; STOC ‘92]</a:t>
                  </a: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4879" y="899804"/>
                  <a:ext cx="3980329" cy="2155368"/>
                </a:xfrm>
                <a:prstGeom prst="rect">
                  <a:avLst/>
                </a:prstGeom>
                <a:blipFill>
                  <a:blip r:embed="rId5"/>
                  <a:stretch>
                    <a:fillRect l="-1266" t="-1220" r="-1266"/>
                  </a:stretch>
                </a:blipFill>
                <a:ln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/>
          <p:cNvGrpSpPr/>
          <p:nvPr/>
        </p:nvGrpSpPr>
        <p:grpSpPr>
          <a:xfrm>
            <a:off x="4754879" y="3028861"/>
            <a:ext cx="3980329" cy="2093309"/>
            <a:chOff x="4754879" y="3119721"/>
            <a:chExt cx="3980329" cy="2155369"/>
          </a:xfrm>
        </p:grpSpPr>
        <p:sp>
          <p:nvSpPr>
            <p:cNvPr id="35" name="Rectangle 34"/>
            <p:cNvSpPr/>
            <p:nvPr/>
          </p:nvSpPr>
          <p:spPr>
            <a:xfrm>
              <a:off x="4754879" y="3119722"/>
              <a:ext cx="3980329" cy="2155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754879" y="3119722"/>
              <a:ext cx="3980329" cy="451818"/>
            </a:xfrm>
            <a:prstGeom prst="rect">
              <a:avLst/>
            </a:prstGeom>
            <a:solidFill>
              <a:srgbClr val="4F6228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4754879" y="3119721"/>
                  <a:ext cx="3980329" cy="215152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Ins="91440" bIns="0" rtlCol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b="1" dirty="0"/>
                    <a:t>-Edge Coloring</a:t>
                  </a:r>
                </a:p>
                <a:p>
                  <a:endParaRPr lang="en-US" sz="1000" dirty="0"/>
                </a:p>
                <a:p>
                  <a:endParaRPr lang="en-US" sz="800" b="1" dirty="0"/>
                </a:p>
                <a:p>
                  <a:r>
                    <a:rPr lang="en-US" sz="2000" b="1" dirty="0"/>
                    <a:t>Rand.:</a:t>
                  </a:r>
                  <a:r>
                    <a:rPr lang="en-US" sz="2000" dirty="0"/>
                    <a:t>	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fName>
                            <m:e>
                              <m:func>
                                <m:funcPr>
                                  <m:ctrlP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000" b="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func>
                        </m:e>
                      </m:d>
                    </m:oMath>
                  </a14:m>
                  <a:endParaRPr lang="en-US" sz="2000" dirty="0"/>
                </a:p>
                <a:p>
                  <a:pPr algn="r"/>
                  <a:r>
                    <a:rPr lang="en-US" sz="15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[</a:t>
                  </a:r>
                  <a:r>
                    <a:rPr lang="en-US" sz="1500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Elkin,Pettie,Su</a:t>
                  </a:r>
                  <a:r>
                    <a:rPr lang="en-US" sz="15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; SODA ‘15]</a:t>
                  </a:r>
                  <a:br>
                    <a:rPr lang="en-US" sz="15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</a:br>
                  <a:r>
                    <a:rPr lang="en-US" sz="8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endPara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  <a:p>
                  <a:endParaRPr lang="en-US" sz="700" dirty="0"/>
                </a:p>
                <a:p>
                  <a:r>
                    <a:rPr lang="en-US" sz="2000" b="1" dirty="0"/>
                    <a:t>Det.:</a:t>
                  </a:r>
                  <a:r>
                    <a:rPr lang="en-US" sz="2000" dirty="0"/>
                    <a:t>	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func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a14:m>
                  <a:endParaRPr lang="en-US" sz="2000" dirty="0"/>
                </a:p>
                <a:p>
                  <a:pPr algn="r"/>
                  <a:r>
                    <a:rPr lang="en-US" sz="15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[Harris; FOCS ‘19]</a:t>
                  </a: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4879" y="3119721"/>
                  <a:ext cx="3980329" cy="2151525"/>
                </a:xfrm>
                <a:prstGeom prst="rect">
                  <a:avLst/>
                </a:prstGeom>
                <a:blipFill>
                  <a:blip r:embed="rId6"/>
                  <a:stretch>
                    <a:fillRect l="-1266" t="-1198" b="-599"/>
                  </a:stretch>
                </a:blipFill>
                <a:ln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/>
          <p:cNvGrpSpPr/>
          <p:nvPr/>
        </p:nvGrpSpPr>
        <p:grpSpPr>
          <a:xfrm>
            <a:off x="451820" y="3028862"/>
            <a:ext cx="3948057" cy="2093308"/>
            <a:chOff x="451820" y="3119722"/>
            <a:chExt cx="3948057" cy="2151524"/>
          </a:xfrm>
        </p:grpSpPr>
        <p:sp>
          <p:nvSpPr>
            <p:cNvPr id="33" name="Rectangle 32"/>
            <p:cNvSpPr/>
            <p:nvPr/>
          </p:nvSpPr>
          <p:spPr>
            <a:xfrm>
              <a:off x="451820" y="3119722"/>
              <a:ext cx="3948057" cy="21515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1820" y="3119722"/>
              <a:ext cx="3948057" cy="451817"/>
            </a:xfrm>
            <a:prstGeom prst="rect">
              <a:avLst/>
            </a:prstGeom>
            <a:solidFill>
              <a:srgbClr val="4F6228">
                <a:alpha val="2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51820" y="3119722"/>
                  <a:ext cx="3948057" cy="215152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Ins="91440" bIns="0" rtlCol="0">
                  <a:noAutofit/>
                </a:bodyPr>
                <a:lstStyle/>
                <a:p>
                  <a:pPr algn="ctr"/>
                  <a:r>
                    <a:rPr lang="en-US" sz="2400" b="1" dirty="0"/>
                    <a:t>Maximal Matching</a:t>
                  </a:r>
                </a:p>
                <a:p>
                  <a:endParaRPr lang="en-US" sz="900" dirty="0"/>
                </a:p>
                <a:p>
                  <a:endParaRPr lang="en-US" sz="800" dirty="0"/>
                </a:p>
                <a:p>
                  <a:r>
                    <a:rPr lang="en-US" sz="2000" b="1" dirty="0"/>
                    <a:t>Rand.:</a:t>
                  </a:r>
                  <a:r>
                    <a:rPr lang="en-US" sz="2000" dirty="0"/>
                    <a:t>	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func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fName>
                            <m:e>
                              <m:func>
                                <m:funcPr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func>
                        </m:e>
                      </m:d>
                    </m:oMath>
                  </a14:m>
                  <a:endParaRPr lang="en-US" sz="2000" dirty="0"/>
                </a:p>
                <a:p>
                  <a:pPr algn="r"/>
                  <a:r>
                    <a:rPr lang="en-US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US" sz="15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[Barenboim,Elkin,Pettie,Schneider; FOCS ‘12] </a:t>
                  </a:r>
                </a:p>
                <a:p>
                  <a:endParaRPr lang="en-US" sz="900" dirty="0"/>
                </a:p>
                <a:p>
                  <a:endParaRPr lang="en-US" sz="600" dirty="0"/>
                </a:p>
                <a:p>
                  <a:r>
                    <a:rPr lang="en-US" sz="2000" b="1" dirty="0"/>
                    <a:t>Det.:</a:t>
                  </a:r>
                  <a:r>
                    <a:rPr lang="en-US" sz="2000" dirty="0"/>
                    <a:t>	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func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a14:m>
                  <a:endParaRPr lang="en-US" sz="2000" dirty="0"/>
                </a:p>
                <a:p>
                  <a:pPr algn="r"/>
                  <a:r>
                    <a:rPr lang="en-US" sz="1500" dirty="0"/>
                    <a:t>[</a:t>
                  </a:r>
                  <a:r>
                    <a:rPr lang="en-US" sz="15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Fischer; DISC ‘17]</a:t>
                  </a: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820" y="3119722"/>
                  <a:ext cx="3948057" cy="2151524"/>
                </a:xfrm>
                <a:prstGeom prst="rect">
                  <a:avLst/>
                </a:prstGeom>
                <a:blipFill>
                  <a:blip r:embed="rId7"/>
                  <a:stretch>
                    <a:fillRect l="-1929" t="-1796" r="-1286"/>
                  </a:stretch>
                </a:blipFill>
                <a:ln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7598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allAtOnce" animBg="1"/>
      <p:bldP spid="23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9F79E3F-8CE1-2940-B39F-75B278D9487A}"/>
                  </a:ext>
                </a:extLst>
              </p:cNvPr>
              <p:cNvSpPr/>
              <p:nvPr/>
            </p:nvSpPr>
            <p:spPr>
              <a:xfrm>
                <a:off x="344245" y="833719"/>
                <a:ext cx="4152451" cy="5771476"/>
              </a:xfrm>
              <a:prstGeom prst="rect">
                <a:avLst/>
              </a:prstGeom>
              <a:solidFill>
                <a:srgbClr val="E9EFF7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01168" bIns="91440" rtlCol="0" anchor="b"/>
              <a:lstStyle/>
              <a:p>
                <a:r>
                  <a:rPr lang="en-US" sz="2000" b="1" dirty="0">
                    <a:solidFill>
                      <a:schemeClr val="tx1"/>
                    </a:solidFill>
                  </a:rPr>
                  <a:t>Det.: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000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sz="2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000" b="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func>
                          </m:den>
                        </m:f>
                      </m:e>
                    </m:d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b="1" dirty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:r>
                  <a:rPr lang="en-US" sz="2000" b="1" dirty="0">
                    <a:solidFill>
                      <a:schemeClr val="tx1"/>
                    </a:solidFill>
                  </a:rPr>
                  <a:t>Rand.: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type m:val="lin"/>
                                <m:ctrlP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num>
                              <m:den>
                                <m:func>
                                  <m:funcPr>
                                    <m:ctrlP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sz="20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func>
                              </m:den>
                            </m:f>
                          </m:e>
                        </m:rad>
                      </m:e>
                    </m:d>
                  </m:oMath>
                </a14:m>
                <a:endParaRPr lang="en-US" sz="2000" dirty="0">
                  <a:solidFill>
                    <a:srgbClr val="C00000"/>
                  </a:solidFill>
                </a:endParaRPr>
              </a:p>
              <a:p>
                <a:pPr algn="r"/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[K.,</a:t>
                </a:r>
                <a:r>
                  <a:rPr lang="en-US" sz="16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Moscibroda,Wattenhofer</a:t>
                </a:r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; PODC ‘04]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9F79E3F-8CE1-2940-B39F-75B278D94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45" y="833719"/>
                <a:ext cx="4152451" cy="57714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C0CF4C14-82A0-C240-B3ED-73CA591C02A7}"/>
              </a:ext>
            </a:extLst>
          </p:cNvPr>
          <p:cNvSpPr txBox="1"/>
          <p:nvPr/>
        </p:nvSpPr>
        <p:spPr>
          <a:xfrm>
            <a:off x="441260" y="5560236"/>
            <a:ext cx="409746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Balliu,Brandt,Hirvonen,Olivetti,Rabie,Suomela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FOCS ’19]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663440" y="833719"/>
                <a:ext cx="4152451" cy="5771476"/>
              </a:xfrm>
              <a:prstGeom prst="rect">
                <a:avLst/>
              </a:prstGeom>
              <a:solidFill>
                <a:srgbClr val="E9EFF7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01168" bIns="91440" rtlCol="0" anchor="b"/>
              <a:lstStyle/>
              <a:p>
                <a:r>
                  <a:rPr lang="en-US" sz="2200" b="1" dirty="0">
                    <a:solidFill>
                      <a:schemeClr val="tx1"/>
                    </a:solidFill>
                  </a:rPr>
                  <a:t>Rand.:</a:t>
                </a:r>
                <a:r>
                  <a:rPr lang="en-US" sz="2200" b="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2200" dirty="0">
                  <a:solidFill>
                    <a:srgbClr val="C00000"/>
                  </a:solidFill>
                </a:endParaRPr>
              </a:p>
              <a:p>
                <a:endParaRPr lang="en-US" sz="300" dirty="0">
                  <a:solidFill>
                    <a:srgbClr val="C00000"/>
                  </a:solidFill>
                </a:endParaRPr>
              </a:p>
              <a:p>
                <a:pPr algn="r"/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Linial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; FOCS ‘87], [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Naor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; 1990]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440" y="833719"/>
                <a:ext cx="4152451" cy="57714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1CCA-922D-4541-8152-FE8F8C3F9B4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3029" y="0"/>
            <a:ext cx="8280971" cy="695175"/>
          </a:xfrm>
        </p:spPr>
        <p:txBody>
          <a:bodyPr/>
          <a:lstStyle/>
          <a:p>
            <a:r>
              <a:rPr lang="en-US" dirty="0"/>
              <a:t>Four Problems, State of the Art, Early 2019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51820" y="899804"/>
            <a:ext cx="3948057" cy="2060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1820" y="899804"/>
            <a:ext cx="3948057" cy="425273"/>
          </a:xfrm>
          <a:prstGeom prst="rect">
            <a:avLst/>
          </a:prstGeom>
          <a:solidFill>
            <a:schemeClr val="accent3">
              <a:lumMod val="50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754879" y="899804"/>
            <a:ext cx="3980329" cy="2060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754879" y="899804"/>
            <a:ext cx="3980329" cy="425273"/>
          </a:xfrm>
          <a:prstGeom prst="rect">
            <a:avLst/>
          </a:prstGeom>
          <a:solidFill>
            <a:srgbClr val="4F622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754879" y="3028862"/>
            <a:ext cx="3980329" cy="20933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754879" y="3028862"/>
            <a:ext cx="3980329" cy="438809"/>
          </a:xfrm>
          <a:prstGeom prst="rect">
            <a:avLst/>
          </a:prstGeom>
          <a:solidFill>
            <a:srgbClr val="4F622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51820" y="3028862"/>
            <a:ext cx="3948057" cy="20933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1820" y="3028862"/>
            <a:ext cx="3948057" cy="439592"/>
          </a:xfrm>
          <a:prstGeom prst="rect">
            <a:avLst/>
          </a:prstGeom>
          <a:solidFill>
            <a:srgbClr val="4F622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lang="en-US"/>
          </a:p>
        </p:txBody>
      </p:sp>
      <p:sp>
        <p:nvSpPr>
          <p:cNvPr id="25" name="Freeform 17">
            <a:extLst>
              <a:ext uri="{FF2B5EF4-FFF2-40B4-BE49-F238E27FC236}">
                <a16:creationId xmlns:a16="http://schemas.microsoft.com/office/drawing/2014/main" id="{4D2C3690-5F01-BB4A-AB9B-3396C5C4A71A}"/>
              </a:ext>
            </a:extLst>
          </p:cNvPr>
          <p:cNvSpPr/>
          <p:nvPr/>
        </p:nvSpPr>
        <p:spPr>
          <a:xfrm>
            <a:off x="1347884" y="1335254"/>
            <a:ext cx="2761906" cy="1212188"/>
          </a:xfrm>
          <a:custGeom>
            <a:avLst/>
            <a:gdLst>
              <a:gd name="connsiteX0" fmla="*/ 678690 w 2840977"/>
              <a:gd name="connsiteY0" fmla="*/ 806426 h 1508503"/>
              <a:gd name="connsiteX1" fmla="*/ 259142 w 2840977"/>
              <a:gd name="connsiteY1" fmla="*/ 860214 h 1508503"/>
              <a:gd name="connsiteX2" fmla="*/ 11716 w 2840977"/>
              <a:gd name="connsiteY2" fmla="*/ 1161428 h 1508503"/>
              <a:gd name="connsiteX3" fmla="*/ 130050 w 2840977"/>
              <a:gd name="connsiteY3" fmla="*/ 1484157 h 1508503"/>
              <a:gd name="connsiteX4" fmla="*/ 893843 w 2840977"/>
              <a:gd name="connsiteY4" fmla="*/ 1462642 h 1508503"/>
              <a:gd name="connsiteX5" fmla="*/ 1399452 w 2840977"/>
              <a:gd name="connsiteY5" fmla="*/ 1279762 h 1508503"/>
              <a:gd name="connsiteX6" fmla="*/ 1507029 w 2840977"/>
              <a:gd name="connsiteY6" fmla="*/ 774153 h 1508503"/>
              <a:gd name="connsiteX7" fmla="*/ 1937335 w 2840977"/>
              <a:gd name="connsiteY7" fmla="*/ 602030 h 1508503"/>
              <a:gd name="connsiteX8" fmla="*/ 2647339 w 2840977"/>
              <a:gd name="connsiteY8" fmla="*/ 580515 h 1508503"/>
              <a:gd name="connsiteX9" fmla="*/ 2840977 w 2840977"/>
              <a:gd name="connsiteY9" fmla="*/ 311574 h 1508503"/>
              <a:gd name="connsiteX10" fmla="*/ 2647339 w 2840977"/>
              <a:gd name="connsiteY10" fmla="*/ 21117 h 1508503"/>
              <a:gd name="connsiteX11" fmla="*/ 2098699 w 2840977"/>
              <a:gd name="connsiteY11" fmla="*/ 31875 h 1508503"/>
              <a:gd name="connsiteX12" fmla="*/ 1356422 w 2840977"/>
              <a:gd name="connsiteY12" fmla="*/ 107179 h 1508503"/>
              <a:gd name="connsiteX13" fmla="*/ 1076723 w 2840977"/>
              <a:gd name="connsiteY13" fmla="*/ 666576 h 1508503"/>
              <a:gd name="connsiteX14" fmla="*/ 678690 w 2840977"/>
              <a:gd name="connsiteY14" fmla="*/ 806426 h 1508503"/>
              <a:gd name="connsiteX0" fmla="*/ 678690 w 2840977"/>
              <a:gd name="connsiteY0" fmla="*/ 806426 h 1508503"/>
              <a:gd name="connsiteX1" fmla="*/ 259142 w 2840977"/>
              <a:gd name="connsiteY1" fmla="*/ 860214 h 1508503"/>
              <a:gd name="connsiteX2" fmla="*/ 11716 w 2840977"/>
              <a:gd name="connsiteY2" fmla="*/ 1161428 h 1508503"/>
              <a:gd name="connsiteX3" fmla="*/ 130050 w 2840977"/>
              <a:gd name="connsiteY3" fmla="*/ 1484157 h 1508503"/>
              <a:gd name="connsiteX4" fmla="*/ 893843 w 2840977"/>
              <a:gd name="connsiteY4" fmla="*/ 1462642 h 1508503"/>
              <a:gd name="connsiteX5" fmla="*/ 1399452 w 2840977"/>
              <a:gd name="connsiteY5" fmla="*/ 1279762 h 1508503"/>
              <a:gd name="connsiteX6" fmla="*/ 1507029 w 2840977"/>
              <a:gd name="connsiteY6" fmla="*/ 774153 h 1508503"/>
              <a:gd name="connsiteX7" fmla="*/ 1937335 w 2840977"/>
              <a:gd name="connsiteY7" fmla="*/ 602030 h 1508503"/>
              <a:gd name="connsiteX8" fmla="*/ 2647339 w 2840977"/>
              <a:gd name="connsiteY8" fmla="*/ 580515 h 1508503"/>
              <a:gd name="connsiteX9" fmla="*/ 2840977 w 2840977"/>
              <a:gd name="connsiteY9" fmla="*/ 311574 h 1508503"/>
              <a:gd name="connsiteX10" fmla="*/ 2647339 w 2840977"/>
              <a:gd name="connsiteY10" fmla="*/ 21117 h 1508503"/>
              <a:gd name="connsiteX11" fmla="*/ 2098699 w 2840977"/>
              <a:gd name="connsiteY11" fmla="*/ 31875 h 1508503"/>
              <a:gd name="connsiteX12" fmla="*/ 1356422 w 2840977"/>
              <a:gd name="connsiteY12" fmla="*/ 107179 h 1508503"/>
              <a:gd name="connsiteX13" fmla="*/ 1249834 w 2840977"/>
              <a:gd name="connsiteY13" fmla="*/ 650440 h 1508503"/>
              <a:gd name="connsiteX14" fmla="*/ 678690 w 2840977"/>
              <a:gd name="connsiteY14" fmla="*/ 806426 h 1508503"/>
              <a:gd name="connsiteX0" fmla="*/ 678690 w 2840977"/>
              <a:gd name="connsiteY0" fmla="*/ 807669 h 1509746"/>
              <a:gd name="connsiteX1" fmla="*/ 259142 w 2840977"/>
              <a:gd name="connsiteY1" fmla="*/ 861457 h 1509746"/>
              <a:gd name="connsiteX2" fmla="*/ 11716 w 2840977"/>
              <a:gd name="connsiteY2" fmla="*/ 1162671 h 1509746"/>
              <a:gd name="connsiteX3" fmla="*/ 130050 w 2840977"/>
              <a:gd name="connsiteY3" fmla="*/ 1485400 h 1509746"/>
              <a:gd name="connsiteX4" fmla="*/ 893843 w 2840977"/>
              <a:gd name="connsiteY4" fmla="*/ 1463885 h 1509746"/>
              <a:gd name="connsiteX5" fmla="*/ 1399452 w 2840977"/>
              <a:gd name="connsiteY5" fmla="*/ 1281005 h 1509746"/>
              <a:gd name="connsiteX6" fmla="*/ 1507029 w 2840977"/>
              <a:gd name="connsiteY6" fmla="*/ 775396 h 1509746"/>
              <a:gd name="connsiteX7" fmla="*/ 1937335 w 2840977"/>
              <a:gd name="connsiteY7" fmla="*/ 603273 h 1509746"/>
              <a:gd name="connsiteX8" fmla="*/ 2647339 w 2840977"/>
              <a:gd name="connsiteY8" fmla="*/ 581758 h 1509746"/>
              <a:gd name="connsiteX9" fmla="*/ 2840977 w 2840977"/>
              <a:gd name="connsiteY9" fmla="*/ 312817 h 1509746"/>
              <a:gd name="connsiteX10" fmla="*/ 2647339 w 2840977"/>
              <a:gd name="connsiteY10" fmla="*/ 22360 h 1509746"/>
              <a:gd name="connsiteX11" fmla="*/ 2098699 w 2840977"/>
              <a:gd name="connsiteY11" fmla="*/ 33118 h 1509746"/>
              <a:gd name="connsiteX12" fmla="*/ 1460290 w 2840977"/>
              <a:gd name="connsiteY12" fmla="*/ 140693 h 1509746"/>
              <a:gd name="connsiteX13" fmla="*/ 1249834 w 2840977"/>
              <a:gd name="connsiteY13" fmla="*/ 651683 h 1509746"/>
              <a:gd name="connsiteX14" fmla="*/ 678690 w 2840977"/>
              <a:gd name="connsiteY14" fmla="*/ 807669 h 1509746"/>
              <a:gd name="connsiteX0" fmla="*/ 678690 w 2840977"/>
              <a:gd name="connsiteY0" fmla="*/ 775001 h 1477078"/>
              <a:gd name="connsiteX1" fmla="*/ 259142 w 2840977"/>
              <a:gd name="connsiteY1" fmla="*/ 828789 h 1477078"/>
              <a:gd name="connsiteX2" fmla="*/ 11716 w 2840977"/>
              <a:gd name="connsiteY2" fmla="*/ 1130003 h 1477078"/>
              <a:gd name="connsiteX3" fmla="*/ 130050 w 2840977"/>
              <a:gd name="connsiteY3" fmla="*/ 1452732 h 1477078"/>
              <a:gd name="connsiteX4" fmla="*/ 893843 w 2840977"/>
              <a:gd name="connsiteY4" fmla="*/ 1431217 h 1477078"/>
              <a:gd name="connsiteX5" fmla="*/ 1399452 w 2840977"/>
              <a:gd name="connsiteY5" fmla="*/ 1248337 h 1477078"/>
              <a:gd name="connsiteX6" fmla="*/ 1507029 w 2840977"/>
              <a:gd name="connsiteY6" fmla="*/ 742728 h 1477078"/>
              <a:gd name="connsiteX7" fmla="*/ 1937335 w 2840977"/>
              <a:gd name="connsiteY7" fmla="*/ 570605 h 1477078"/>
              <a:gd name="connsiteX8" fmla="*/ 2647339 w 2840977"/>
              <a:gd name="connsiteY8" fmla="*/ 549090 h 1477078"/>
              <a:gd name="connsiteX9" fmla="*/ 2840977 w 2840977"/>
              <a:gd name="connsiteY9" fmla="*/ 280149 h 1477078"/>
              <a:gd name="connsiteX10" fmla="*/ 2647339 w 2840977"/>
              <a:gd name="connsiteY10" fmla="*/ 78437 h 1477078"/>
              <a:gd name="connsiteX11" fmla="*/ 2098699 w 2840977"/>
              <a:gd name="connsiteY11" fmla="*/ 450 h 1477078"/>
              <a:gd name="connsiteX12" fmla="*/ 1460290 w 2840977"/>
              <a:gd name="connsiteY12" fmla="*/ 108025 h 1477078"/>
              <a:gd name="connsiteX13" fmla="*/ 1249834 w 2840977"/>
              <a:gd name="connsiteY13" fmla="*/ 619015 h 1477078"/>
              <a:gd name="connsiteX14" fmla="*/ 678690 w 2840977"/>
              <a:gd name="connsiteY14" fmla="*/ 775001 h 1477078"/>
              <a:gd name="connsiteX0" fmla="*/ 678690 w 2778769"/>
              <a:gd name="connsiteY0" fmla="*/ 775030 h 1477107"/>
              <a:gd name="connsiteX1" fmla="*/ 259142 w 2778769"/>
              <a:gd name="connsiteY1" fmla="*/ 828818 h 1477107"/>
              <a:gd name="connsiteX2" fmla="*/ 11716 w 2778769"/>
              <a:gd name="connsiteY2" fmla="*/ 1130032 h 1477107"/>
              <a:gd name="connsiteX3" fmla="*/ 130050 w 2778769"/>
              <a:gd name="connsiteY3" fmla="*/ 1452761 h 1477107"/>
              <a:gd name="connsiteX4" fmla="*/ 893843 w 2778769"/>
              <a:gd name="connsiteY4" fmla="*/ 1431246 h 1477107"/>
              <a:gd name="connsiteX5" fmla="*/ 1399452 w 2778769"/>
              <a:gd name="connsiteY5" fmla="*/ 1248366 h 1477107"/>
              <a:gd name="connsiteX6" fmla="*/ 1507029 w 2778769"/>
              <a:gd name="connsiteY6" fmla="*/ 742757 h 1477107"/>
              <a:gd name="connsiteX7" fmla="*/ 1937335 w 2778769"/>
              <a:gd name="connsiteY7" fmla="*/ 570634 h 1477107"/>
              <a:gd name="connsiteX8" fmla="*/ 2647339 w 2778769"/>
              <a:gd name="connsiteY8" fmla="*/ 549119 h 1477107"/>
              <a:gd name="connsiteX9" fmla="*/ 2778657 w 2778769"/>
              <a:gd name="connsiteY9" fmla="*/ 296313 h 1477107"/>
              <a:gd name="connsiteX10" fmla="*/ 2647339 w 2778769"/>
              <a:gd name="connsiteY10" fmla="*/ 78466 h 1477107"/>
              <a:gd name="connsiteX11" fmla="*/ 2098699 w 2778769"/>
              <a:gd name="connsiteY11" fmla="*/ 479 h 1477107"/>
              <a:gd name="connsiteX12" fmla="*/ 1460290 w 2778769"/>
              <a:gd name="connsiteY12" fmla="*/ 108054 h 1477107"/>
              <a:gd name="connsiteX13" fmla="*/ 1249834 w 2778769"/>
              <a:gd name="connsiteY13" fmla="*/ 619044 h 1477107"/>
              <a:gd name="connsiteX14" fmla="*/ 678690 w 2778769"/>
              <a:gd name="connsiteY14" fmla="*/ 775030 h 1477107"/>
              <a:gd name="connsiteX0" fmla="*/ 666979 w 2767058"/>
              <a:gd name="connsiteY0" fmla="*/ 775030 h 1444324"/>
              <a:gd name="connsiteX1" fmla="*/ 247431 w 2767058"/>
              <a:gd name="connsiteY1" fmla="*/ 828818 h 1444324"/>
              <a:gd name="connsiteX2" fmla="*/ 5 w 2767058"/>
              <a:gd name="connsiteY2" fmla="*/ 1130032 h 1444324"/>
              <a:gd name="connsiteX3" fmla="*/ 242980 w 2767058"/>
              <a:gd name="connsiteY3" fmla="*/ 1396286 h 1444324"/>
              <a:gd name="connsiteX4" fmla="*/ 882132 w 2767058"/>
              <a:gd name="connsiteY4" fmla="*/ 1431246 h 1444324"/>
              <a:gd name="connsiteX5" fmla="*/ 1387741 w 2767058"/>
              <a:gd name="connsiteY5" fmla="*/ 1248366 h 1444324"/>
              <a:gd name="connsiteX6" fmla="*/ 1495318 w 2767058"/>
              <a:gd name="connsiteY6" fmla="*/ 742757 h 1444324"/>
              <a:gd name="connsiteX7" fmla="*/ 1925624 w 2767058"/>
              <a:gd name="connsiteY7" fmla="*/ 570634 h 1444324"/>
              <a:gd name="connsiteX8" fmla="*/ 2635628 w 2767058"/>
              <a:gd name="connsiteY8" fmla="*/ 549119 h 1444324"/>
              <a:gd name="connsiteX9" fmla="*/ 2766946 w 2767058"/>
              <a:gd name="connsiteY9" fmla="*/ 296313 h 1444324"/>
              <a:gd name="connsiteX10" fmla="*/ 2635628 w 2767058"/>
              <a:gd name="connsiteY10" fmla="*/ 78466 h 1444324"/>
              <a:gd name="connsiteX11" fmla="*/ 2086988 w 2767058"/>
              <a:gd name="connsiteY11" fmla="*/ 479 h 1444324"/>
              <a:gd name="connsiteX12" fmla="*/ 1448579 w 2767058"/>
              <a:gd name="connsiteY12" fmla="*/ 108054 h 1444324"/>
              <a:gd name="connsiteX13" fmla="*/ 1238123 w 2767058"/>
              <a:gd name="connsiteY13" fmla="*/ 619044 h 1444324"/>
              <a:gd name="connsiteX14" fmla="*/ 666979 w 2767058"/>
              <a:gd name="connsiteY14" fmla="*/ 775030 h 1444324"/>
              <a:gd name="connsiteX0" fmla="*/ 576976 w 2677055"/>
              <a:gd name="connsiteY0" fmla="*/ 775030 h 1445323"/>
              <a:gd name="connsiteX1" fmla="*/ 157428 w 2677055"/>
              <a:gd name="connsiteY1" fmla="*/ 828818 h 1445323"/>
              <a:gd name="connsiteX2" fmla="*/ 19 w 2677055"/>
              <a:gd name="connsiteY2" fmla="*/ 1105828 h 1445323"/>
              <a:gd name="connsiteX3" fmla="*/ 152977 w 2677055"/>
              <a:gd name="connsiteY3" fmla="*/ 1396286 h 1445323"/>
              <a:gd name="connsiteX4" fmla="*/ 792129 w 2677055"/>
              <a:gd name="connsiteY4" fmla="*/ 1431246 h 1445323"/>
              <a:gd name="connsiteX5" fmla="*/ 1297738 w 2677055"/>
              <a:gd name="connsiteY5" fmla="*/ 1248366 h 1445323"/>
              <a:gd name="connsiteX6" fmla="*/ 1405315 w 2677055"/>
              <a:gd name="connsiteY6" fmla="*/ 742757 h 1445323"/>
              <a:gd name="connsiteX7" fmla="*/ 1835621 w 2677055"/>
              <a:gd name="connsiteY7" fmla="*/ 570634 h 1445323"/>
              <a:gd name="connsiteX8" fmla="*/ 2545625 w 2677055"/>
              <a:gd name="connsiteY8" fmla="*/ 549119 h 1445323"/>
              <a:gd name="connsiteX9" fmla="*/ 2676943 w 2677055"/>
              <a:gd name="connsiteY9" fmla="*/ 296313 h 1445323"/>
              <a:gd name="connsiteX10" fmla="*/ 2545625 w 2677055"/>
              <a:gd name="connsiteY10" fmla="*/ 78466 h 1445323"/>
              <a:gd name="connsiteX11" fmla="*/ 1996985 w 2677055"/>
              <a:gd name="connsiteY11" fmla="*/ 479 h 1445323"/>
              <a:gd name="connsiteX12" fmla="*/ 1358576 w 2677055"/>
              <a:gd name="connsiteY12" fmla="*/ 108054 h 1445323"/>
              <a:gd name="connsiteX13" fmla="*/ 1148120 w 2677055"/>
              <a:gd name="connsiteY13" fmla="*/ 619044 h 1445323"/>
              <a:gd name="connsiteX14" fmla="*/ 576976 w 2677055"/>
              <a:gd name="connsiteY14" fmla="*/ 775030 h 1445323"/>
              <a:gd name="connsiteX0" fmla="*/ 576976 w 2677055"/>
              <a:gd name="connsiteY0" fmla="*/ 775030 h 1401915"/>
              <a:gd name="connsiteX1" fmla="*/ 157428 w 2677055"/>
              <a:gd name="connsiteY1" fmla="*/ 828818 h 1401915"/>
              <a:gd name="connsiteX2" fmla="*/ 19 w 2677055"/>
              <a:gd name="connsiteY2" fmla="*/ 1105828 h 1401915"/>
              <a:gd name="connsiteX3" fmla="*/ 152977 w 2677055"/>
              <a:gd name="connsiteY3" fmla="*/ 1396286 h 1401915"/>
              <a:gd name="connsiteX4" fmla="*/ 805978 w 2677055"/>
              <a:gd name="connsiteY4" fmla="*/ 1294094 h 1401915"/>
              <a:gd name="connsiteX5" fmla="*/ 1297738 w 2677055"/>
              <a:gd name="connsiteY5" fmla="*/ 1248366 h 1401915"/>
              <a:gd name="connsiteX6" fmla="*/ 1405315 w 2677055"/>
              <a:gd name="connsiteY6" fmla="*/ 742757 h 1401915"/>
              <a:gd name="connsiteX7" fmla="*/ 1835621 w 2677055"/>
              <a:gd name="connsiteY7" fmla="*/ 570634 h 1401915"/>
              <a:gd name="connsiteX8" fmla="*/ 2545625 w 2677055"/>
              <a:gd name="connsiteY8" fmla="*/ 549119 h 1401915"/>
              <a:gd name="connsiteX9" fmla="*/ 2676943 w 2677055"/>
              <a:gd name="connsiteY9" fmla="*/ 296313 h 1401915"/>
              <a:gd name="connsiteX10" fmla="*/ 2545625 w 2677055"/>
              <a:gd name="connsiteY10" fmla="*/ 78466 h 1401915"/>
              <a:gd name="connsiteX11" fmla="*/ 1996985 w 2677055"/>
              <a:gd name="connsiteY11" fmla="*/ 479 h 1401915"/>
              <a:gd name="connsiteX12" fmla="*/ 1358576 w 2677055"/>
              <a:gd name="connsiteY12" fmla="*/ 108054 h 1401915"/>
              <a:gd name="connsiteX13" fmla="*/ 1148120 w 2677055"/>
              <a:gd name="connsiteY13" fmla="*/ 619044 h 1401915"/>
              <a:gd name="connsiteX14" fmla="*/ 576976 w 2677055"/>
              <a:gd name="connsiteY14" fmla="*/ 775030 h 1401915"/>
              <a:gd name="connsiteX0" fmla="*/ 576976 w 2677055"/>
              <a:gd name="connsiteY0" fmla="*/ 775030 h 1402083"/>
              <a:gd name="connsiteX1" fmla="*/ 157428 w 2677055"/>
              <a:gd name="connsiteY1" fmla="*/ 828818 h 1402083"/>
              <a:gd name="connsiteX2" fmla="*/ 19 w 2677055"/>
              <a:gd name="connsiteY2" fmla="*/ 1105828 h 1402083"/>
              <a:gd name="connsiteX3" fmla="*/ 152977 w 2677055"/>
              <a:gd name="connsiteY3" fmla="*/ 1396286 h 1402083"/>
              <a:gd name="connsiteX4" fmla="*/ 805978 w 2677055"/>
              <a:gd name="connsiteY4" fmla="*/ 1294094 h 1402083"/>
              <a:gd name="connsiteX5" fmla="*/ 1207720 w 2677055"/>
              <a:gd name="connsiteY5" fmla="*/ 1224162 h 1402083"/>
              <a:gd name="connsiteX6" fmla="*/ 1405315 w 2677055"/>
              <a:gd name="connsiteY6" fmla="*/ 742757 h 1402083"/>
              <a:gd name="connsiteX7" fmla="*/ 1835621 w 2677055"/>
              <a:gd name="connsiteY7" fmla="*/ 570634 h 1402083"/>
              <a:gd name="connsiteX8" fmla="*/ 2545625 w 2677055"/>
              <a:gd name="connsiteY8" fmla="*/ 549119 h 1402083"/>
              <a:gd name="connsiteX9" fmla="*/ 2676943 w 2677055"/>
              <a:gd name="connsiteY9" fmla="*/ 296313 h 1402083"/>
              <a:gd name="connsiteX10" fmla="*/ 2545625 w 2677055"/>
              <a:gd name="connsiteY10" fmla="*/ 78466 h 1402083"/>
              <a:gd name="connsiteX11" fmla="*/ 1996985 w 2677055"/>
              <a:gd name="connsiteY11" fmla="*/ 479 h 1402083"/>
              <a:gd name="connsiteX12" fmla="*/ 1358576 w 2677055"/>
              <a:gd name="connsiteY12" fmla="*/ 108054 h 1402083"/>
              <a:gd name="connsiteX13" fmla="*/ 1148120 w 2677055"/>
              <a:gd name="connsiteY13" fmla="*/ 619044 h 1402083"/>
              <a:gd name="connsiteX14" fmla="*/ 576976 w 2677055"/>
              <a:gd name="connsiteY14" fmla="*/ 775030 h 1402083"/>
              <a:gd name="connsiteX0" fmla="*/ 577040 w 2677119"/>
              <a:gd name="connsiteY0" fmla="*/ 775030 h 1356336"/>
              <a:gd name="connsiteX1" fmla="*/ 157492 w 2677119"/>
              <a:gd name="connsiteY1" fmla="*/ 828818 h 1356336"/>
              <a:gd name="connsiteX2" fmla="*/ 83 w 2677119"/>
              <a:gd name="connsiteY2" fmla="*/ 1105828 h 1356336"/>
              <a:gd name="connsiteX3" fmla="*/ 173814 w 2677119"/>
              <a:gd name="connsiteY3" fmla="*/ 1347880 h 1356336"/>
              <a:gd name="connsiteX4" fmla="*/ 806042 w 2677119"/>
              <a:gd name="connsiteY4" fmla="*/ 1294094 h 1356336"/>
              <a:gd name="connsiteX5" fmla="*/ 1207784 w 2677119"/>
              <a:gd name="connsiteY5" fmla="*/ 1224162 h 1356336"/>
              <a:gd name="connsiteX6" fmla="*/ 1405379 w 2677119"/>
              <a:gd name="connsiteY6" fmla="*/ 742757 h 1356336"/>
              <a:gd name="connsiteX7" fmla="*/ 1835685 w 2677119"/>
              <a:gd name="connsiteY7" fmla="*/ 570634 h 1356336"/>
              <a:gd name="connsiteX8" fmla="*/ 2545689 w 2677119"/>
              <a:gd name="connsiteY8" fmla="*/ 549119 h 1356336"/>
              <a:gd name="connsiteX9" fmla="*/ 2677007 w 2677119"/>
              <a:gd name="connsiteY9" fmla="*/ 296313 h 1356336"/>
              <a:gd name="connsiteX10" fmla="*/ 2545689 w 2677119"/>
              <a:gd name="connsiteY10" fmla="*/ 78466 h 1356336"/>
              <a:gd name="connsiteX11" fmla="*/ 1997049 w 2677119"/>
              <a:gd name="connsiteY11" fmla="*/ 479 h 1356336"/>
              <a:gd name="connsiteX12" fmla="*/ 1358640 w 2677119"/>
              <a:gd name="connsiteY12" fmla="*/ 108054 h 1356336"/>
              <a:gd name="connsiteX13" fmla="*/ 1148184 w 2677119"/>
              <a:gd name="connsiteY13" fmla="*/ 619044 h 1356336"/>
              <a:gd name="connsiteX14" fmla="*/ 577040 w 2677119"/>
              <a:gd name="connsiteY14" fmla="*/ 775030 h 1356336"/>
              <a:gd name="connsiteX0" fmla="*/ 577040 w 2677119"/>
              <a:gd name="connsiteY0" fmla="*/ 775030 h 1368974"/>
              <a:gd name="connsiteX1" fmla="*/ 157492 w 2677119"/>
              <a:gd name="connsiteY1" fmla="*/ 828818 h 1368974"/>
              <a:gd name="connsiteX2" fmla="*/ 83 w 2677119"/>
              <a:gd name="connsiteY2" fmla="*/ 1105828 h 1368974"/>
              <a:gd name="connsiteX3" fmla="*/ 173814 w 2677119"/>
              <a:gd name="connsiteY3" fmla="*/ 1347880 h 1368974"/>
              <a:gd name="connsiteX4" fmla="*/ 806042 w 2677119"/>
              <a:gd name="connsiteY4" fmla="*/ 1342500 h 1368974"/>
              <a:gd name="connsiteX5" fmla="*/ 1207784 w 2677119"/>
              <a:gd name="connsiteY5" fmla="*/ 1224162 h 1368974"/>
              <a:gd name="connsiteX6" fmla="*/ 1405379 w 2677119"/>
              <a:gd name="connsiteY6" fmla="*/ 742757 h 1368974"/>
              <a:gd name="connsiteX7" fmla="*/ 1835685 w 2677119"/>
              <a:gd name="connsiteY7" fmla="*/ 570634 h 1368974"/>
              <a:gd name="connsiteX8" fmla="*/ 2545689 w 2677119"/>
              <a:gd name="connsiteY8" fmla="*/ 549119 h 1368974"/>
              <a:gd name="connsiteX9" fmla="*/ 2677007 w 2677119"/>
              <a:gd name="connsiteY9" fmla="*/ 296313 h 1368974"/>
              <a:gd name="connsiteX10" fmla="*/ 2545689 w 2677119"/>
              <a:gd name="connsiteY10" fmla="*/ 78466 h 1368974"/>
              <a:gd name="connsiteX11" fmla="*/ 1997049 w 2677119"/>
              <a:gd name="connsiteY11" fmla="*/ 479 h 1368974"/>
              <a:gd name="connsiteX12" fmla="*/ 1358640 w 2677119"/>
              <a:gd name="connsiteY12" fmla="*/ 108054 h 1368974"/>
              <a:gd name="connsiteX13" fmla="*/ 1148184 w 2677119"/>
              <a:gd name="connsiteY13" fmla="*/ 619044 h 1368974"/>
              <a:gd name="connsiteX14" fmla="*/ 577040 w 2677119"/>
              <a:gd name="connsiteY14" fmla="*/ 775030 h 1368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77119" h="1368974">
                <a:moveTo>
                  <a:pt x="577040" y="775030"/>
                </a:moveTo>
                <a:cubicBezTo>
                  <a:pt x="411925" y="809992"/>
                  <a:pt x="253651" y="773685"/>
                  <a:pt x="157492" y="828818"/>
                </a:cubicBezTo>
                <a:cubicBezTo>
                  <a:pt x="61333" y="883951"/>
                  <a:pt x="-2637" y="1019318"/>
                  <a:pt x="83" y="1105828"/>
                </a:cubicBezTo>
                <a:cubicBezTo>
                  <a:pt x="2803" y="1192338"/>
                  <a:pt x="39488" y="1308435"/>
                  <a:pt x="173814" y="1347880"/>
                </a:cubicBezTo>
                <a:cubicBezTo>
                  <a:pt x="308140" y="1387325"/>
                  <a:pt x="633714" y="1363120"/>
                  <a:pt x="806042" y="1342500"/>
                </a:cubicBezTo>
                <a:cubicBezTo>
                  <a:pt x="978370" y="1321880"/>
                  <a:pt x="1107895" y="1324119"/>
                  <a:pt x="1207784" y="1224162"/>
                </a:cubicBezTo>
                <a:cubicBezTo>
                  <a:pt x="1307673" y="1124205"/>
                  <a:pt x="1300729" y="851678"/>
                  <a:pt x="1405379" y="742757"/>
                </a:cubicBezTo>
                <a:cubicBezTo>
                  <a:pt x="1510029" y="633836"/>
                  <a:pt x="1645633" y="602907"/>
                  <a:pt x="1835685" y="570634"/>
                </a:cubicBezTo>
                <a:cubicBezTo>
                  <a:pt x="2025737" y="538361"/>
                  <a:pt x="2405469" y="594839"/>
                  <a:pt x="2545689" y="549119"/>
                </a:cubicBezTo>
                <a:cubicBezTo>
                  <a:pt x="2685909" y="503399"/>
                  <a:pt x="2677007" y="374755"/>
                  <a:pt x="2677007" y="296313"/>
                </a:cubicBezTo>
                <a:cubicBezTo>
                  <a:pt x="2677007" y="217871"/>
                  <a:pt x="2659015" y="127772"/>
                  <a:pt x="2545689" y="78466"/>
                </a:cubicBezTo>
                <a:cubicBezTo>
                  <a:pt x="2432363" y="29160"/>
                  <a:pt x="2194890" y="-4452"/>
                  <a:pt x="1997049" y="479"/>
                </a:cubicBezTo>
                <a:cubicBezTo>
                  <a:pt x="1799208" y="5410"/>
                  <a:pt x="1528969" y="2271"/>
                  <a:pt x="1358640" y="108054"/>
                </a:cubicBezTo>
                <a:cubicBezTo>
                  <a:pt x="1188311" y="213837"/>
                  <a:pt x="1278451" y="507881"/>
                  <a:pt x="1148184" y="619044"/>
                </a:cubicBezTo>
                <a:cubicBezTo>
                  <a:pt x="1017917" y="730207"/>
                  <a:pt x="742155" y="740068"/>
                  <a:pt x="577040" y="775030"/>
                </a:cubicBezTo>
                <a:close/>
              </a:path>
            </a:pathLst>
          </a:custGeom>
          <a:solidFill>
            <a:srgbClr val="FFFFB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1820" y="899804"/>
                <a:ext cx="3948057" cy="206027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Ins="91440" bIns="0" rtlCol="0">
                <a:noAutofit/>
              </a:bodyPr>
              <a:lstStyle/>
              <a:p>
                <a:pPr algn="ctr"/>
                <a:r>
                  <a:rPr lang="en-US" sz="2400" b="1" dirty="0"/>
                  <a:t>MIS</a:t>
                </a:r>
              </a:p>
              <a:p>
                <a:endParaRPr lang="en-US" sz="1050" dirty="0"/>
              </a:p>
              <a:p>
                <a:r>
                  <a:rPr lang="en-US" sz="2000" b="1" dirty="0"/>
                  <a:t>Rand.:</a:t>
                </a: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func>
                      </m:e>
                    </m:d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sz="20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rad>
                          </m:e>
                        </m:d>
                      </m:sup>
                    </m:sSup>
                  </m:oMath>
                </a14:m>
                <a:endParaRPr lang="en-US" sz="2000" dirty="0"/>
              </a:p>
              <a:p>
                <a:pPr algn="r"/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Ghaffari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; SODA ‘16] </a:t>
                </a:r>
              </a:p>
              <a:p>
                <a:endParaRPr lang="en-US" sz="400" dirty="0"/>
              </a:p>
              <a:p>
                <a:r>
                  <a:rPr lang="en-US" sz="2000" b="1" dirty="0"/>
                  <a:t>Det.:</a:t>
                </a: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rad>
                          </m:e>
                        </m:d>
                      </m:sup>
                    </m:sSup>
                  </m:oMath>
                </a14:m>
                <a:endParaRPr lang="en-US" sz="2000" dirty="0"/>
              </a:p>
              <a:p>
                <a:pPr algn="r"/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Panconesi,Srinivasan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; STOC ‘92]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20" y="899804"/>
                <a:ext cx="3948057" cy="2060273"/>
              </a:xfrm>
              <a:prstGeom prst="rect">
                <a:avLst/>
              </a:prstGeom>
              <a:blipFill>
                <a:blip r:embed="rId4"/>
                <a:stretch>
                  <a:fillRect l="-1929" t="-1829" r="-1286"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reeform 17">
            <a:extLst>
              <a:ext uri="{FF2B5EF4-FFF2-40B4-BE49-F238E27FC236}">
                <a16:creationId xmlns:a16="http://schemas.microsoft.com/office/drawing/2014/main" id="{5A63E6FE-110A-A04D-91EC-D4D4F77A74F8}"/>
              </a:ext>
            </a:extLst>
          </p:cNvPr>
          <p:cNvSpPr/>
          <p:nvPr/>
        </p:nvSpPr>
        <p:spPr>
          <a:xfrm>
            <a:off x="1347884" y="3603979"/>
            <a:ext cx="2804745" cy="1240857"/>
          </a:xfrm>
          <a:custGeom>
            <a:avLst/>
            <a:gdLst>
              <a:gd name="connsiteX0" fmla="*/ 678690 w 2840977"/>
              <a:gd name="connsiteY0" fmla="*/ 806426 h 1508503"/>
              <a:gd name="connsiteX1" fmla="*/ 259142 w 2840977"/>
              <a:gd name="connsiteY1" fmla="*/ 860214 h 1508503"/>
              <a:gd name="connsiteX2" fmla="*/ 11716 w 2840977"/>
              <a:gd name="connsiteY2" fmla="*/ 1161428 h 1508503"/>
              <a:gd name="connsiteX3" fmla="*/ 130050 w 2840977"/>
              <a:gd name="connsiteY3" fmla="*/ 1484157 h 1508503"/>
              <a:gd name="connsiteX4" fmla="*/ 893843 w 2840977"/>
              <a:gd name="connsiteY4" fmla="*/ 1462642 h 1508503"/>
              <a:gd name="connsiteX5" fmla="*/ 1399452 w 2840977"/>
              <a:gd name="connsiteY5" fmla="*/ 1279762 h 1508503"/>
              <a:gd name="connsiteX6" fmla="*/ 1507029 w 2840977"/>
              <a:gd name="connsiteY6" fmla="*/ 774153 h 1508503"/>
              <a:gd name="connsiteX7" fmla="*/ 1937335 w 2840977"/>
              <a:gd name="connsiteY7" fmla="*/ 602030 h 1508503"/>
              <a:gd name="connsiteX8" fmla="*/ 2647339 w 2840977"/>
              <a:gd name="connsiteY8" fmla="*/ 580515 h 1508503"/>
              <a:gd name="connsiteX9" fmla="*/ 2840977 w 2840977"/>
              <a:gd name="connsiteY9" fmla="*/ 311574 h 1508503"/>
              <a:gd name="connsiteX10" fmla="*/ 2647339 w 2840977"/>
              <a:gd name="connsiteY10" fmla="*/ 21117 h 1508503"/>
              <a:gd name="connsiteX11" fmla="*/ 2098699 w 2840977"/>
              <a:gd name="connsiteY11" fmla="*/ 31875 h 1508503"/>
              <a:gd name="connsiteX12" fmla="*/ 1356422 w 2840977"/>
              <a:gd name="connsiteY12" fmla="*/ 107179 h 1508503"/>
              <a:gd name="connsiteX13" fmla="*/ 1076723 w 2840977"/>
              <a:gd name="connsiteY13" fmla="*/ 666576 h 1508503"/>
              <a:gd name="connsiteX14" fmla="*/ 678690 w 2840977"/>
              <a:gd name="connsiteY14" fmla="*/ 806426 h 1508503"/>
              <a:gd name="connsiteX0" fmla="*/ 678690 w 2840977"/>
              <a:gd name="connsiteY0" fmla="*/ 806426 h 1508503"/>
              <a:gd name="connsiteX1" fmla="*/ 259142 w 2840977"/>
              <a:gd name="connsiteY1" fmla="*/ 860214 h 1508503"/>
              <a:gd name="connsiteX2" fmla="*/ 11716 w 2840977"/>
              <a:gd name="connsiteY2" fmla="*/ 1161428 h 1508503"/>
              <a:gd name="connsiteX3" fmla="*/ 130050 w 2840977"/>
              <a:gd name="connsiteY3" fmla="*/ 1484157 h 1508503"/>
              <a:gd name="connsiteX4" fmla="*/ 893843 w 2840977"/>
              <a:gd name="connsiteY4" fmla="*/ 1462642 h 1508503"/>
              <a:gd name="connsiteX5" fmla="*/ 1399452 w 2840977"/>
              <a:gd name="connsiteY5" fmla="*/ 1279762 h 1508503"/>
              <a:gd name="connsiteX6" fmla="*/ 1507029 w 2840977"/>
              <a:gd name="connsiteY6" fmla="*/ 774153 h 1508503"/>
              <a:gd name="connsiteX7" fmla="*/ 1937335 w 2840977"/>
              <a:gd name="connsiteY7" fmla="*/ 602030 h 1508503"/>
              <a:gd name="connsiteX8" fmla="*/ 2647339 w 2840977"/>
              <a:gd name="connsiteY8" fmla="*/ 580515 h 1508503"/>
              <a:gd name="connsiteX9" fmla="*/ 2840977 w 2840977"/>
              <a:gd name="connsiteY9" fmla="*/ 311574 h 1508503"/>
              <a:gd name="connsiteX10" fmla="*/ 2647339 w 2840977"/>
              <a:gd name="connsiteY10" fmla="*/ 21117 h 1508503"/>
              <a:gd name="connsiteX11" fmla="*/ 2098699 w 2840977"/>
              <a:gd name="connsiteY11" fmla="*/ 31875 h 1508503"/>
              <a:gd name="connsiteX12" fmla="*/ 1356422 w 2840977"/>
              <a:gd name="connsiteY12" fmla="*/ 107179 h 1508503"/>
              <a:gd name="connsiteX13" fmla="*/ 1249834 w 2840977"/>
              <a:gd name="connsiteY13" fmla="*/ 650440 h 1508503"/>
              <a:gd name="connsiteX14" fmla="*/ 678690 w 2840977"/>
              <a:gd name="connsiteY14" fmla="*/ 806426 h 1508503"/>
              <a:gd name="connsiteX0" fmla="*/ 678690 w 2840977"/>
              <a:gd name="connsiteY0" fmla="*/ 807669 h 1509746"/>
              <a:gd name="connsiteX1" fmla="*/ 259142 w 2840977"/>
              <a:gd name="connsiteY1" fmla="*/ 861457 h 1509746"/>
              <a:gd name="connsiteX2" fmla="*/ 11716 w 2840977"/>
              <a:gd name="connsiteY2" fmla="*/ 1162671 h 1509746"/>
              <a:gd name="connsiteX3" fmla="*/ 130050 w 2840977"/>
              <a:gd name="connsiteY3" fmla="*/ 1485400 h 1509746"/>
              <a:gd name="connsiteX4" fmla="*/ 893843 w 2840977"/>
              <a:gd name="connsiteY4" fmla="*/ 1463885 h 1509746"/>
              <a:gd name="connsiteX5" fmla="*/ 1399452 w 2840977"/>
              <a:gd name="connsiteY5" fmla="*/ 1281005 h 1509746"/>
              <a:gd name="connsiteX6" fmla="*/ 1507029 w 2840977"/>
              <a:gd name="connsiteY6" fmla="*/ 775396 h 1509746"/>
              <a:gd name="connsiteX7" fmla="*/ 1937335 w 2840977"/>
              <a:gd name="connsiteY7" fmla="*/ 603273 h 1509746"/>
              <a:gd name="connsiteX8" fmla="*/ 2647339 w 2840977"/>
              <a:gd name="connsiteY8" fmla="*/ 581758 h 1509746"/>
              <a:gd name="connsiteX9" fmla="*/ 2840977 w 2840977"/>
              <a:gd name="connsiteY9" fmla="*/ 312817 h 1509746"/>
              <a:gd name="connsiteX10" fmla="*/ 2647339 w 2840977"/>
              <a:gd name="connsiteY10" fmla="*/ 22360 h 1509746"/>
              <a:gd name="connsiteX11" fmla="*/ 2098699 w 2840977"/>
              <a:gd name="connsiteY11" fmla="*/ 33118 h 1509746"/>
              <a:gd name="connsiteX12" fmla="*/ 1460290 w 2840977"/>
              <a:gd name="connsiteY12" fmla="*/ 140693 h 1509746"/>
              <a:gd name="connsiteX13" fmla="*/ 1249834 w 2840977"/>
              <a:gd name="connsiteY13" fmla="*/ 651683 h 1509746"/>
              <a:gd name="connsiteX14" fmla="*/ 678690 w 2840977"/>
              <a:gd name="connsiteY14" fmla="*/ 807669 h 1509746"/>
              <a:gd name="connsiteX0" fmla="*/ 678690 w 2840977"/>
              <a:gd name="connsiteY0" fmla="*/ 775001 h 1477078"/>
              <a:gd name="connsiteX1" fmla="*/ 259142 w 2840977"/>
              <a:gd name="connsiteY1" fmla="*/ 828789 h 1477078"/>
              <a:gd name="connsiteX2" fmla="*/ 11716 w 2840977"/>
              <a:gd name="connsiteY2" fmla="*/ 1130003 h 1477078"/>
              <a:gd name="connsiteX3" fmla="*/ 130050 w 2840977"/>
              <a:gd name="connsiteY3" fmla="*/ 1452732 h 1477078"/>
              <a:gd name="connsiteX4" fmla="*/ 893843 w 2840977"/>
              <a:gd name="connsiteY4" fmla="*/ 1431217 h 1477078"/>
              <a:gd name="connsiteX5" fmla="*/ 1399452 w 2840977"/>
              <a:gd name="connsiteY5" fmla="*/ 1248337 h 1477078"/>
              <a:gd name="connsiteX6" fmla="*/ 1507029 w 2840977"/>
              <a:gd name="connsiteY6" fmla="*/ 742728 h 1477078"/>
              <a:gd name="connsiteX7" fmla="*/ 1937335 w 2840977"/>
              <a:gd name="connsiteY7" fmla="*/ 570605 h 1477078"/>
              <a:gd name="connsiteX8" fmla="*/ 2647339 w 2840977"/>
              <a:gd name="connsiteY8" fmla="*/ 549090 h 1477078"/>
              <a:gd name="connsiteX9" fmla="*/ 2840977 w 2840977"/>
              <a:gd name="connsiteY9" fmla="*/ 280149 h 1477078"/>
              <a:gd name="connsiteX10" fmla="*/ 2647339 w 2840977"/>
              <a:gd name="connsiteY10" fmla="*/ 78437 h 1477078"/>
              <a:gd name="connsiteX11" fmla="*/ 2098699 w 2840977"/>
              <a:gd name="connsiteY11" fmla="*/ 450 h 1477078"/>
              <a:gd name="connsiteX12" fmla="*/ 1460290 w 2840977"/>
              <a:gd name="connsiteY12" fmla="*/ 108025 h 1477078"/>
              <a:gd name="connsiteX13" fmla="*/ 1249834 w 2840977"/>
              <a:gd name="connsiteY13" fmla="*/ 619015 h 1477078"/>
              <a:gd name="connsiteX14" fmla="*/ 678690 w 2840977"/>
              <a:gd name="connsiteY14" fmla="*/ 775001 h 1477078"/>
              <a:gd name="connsiteX0" fmla="*/ 678690 w 2778769"/>
              <a:gd name="connsiteY0" fmla="*/ 775030 h 1477107"/>
              <a:gd name="connsiteX1" fmla="*/ 259142 w 2778769"/>
              <a:gd name="connsiteY1" fmla="*/ 828818 h 1477107"/>
              <a:gd name="connsiteX2" fmla="*/ 11716 w 2778769"/>
              <a:gd name="connsiteY2" fmla="*/ 1130032 h 1477107"/>
              <a:gd name="connsiteX3" fmla="*/ 130050 w 2778769"/>
              <a:gd name="connsiteY3" fmla="*/ 1452761 h 1477107"/>
              <a:gd name="connsiteX4" fmla="*/ 893843 w 2778769"/>
              <a:gd name="connsiteY4" fmla="*/ 1431246 h 1477107"/>
              <a:gd name="connsiteX5" fmla="*/ 1399452 w 2778769"/>
              <a:gd name="connsiteY5" fmla="*/ 1248366 h 1477107"/>
              <a:gd name="connsiteX6" fmla="*/ 1507029 w 2778769"/>
              <a:gd name="connsiteY6" fmla="*/ 742757 h 1477107"/>
              <a:gd name="connsiteX7" fmla="*/ 1937335 w 2778769"/>
              <a:gd name="connsiteY7" fmla="*/ 570634 h 1477107"/>
              <a:gd name="connsiteX8" fmla="*/ 2647339 w 2778769"/>
              <a:gd name="connsiteY8" fmla="*/ 549119 h 1477107"/>
              <a:gd name="connsiteX9" fmla="*/ 2778657 w 2778769"/>
              <a:gd name="connsiteY9" fmla="*/ 296313 h 1477107"/>
              <a:gd name="connsiteX10" fmla="*/ 2647339 w 2778769"/>
              <a:gd name="connsiteY10" fmla="*/ 78466 h 1477107"/>
              <a:gd name="connsiteX11" fmla="*/ 2098699 w 2778769"/>
              <a:gd name="connsiteY11" fmla="*/ 479 h 1477107"/>
              <a:gd name="connsiteX12" fmla="*/ 1460290 w 2778769"/>
              <a:gd name="connsiteY12" fmla="*/ 108054 h 1477107"/>
              <a:gd name="connsiteX13" fmla="*/ 1249834 w 2778769"/>
              <a:gd name="connsiteY13" fmla="*/ 619044 h 1477107"/>
              <a:gd name="connsiteX14" fmla="*/ 678690 w 2778769"/>
              <a:gd name="connsiteY14" fmla="*/ 775030 h 1477107"/>
              <a:gd name="connsiteX0" fmla="*/ 666979 w 2767058"/>
              <a:gd name="connsiteY0" fmla="*/ 775030 h 1444324"/>
              <a:gd name="connsiteX1" fmla="*/ 247431 w 2767058"/>
              <a:gd name="connsiteY1" fmla="*/ 828818 h 1444324"/>
              <a:gd name="connsiteX2" fmla="*/ 5 w 2767058"/>
              <a:gd name="connsiteY2" fmla="*/ 1130032 h 1444324"/>
              <a:gd name="connsiteX3" fmla="*/ 242980 w 2767058"/>
              <a:gd name="connsiteY3" fmla="*/ 1396286 h 1444324"/>
              <a:gd name="connsiteX4" fmla="*/ 882132 w 2767058"/>
              <a:gd name="connsiteY4" fmla="*/ 1431246 h 1444324"/>
              <a:gd name="connsiteX5" fmla="*/ 1387741 w 2767058"/>
              <a:gd name="connsiteY5" fmla="*/ 1248366 h 1444324"/>
              <a:gd name="connsiteX6" fmla="*/ 1495318 w 2767058"/>
              <a:gd name="connsiteY6" fmla="*/ 742757 h 1444324"/>
              <a:gd name="connsiteX7" fmla="*/ 1925624 w 2767058"/>
              <a:gd name="connsiteY7" fmla="*/ 570634 h 1444324"/>
              <a:gd name="connsiteX8" fmla="*/ 2635628 w 2767058"/>
              <a:gd name="connsiteY8" fmla="*/ 549119 h 1444324"/>
              <a:gd name="connsiteX9" fmla="*/ 2766946 w 2767058"/>
              <a:gd name="connsiteY9" fmla="*/ 296313 h 1444324"/>
              <a:gd name="connsiteX10" fmla="*/ 2635628 w 2767058"/>
              <a:gd name="connsiteY10" fmla="*/ 78466 h 1444324"/>
              <a:gd name="connsiteX11" fmla="*/ 2086988 w 2767058"/>
              <a:gd name="connsiteY11" fmla="*/ 479 h 1444324"/>
              <a:gd name="connsiteX12" fmla="*/ 1448579 w 2767058"/>
              <a:gd name="connsiteY12" fmla="*/ 108054 h 1444324"/>
              <a:gd name="connsiteX13" fmla="*/ 1238123 w 2767058"/>
              <a:gd name="connsiteY13" fmla="*/ 619044 h 1444324"/>
              <a:gd name="connsiteX14" fmla="*/ 666979 w 2767058"/>
              <a:gd name="connsiteY14" fmla="*/ 775030 h 1444324"/>
              <a:gd name="connsiteX0" fmla="*/ 576976 w 2677055"/>
              <a:gd name="connsiteY0" fmla="*/ 775030 h 1445323"/>
              <a:gd name="connsiteX1" fmla="*/ 157428 w 2677055"/>
              <a:gd name="connsiteY1" fmla="*/ 828818 h 1445323"/>
              <a:gd name="connsiteX2" fmla="*/ 19 w 2677055"/>
              <a:gd name="connsiteY2" fmla="*/ 1105828 h 1445323"/>
              <a:gd name="connsiteX3" fmla="*/ 152977 w 2677055"/>
              <a:gd name="connsiteY3" fmla="*/ 1396286 h 1445323"/>
              <a:gd name="connsiteX4" fmla="*/ 792129 w 2677055"/>
              <a:gd name="connsiteY4" fmla="*/ 1431246 h 1445323"/>
              <a:gd name="connsiteX5" fmla="*/ 1297738 w 2677055"/>
              <a:gd name="connsiteY5" fmla="*/ 1248366 h 1445323"/>
              <a:gd name="connsiteX6" fmla="*/ 1405315 w 2677055"/>
              <a:gd name="connsiteY6" fmla="*/ 742757 h 1445323"/>
              <a:gd name="connsiteX7" fmla="*/ 1835621 w 2677055"/>
              <a:gd name="connsiteY7" fmla="*/ 570634 h 1445323"/>
              <a:gd name="connsiteX8" fmla="*/ 2545625 w 2677055"/>
              <a:gd name="connsiteY8" fmla="*/ 549119 h 1445323"/>
              <a:gd name="connsiteX9" fmla="*/ 2676943 w 2677055"/>
              <a:gd name="connsiteY9" fmla="*/ 296313 h 1445323"/>
              <a:gd name="connsiteX10" fmla="*/ 2545625 w 2677055"/>
              <a:gd name="connsiteY10" fmla="*/ 78466 h 1445323"/>
              <a:gd name="connsiteX11" fmla="*/ 1996985 w 2677055"/>
              <a:gd name="connsiteY11" fmla="*/ 479 h 1445323"/>
              <a:gd name="connsiteX12" fmla="*/ 1358576 w 2677055"/>
              <a:gd name="connsiteY12" fmla="*/ 108054 h 1445323"/>
              <a:gd name="connsiteX13" fmla="*/ 1148120 w 2677055"/>
              <a:gd name="connsiteY13" fmla="*/ 619044 h 1445323"/>
              <a:gd name="connsiteX14" fmla="*/ 576976 w 2677055"/>
              <a:gd name="connsiteY14" fmla="*/ 775030 h 1445323"/>
              <a:gd name="connsiteX0" fmla="*/ 576976 w 2677055"/>
              <a:gd name="connsiteY0" fmla="*/ 775030 h 1401915"/>
              <a:gd name="connsiteX1" fmla="*/ 157428 w 2677055"/>
              <a:gd name="connsiteY1" fmla="*/ 828818 h 1401915"/>
              <a:gd name="connsiteX2" fmla="*/ 19 w 2677055"/>
              <a:gd name="connsiteY2" fmla="*/ 1105828 h 1401915"/>
              <a:gd name="connsiteX3" fmla="*/ 152977 w 2677055"/>
              <a:gd name="connsiteY3" fmla="*/ 1396286 h 1401915"/>
              <a:gd name="connsiteX4" fmla="*/ 805978 w 2677055"/>
              <a:gd name="connsiteY4" fmla="*/ 1294094 h 1401915"/>
              <a:gd name="connsiteX5" fmla="*/ 1297738 w 2677055"/>
              <a:gd name="connsiteY5" fmla="*/ 1248366 h 1401915"/>
              <a:gd name="connsiteX6" fmla="*/ 1405315 w 2677055"/>
              <a:gd name="connsiteY6" fmla="*/ 742757 h 1401915"/>
              <a:gd name="connsiteX7" fmla="*/ 1835621 w 2677055"/>
              <a:gd name="connsiteY7" fmla="*/ 570634 h 1401915"/>
              <a:gd name="connsiteX8" fmla="*/ 2545625 w 2677055"/>
              <a:gd name="connsiteY8" fmla="*/ 549119 h 1401915"/>
              <a:gd name="connsiteX9" fmla="*/ 2676943 w 2677055"/>
              <a:gd name="connsiteY9" fmla="*/ 296313 h 1401915"/>
              <a:gd name="connsiteX10" fmla="*/ 2545625 w 2677055"/>
              <a:gd name="connsiteY10" fmla="*/ 78466 h 1401915"/>
              <a:gd name="connsiteX11" fmla="*/ 1996985 w 2677055"/>
              <a:gd name="connsiteY11" fmla="*/ 479 h 1401915"/>
              <a:gd name="connsiteX12" fmla="*/ 1358576 w 2677055"/>
              <a:gd name="connsiteY12" fmla="*/ 108054 h 1401915"/>
              <a:gd name="connsiteX13" fmla="*/ 1148120 w 2677055"/>
              <a:gd name="connsiteY13" fmla="*/ 619044 h 1401915"/>
              <a:gd name="connsiteX14" fmla="*/ 576976 w 2677055"/>
              <a:gd name="connsiteY14" fmla="*/ 775030 h 1401915"/>
              <a:gd name="connsiteX0" fmla="*/ 576976 w 2677055"/>
              <a:gd name="connsiteY0" fmla="*/ 775030 h 1402083"/>
              <a:gd name="connsiteX1" fmla="*/ 157428 w 2677055"/>
              <a:gd name="connsiteY1" fmla="*/ 828818 h 1402083"/>
              <a:gd name="connsiteX2" fmla="*/ 19 w 2677055"/>
              <a:gd name="connsiteY2" fmla="*/ 1105828 h 1402083"/>
              <a:gd name="connsiteX3" fmla="*/ 152977 w 2677055"/>
              <a:gd name="connsiteY3" fmla="*/ 1396286 h 1402083"/>
              <a:gd name="connsiteX4" fmla="*/ 805978 w 2677055"/>
              <a:gd name="connsiteY4" fmla="*/ 1294094 h 1402083"/>
              <a:gd name="connsiteX5" fmla="*/ 1207720 w 2677055"/>
              <a:gd name="connsiteY5" fmla="*/ 1224162 h 1402083"/>
              <a:gd name="connsiteX6" fmla="*/ 1405315 w 2677055"/>
              <a:gd name="connsiteY6" fmla="*/ 742757 h 1402083"/>
              <a:gd name="connsiteX7" fmla="*/ 1835621 w 2677055"/>
              <a:gd name="connsiteY7" fmla="*/ 570634 h 1402083"/>
              <a:gd name="connsiteX8" fmla="*/ 2545625 w 2677055"/>
              <a:gd name="connsiteY8" fmla="*/ 549119 h 1402083"/>
              <a:gd name="connsiteX9" fmla="*/ 2676943 w 2677055"/>
              <a:gd name="connsiteY9" fmla="*/ 296313 h 1402083"/>
              <a:gd name="connsiteX10" fmla="*/ 2545625 w 2677055"/>
              <a:gd name="connsiteY10" fmla="*/ 78466 h 1402083"/>
              <a:gd name="connsiteX11" fmla="*/ 1996985 w 2677055"/>
              <a:gd name="connsiteY11" fmla="*/ 479 h 1402083"/>
              <a:gd name="connsiteX12" fmla="*/ 1358576 w 2677055"/>
              <a:gd name="connsiteY12" fmla="*/ 108054 h 1402083"/>
              <a:gd name="connsiteX13" fmla="*/ 1148120 w 2677055"/>
              <a:gd name="connsiteY13" fmla="*/ 619044 h 1402083"/>
              <a:gd name="connsiteX14" fmla="*/ 576976 w 2677055"/>
              <a:gd name="connsiteY14" fmla="*/ 775030 h 1402083"/>
              <a:gd name="connsiteX0" fmla="*/ 577040 w 2677119"/>
              <a:gd name="connsiteY0" fmla="*/ 775030 h 1356336"/>
              <a:gd name="connsiteX1" fmla="*/ 157492 w 2677119"/>
              <a:gd name="connsiteY1" fmla="*/ 828818 h 1356336"/>
              <a:gd name="connsiteX2" fmla="*/ 83 w 2677119"/>
              <a:gd name="connsiteY2" fmla="*/ 1105828 h 1356336"/>
              <a:gd name="connsiteX3" fmla="*/ 173814 w 2677119"/>
              <a:gd name="connsiteY3" fmla="*/ 1347880 h 1356336"/>
              <a:gd name="connsiteX4" fmla="*/ 806042 w 2677119"/>
              <a:gd name="connsiteY4" fmla="*/ 1294094 h 1356336"/>
              <a:gd name="connsiteX5" fmla="*/ 1207784 w 2677119"/>
              <a:gd name="connsiteY5" fmla="*/ 1224162 h 1356336"/>
              <a:gd name="connsiteX6" fmla="*/ 1405379 w 2677119"/>
              <a:gd name="connsiteY6" fmla="*/ 742757 h 1356336"/>
              <a:gd name="connsiteX7" fmla="*/ 1835685 w 2677119"/>
              <a:gd name="connsiteY7" fmla="*/ 570634 h 1356336"/>
              <a:gd name="connsiteX8" fmla="*/ 2545689 w 2677119"/>
              <a:gd name="connsiteY8" fmla="*/ 549119 h 1356336"/>
              <a:gd name="connsiteX9" fmla="*/ 2677007 w 2677119"/>
              <a:gd name="connsiteY9" fmla="*/ 296313 h 1356336"/>
              <a:gd name="connsiteX10" fmla="*/ 2545689 w 2677119"/>
              <a:gd name="connsiteY10" fmla="*/ 78466 h 1356336"/>
              <a:gd name="connsiteX11" fmla="*/ 1997049 w 2677119"/>
              <a:gd name="connsiteY11" fmla="*/ 479 h 1356336"/>
              <a:gd name="connsiteX12" fmla="*/ 1358640 w 2677119"/>
              <a:gd name="connsiteY12" fmla="*/ 108054 h 1356336"/>
              <a:gd name="connsiteX13" fmla="*/ 1148184 w 2677119"/>
              <a:gd name="connsiteY13" fmla="*/ 619044 h 1356336"/>
              <a:gd name="connsiteX14" fmla="*/ 577040 w 2677119"/>
              <a:gd name="connsiteY14" fmla="*/ 775030 h 1356336"/>
              <a:gd name="connsiteX0" fmla="*/ 577040 w 2677119"/>
              <a:gd name="connsiteY0" fmla="*/ 775030 h 1368974"/>
              <a:gd name="connsiteX1" fmla="*/ 157492 w 2677119"/>
              <a:gd name="connsiteY1" fmla="*/ 828818 h 1368974"/>
              <a:gd name="connsiteX2" fmla="*/ 83 w 2677119"/>
              <a:gd name="connsiteY2" fmla="*/ 1105828 h 1368974"/>
              <a:gd name="connsiteX3" fmla="*/ 173814 w 2677119"/>
              <a:gd name="connsiteY3" fmla="*/ 1347880 h 1368974"/>
              <a:gd name="connsiteX4" fmla="*/ 806042 w 2677119"/>
              <a:gd name="connsiteY4" fmla="*/ 1342500 h 1368974"/>
              <a:gd name="connsiteX5" fmla="*/ 1207784 w 2677119"/>
              <a:gd name="connsiteY5" fmla="*/ 1224162 h 1368974"/>
              <a:gd name="connsiteX6" fmla="*/ 1405379 w 2677119"/>
              <a:gd name="connsiteY6" fmla="*/ 742757 h 1368974"/>
              <a:gd name="connsiteX7" fmla="*/ 1835685 w 2677119"/>
              <a:gd name="connsiteY7" fmla="*/ 570634 h 1368974"/>
              <a:gd name="connsiteX8" fmla="*/ 2545689 w 2677119"/>
              <a:gd name="connsiteY8" fmla="*/ 549119 h 1368974"/>
              <a:gd name="connsiteX9" fmla="*/ 2677007 w 2677119"/>
              <a:gd name="connsiteY9" fmla="*/ 296313 h 1368974"/>
              <a:gd name="connsiteX10" fmla="*/ 2545689 w 2677119"/>
              <a:gd name="connsiteY10" fmla="*/ 78466 h 1368974"/>
              <a:gd name="connsiteX11" fmla="*/ 1997049 w 2677119"/>
              <a:gd name="connsiteY11" fmla="*/ 479 h 1368974"/>
              <a:gd name="connsiteX12" fmla="*/ 1358640 w 2677119"/>
              <a:gd name="connsiteY12" fmla="*/ 108054 h 1368974"/>
              <a:gd name="connsiteX13" fmla="*/ 1148184 w 2677119"/>
              <a:gd name="connsiteY13" fmla="*/ 619044 h 1368974"/>
              <a:gd name="connsiteX14" fmla="*/ 577040 w 2677119"/>
              <a:gd name="connsiteY14" fmla="*/ 775030 h 1368974"/>
              <a:gd name="connsiteX0" fmla="*/ 577040 w 2677119"/>
              <a:gd name="connsiteY0" fmla="*/ 775030 h 1399705"/>
              <a:gd name="connsiteX1" fmla="*/ 157492 w 2677119"/>
              <a:gd name="connsiteY1" fmla="*/ 828818 h 1399705"/>
              <a:gd name="connsiteX2" fmla="*/ 83 w 2677119"/>
              <a:gd name="connsiteY2" fmla="*/ 1105828 h 1399705"/>
              <a:gd name="connsiteX3" fmla="*/ 173814 w 2677119"/>
              <a:gd name="connsiteY3" fmla="*/ 1347880 h 1399705"/>
              <a:gd name="connsiteX4" fmla="*/ 826816 w 2677119"/>
              <a:gd name="connsiteY4" fmla="*/ 1390907 h 1399705"/>
              <a:gd name="connsiteX5" fmla="*/ 1207784 w 2677119"/>
              <a:gd name="connsiteY5" fmla="*/ 1224162 h 1399705"/>
              <a:gd name="connsiteX6" fmla="*/ 1405379 w 2677119"/>
              <a:gd name="connsiteY6" fmla="*/ 742757 h 1399705"/>
              <a:gd name="connsiteX7" fmla="*/ 1835685 w 2677119"/>
              <a:gd name="connsiteY7" fmla="*/ 570634 h 1399705"/>
              <a:gd name="connsiteX8" fmla="*/ 2545689 w 2677119"/>
              <a:gd name="connsiteY8" fmla="*/ 549119 h 1399705"/>
              <a:gd name="connsiteX9" fmla="*/ 2677007 w 2677119"/>
              <a:gd name="connsiteY9" fmla="*/ 296313 h 1399705"/>
              <a:gd name="connsiteX10" fmla="*/ 2545689 w 2677119"/>
              <a:gd name="connsiteY10" fmla="*/ 78466 h 1399705"/>
              <a:gd name="connsiteX11" fmla="*/ 1997049 w 2677119"/>
              <a:gd name="connsiteY11" fmla="*/ 479 h 1399705"/>
              <a:gd name="connsiteX12" fmla="*/ 1358640 w 2677119"/>
              <a:gd name="connsiteY12" fmla="*/ 108054 h 1399705"/>
              <a:gd name="connsiteX13" fmla="*/ 1148184 w 2677119"/>
              <a:gd name="connsiteY13" fmla="*/ 619044 h 1399705"/>
              <a:gd name="connsiteX14" fmla="*/ 577040 w 2677119"/>
              <a:gd name="connsiteY14" fmla="*/ 775030 h 1399705"/>
              <a:gd name="connsiteX0" fmla="*/ 577040 w 2677119"/>
              <a:gd name="connsiteY0" fmla="*/ 775030 h 1395037"/>
              <a:gd name="connsiteX1" fmla="*/ 157492 w 2677119"/>
              <a:gd name="connsiteY1" fmla="*/ 828818 h 1395037"/>
              <a:gd name="connsiteX2" fmla="*/ 83 w 2677119"/>
              <a:gd name="connsiteY2" fmla="*/ 1105828 h 1395037"/>
              <a:gd name="connsiteX3" fmla="*/ 173814 w 2677119"/>
              <a:gd name="connsiteY3" fmla="*/ 1347880 h 1395037"/>
              <a:gd name="connsiteX4" fmla="*/ 826816 w 2677119"/>
              <a:gd name="connsiteY4" fmla="*/ 1390907 h 1395037"/>
              <a:gd name="connsiteX5" fmla="*/ 1941776 w 2677119"/>
              <a:gd name="connsiteY5" fmla="*/ 1288704 h 1395037"/>
              <a:gd name="connsiteX6" fmla="*/ 1405379 w 2677119"/>
              <a:gd name="connsiteY6" fmla="*/ 742757 h 1395037"/>
              <a:gd name="connsiteX7" fmla="*/ 1835685 w 2677119"/>
              <a:gd name="connsiteY7" fmla="*/ 570634 h 1395037"/>
              <a:gd name="connsiteX8" fmla="*/ 2545689 w 2677119"/>
              <a:gd name="connsiteY8" fmla="*/ 549119 h 1395037"/>
              <a:gd name="connsiteX9" fmla="*/ 2677007 w 2677119"/>
              <a:gd name="connsiteY9" fmla="*/ 296313 h 1395037"/>
              <a:gd name="connsiteX10" fmla="*/ 2545689 w 2677119"/>
              <a:gd name="connsiteY10" fmla="*/ 78466 h 1395037"/>
              <a:gd name="connsiteX11" fmla="*/ 1997049 w 2677119"/>
              <a:gd name="connsiteY11" fmla="*/ 479 h 1395037"/>
              <a:gd name="connsiteX12" fmla="*/ 1358640 w 2677119"/>
              <a:gd name="connsiteY12" fmla="*/ 108054 h 1395037"/>
              <a:gd name="connsiteX13" fmla="*/ 1148184 w 2677119"/>
              <a:gd name="connsiteY13" fmla="*/ 619044 h 1395037"/>
              <a:gd name="connsiteX14" fmla="*/ 577040 w 2677119"/>
              <a:gd name="connsiteY14" fmla="*/ 775030 h 1395037"/>
              <a:gd name="connsiteX0" fmla="*/ 577040 w 2677119"/>
              <a:gd name="connsiteY0" fmla="*/ 775030 h 1395037"/>
              <a:gd name="connsiteX1" fmla="*/ 157492 w 2677119"/>
              <a:gd name="connsiteY1" fmla="*/ 828818 h 1395037"/>
              <a:gd name="connsiteX2" fmla="*/ 83 w 2677119"/>
              <a:gd name="connsiteY2" fmla="*/ 1105828 h 1395037"/>
              <a:gd name="connsiteX3" fmla="*/ 173814 w 2677119"/>
              <a:gd name="connsiteY3" fmla="*/ 1347880 h 1395037"/>
              <a:gd name="connsiteX4" fmla="*/ 826816 w 2677119"/>
              <a:gd name="connsiteY4" fmla="*/ 1390907 h 1395037"/>
              <a:gd name="connsiteX5" fmla="*/ 1941776 w 2677119"/>
              <a:gd name="connsiteY5" fmla="*/ 1288704 h 1395037"/>
              <a:gd name="connsiteX6" fmla="*/ 1453850 w 2677119"/>
              <a:gd name="connsiteY6" fmla="*/ 597537 h 1395037"/>
              <a:gd name="connsiteX7" fmla="*/ 1835685 w 2677119"/>
              <a:gd name="connsiteY7" fmla="*/ 570634 h 1395037"/>
              <a:gd name="connsiteX8" fmla="*/ 2545689 w 2677119"/>
              <a:gd name="connsiteY8" fmla="*/ 549119 h 1395037"/>
              <a:gd name="connsiteX9" fmla="*/ 2677007 w 2677119"/>
              <a:gd name="connsiteY9" fmla="*/ 296313 h 1395037"/>
              <a:gd name="connsiteX10" fmla="*/ 2545689 w 2677119"/>
              <a:gd name="connsiteY10" fmla="*/ 78466 h 1395037"/>
              <a:gd name="connsiteX11" fmla="*/ 1997049 w 2677119"/>
              <a:gd name="connsiteY11" fmla="*/ 479 h 1395037"/>
              <a:gd name="connsiteX12" fmla="*/ 1358640 w 2677119"/>
              <a:gd name="connsiteY12" fmla="*/ 108054 h 1395037"/>
              <a:gd name="connsiteX13" fmla="*/ 1148184 w 2677119"/>
              <a:gd name="connsiteY13" fmla="*/ 619044 h 1395037"/>
              <a:gd name="connsiteX14" fmla="*/ 577040 w 2677119"/>
              <a:gd name="connsiteY14" fmla="*/ 775030 h 1395037"/>
              <a:gd name="connsiteX0" fmla="*/ 577040 w 2677119"/>
              <a:gd name="connsiteY0" fmla="*/ 775030 h 1395037"/>
              <a:gd name="connsiteX1" fmla="*/ 157492 w 2677119"/>
              <a:gd name="connsiteY1" fmla="*/ 828818 h 1395037"/>
              <a:gd name="connsiteX2" fmla="*/ 83 w 2677119"/>
              <a:gd name="connsiteY2" fmla="*/ 1105828 h 1395037"/>
              <a:gd name="connsiteX3" fmla="*/ 173814 w 2677119"/>
              <a:gd name="connsiteY3" fmla="*/ 1347880 h 1395037"/>
              <a:gd name="connsiteX4" fmla="*/ 826816 w 2677119"/>
              <a:gd name="connsiteY4" fmla="*/ 1390907 h 1395037"/>
              <a:gd name="connsiteX5" fmla="*/ 1941776 w 2677119"/>
              <a:gd name="connsiteY5" fmla="*/ 1288704 h 1395037"/>
              <a:gd name="connsiteX6" fmla="*/ 1613113 w 2677119"/>
              <a:gd name="connsiteY6" fmla="*/ 750823 h 1395037"/>
              <a:gd name="connsiteX7" fmla="*/ 1835685 w 2677119"/>
              <a:gd name="connsiteY7" fmla="*/ 570634 h 1395037"/>
              <a:gd name="connsiteX8" fmla="*/ 2545689 w 2677119"/>
              <a:gd name="connsiteY8" fmla="*/ 549119 h 1395037"/>
              <a:gd name="connsiteX9" fmla="*/ 2677007 w 2677119"/>
              <a:gd name="connsiteY9" fmla="*/ 296313 h 1395037"/>
              <a:gd name="connsiteX10" fmla="*/ 2545689 w 2677119"/>
              <a:gd name="connsiteY10" fmla="*/ 78466 h 1395037"/>
              <a:gd name="connsiteX11" fmla="*/ 1997049 w 2677119"/>
              <a:gd name="connsiteY11" fmla="*/ 479 h 1395037"/>
              <a:gd name="connsiteX12" fmla="*/ 1358640 w 2677119"/>
              <a:gd name="connsiteY12" fmla="*/ 108054 h 1395037"/>
              <a:gd name="connsiteX13" fmla="*/ 1148184 w 2677119"/>
              <a:gd name="connsiteY13" fmla="*/ 619044 h 1395037"/>
              <a:gd name="connsiteX14" fmla="*/ 577040 w 2677119"/>
              <a:gd name="connsiteY14" fmla="*/ 775030 h 1395037"/>
              <a:gd name="connsiteX0" fmla="*/ 577040 w 2677119"/>
              <a:gd name="connsiteY0" fmla="*/ 775030 h 1397944"/>
              <a:gd name="connsiteX1" fmla="*/ 157492 w 2677119"/>
              <a:gd name="connsiteY1" fmla="*/ 828818 h 1397944"/>
              <a:gd name="connsiteX2" fmla="*/ 83 w 2677119"/>
              <a:gd name="connsiteY2" fmla="*/ 1105828 h 1397944"/>
              <a:gd name="connsiteX3" fmla="*/ 173814 w 2677119"/>
              <a:gd name="connsiteY3" fmla="*/ 1347880 h 1397944"/>
              <a:gd name="connsiteX4" fmla="*/ 826816 w 2677119"/>
              <a:gd name="connsiteY4" fmla="*/ 1390907 h 1397944"/>
              <a:gd name="connsiteX5" fmla="*/ 1941776 w 2677119"/>
              <a:gd name="connsiteY5" fmla="*/ 1248365 h 1397944"/>
              <a:gd name="connsiteX6" fmla="*/ 1613113 w 2677119"/>
              <a:gd name="connsiteY6" fmla="*/ 750823 h 1397944"/>
              <a:gd name="connsiteX7" fmla="*/ 1835685 w 2677119"/>
              <a:gd name="connsiteY7" fmla="*/ 570634 h 1397944"/>
              <a:gd name="connsiteX8" fmla="*/ 2545689 w 2677119"/>
              <a:gd name="connsiteY8" fmla="*/ 549119 h 1397944"/>
              <a:gd name="connsiteX9" fmla="*/ 2677007 w 2677119"/>
              <a:gd name="connsiteY9" fmla="*/ 296313 h 1397944"/>
              <a:gd name="connsiteX10" fmla="*/ 2545689 w 2677119"/>
              <a:gd name="connsiteY10" fmla="*/ 78466 h 1397944"/>
              <a:gd name="connsiteX11" fmla="*/ 1997049 w 2677119"/>
              <a:gd name="connsiteY11" fmla="*/ 479 h 1397944"/>
              <a:gd name="connsiteX12" fmla="*/ 1358640 w 2677119"/>
              <a:gd name="connsiteY12" fmla="*/ 108054 h 1397944"/>
              <a:gd name="connsiteX13" fmla="*/ 1148184 w 2677119"/>
              <a:gd name="connsiteY13" fmla="*/ 619044 h 1397944"/>
              <a:gd name="connsiteX14" fmla="*/ 577040 w 2677119"/>
              <a:gd name="connsiteY14" fmla="*/ 775030 h 1397944"/>
              <a:gd name="connsiteX0" fmla="*/ 577040 w 2677119"/>
              <a:gd name="connsiteY0" fmla="*/ 775030 h 1397944"/>
              <a:gd name="connsiteX1" fmla="*/ 157492 w 2677119"/>
              <a:gd name="connsiteY1" fmla="*/ 828818 h 1397944"/>
              <a:gd name="connsiteX2" fmla="*/ 83 w 2677119"/>
              <a:gd name="connsiteY2" fmla="*/ 1105828 h 1397944"/>
              <a:gd name="connsiteX3" fmla="*/ 173814 w 2677119"/>
              <a:gd name="connsiteY3" fmla="*/ 1347880 h 1397944"/>
              <a:gd name="connsiteX4" fmla="*/ 826816 w 2677119"/>
              <a:gd name="connsiteY4" fmla="*/ 1390907 h 1397944"/>
              <a:gd name="connsiteX5" fmla="*/ 1941776 w 2677119"/>
              <a:gd name="connsiteY5" fmla="*/ 1248365 h 1397944"/>
              <a:gd name="connsiteX6" fmla="*/ 1613113 w 2677119"/>
              <a:gd name="connsiteY6" fmla="*/ 750823 h 1397944"/>
              <a:gd name="connsiteX7" fmla="*/ 1835685 w 2677119"/>
              <a:gd name="connsiteY7" fmla="*/ 570634 h 1397944"/>
              <a:gd name="connsiteX8" fmla="*/ 2545689 w 2677119"/>
              <a:gd name="connsiteY8" fmla="*/ 549119 h 1397944"/>
              <a:gd name="connsiteX9" fmla="*/ 2677007 w 2677119"/>
              <a:gd name="connsiteY9" fmla="*/ 296313 h 1397944"/>
              <a:gd name="connsiteX10" fmla="*/ 2545689 w 2677119"/>
              <a:gd name="connsiteY10" fmla="*/ 78466 h 1397944"/>
              <a:gd name="connsiteX11" fmla="*/ 1997049 w 2677119"/>
              <a:gd name="connsiteY11" fmla="*/ 479 h 1397944"/>
              <a:gd name="connsiteX12" fmla="*/ 1358640 w 2677119"/>
              <a:gd name="connsiteY12" fmla="*/ 108054 h 1397944"/>
              <a:gd name="connsiteX13" fmla="*/ 1148184 w 2677119"/>
              <a:gd name="connsiteY13" fmla="*/ 619044 h 1397944"/>
              <a:gd name="connsiteX14" fmla="*/ 577040 w 2677119"/>
              <a:gd name="connsiteY14" fmla="*/ 775030 h 1397944"/>
              <a:gd name="connsiteX0" fmla="*/ 577040 w 2677119"/>
              <a:gd name="connsiteY0" fmla="*/ 786033 h 1408947"/>
              <a:gd name="connsiteX1" fmla="*/ 157492 w 2677119"/>
              <a:gd name="connsiteY1" fmla="*/ 839821 h 1408947"/>
              <a:gd name="connsiteX2" fmla="*/ 83 w 2677119"/>
              <a:gd name="connsiteY2" fmla="*/ 1116831 h 1408947"/>
              <a:gd name="connsiteX3" fmla="*/ 173814 w 2677119"/>
              <a:gd name="connsiteY3" fmla="*/ 1358883 h 1408947"/>
              <a:gd name="connsiteX4" fmla="*/ 826816 w 2677119"/>
              <a:gd name="connsiteY4" fmla="*/ 1401910 h 1408947"/>
              <a:gd name="connsiteX5" fmla="*/ 1941776 w 2677119"/>
              <a:gd name="connsiteY5" fmla="*/ 1259368 h 1408947"/>
              <a:gd name="connsiteX6" fmla="*/ 1613113 w 2677119"/>
              <a:gd name="connsiteY6" fmla="*/ 761826 h 1408947"/>
              <a:gd name="connsiteX7" fmla="*/ 1835685 w 2677119"/>
              <a:gd name="connsiteY7" fmla="*/ 581637 h 1408947"/>
              <a:gd name="connsiteX8" fmla="*/ 2545689 w 2677119"/>
              <a:gd name="connsiteY8" fmla="*/ 560122 h 1408947"/>
              <a:gd name="connsiteX9" fmla="*/ 2677007 w 2677119"/>
              <a:gd name="connsiteY9" fmla="*/ 307316 h 1408947"/>
              <a:gd name="connsiteX10" fmla="*/ 2545689 w 2677119"/>
              <a:gd name="connsiteY10" fmla="*/ 89469 h 1408947"/>
              <a:gd name="connsiteX11" fmla="*/ 1997049 w 2677119"/>
              <a:gd name="connsiteY11" fmla="*/ 11482 h 1408947"/>
              <a:gd name="connsiteX12" fmla="*/ 1351716 w 2677119"/>
              <a:gd name="connsiteY12" fmla="*/ 70650 h 1408947"/>
              <a:gd name="connsiteX13" fmla="*/ 1148184 w 2677119"/>
              <a:gd name="connsiteY13" fmla="*/ 630047 h 1408947"/>
              <a:gd name="connsiteX14" fmla="*/ 577040 w 2677119"/>
              <a:gd name="connsiteY14" fmla="*/ 786033 h 1408947"/>
              <a:gd name="connsiteX0" fmla="*/ 577040 w 2677119"/>
              <a:gd name="connsiteY0" fmla="*/ 823578 h 1446492"/>
              <a:gd name="connsiteX1" fmla="*/ 157492 w 2677119"/>
              <a:gd name="connsiteY1" fmla="*/ 877366 h 1446492"/>
              <a:gd name="connsiteX2" fmla="*/ 83 w 2677119"/>
              <a:gd name="connsiteY2" fmla="*/ 1154376 h 1446492"/>
              <a:gd name="connsiteX3" fmla="*/ 173814 w 2677119"/>
              <a:gd name="connsiteY3" fmla="*/ 1396428 h 1446492"/>
              <a:gd name="connsiteX4" fmla="*/ 826816 w 2677119"/>
              <a:gd name="connsiteY4" fmla="*/ 1439455 h 1446492"/>
              <a:gd name="connsiteX5" fmla="*/ 1941776 w 2677119"/>
              <a:gd name="connsiteY5" fmla="*/ 1296913 h 1446492"/>
              <a:gd name="connsiteX6" fmla="*/ 1613113 w 2677119"/>
              <a:gd name="connsiteY6" fmla="*/ 799371 h 1446492"/>
              <a:gd name="connsiteX7" fmla="*/ 1835685 w 2677119"/>
              <a:gd name="connsiteY7" fmla="*/ 619182 h 1446492"/>
              <a:gd name="connsiteX8" fmla="*/ 2545689 w 2677119"/>
              <a:gd name="connsiteY8" fmla="*/ 597667 h 1446492"/>
              <a:gd name="connsiteX9" fmla="*/ 2677007 w 2677119"/>
              <a:gd name="connsiteY9" fmla="*/ 344861 h 1446492"/>
              <a:gd name="connsiteX10" fmla="*/ 2545689 w 2677119"/>
              <a:gd name="connsiteY10" fmla="*/ 127014 h 1446492"/>
              <a:gd name="connsiteX11" fmla="*/ 2003973 w 2677119"/>
              <a:gd name="connsiteY11" fmla="*/ 620 h 1446492"/>
              <a:gd name="connsiteX12" fmla="*/ 1351716 w 2677119"/>
              <a:gd name="connsiteY12" fmla="*/ 108195 h 1446492"/>
              <a:gd name="connsiteX13" fmla="*/ 1148184 w 2677119"/>
              <a:gd name="connsiteY13" fmla="*/ 667592 h 1446492"/>
              <a:gd name="connsiteX14" fmla="*/ 577040 w 2677119"/>
              <a:gd name="connsiteY14" fmla="*/ 823578 h 1446492"/>
              <a:gd name="connsiteX0" fmla="*/ 577040 w 2689551"/>
              <a:gd name="connsiteY0" fmla="*/ 822993 h 1445907"/>
              <a:gd name="connsiteX1" fmla="*/ 157492 w 2689551"/>
              <a:gd name="connsiteY1" fmla="*/ 876781 h 1445907"/>
              <a:gd name="connsiteX2" fmla="*/ 83 w 2689551"/>
              <a:gd name="connsiteY2" fmla="*/ 1153791 h 1445907"/>
              <a:gd name="connsiteX3" fmla="*/ 173814 w 2689551"/>
              <a:gd name="connsiteY3" fmla="*/ 1395843 h 1445907"/>
              <a:gd name="connsiteX4" fmla="*/ 826816 w 2689551"/>
              <a:gd name="connsiteY4" fmla="*/ 1438870 h 1445907"/>
              <a:gd name="connsiteX5" fmla="*/ 1941776 w 2689551"/>
              <a:gd name="connsiteY5" fmla="*/ 1296328 h 1445907"/>
              <a:gd name="connsiteX6" fmla="*/ 1613113 w 2689551"/>
              <a:gd name="connsiteY6" fmla="*/ 798786 h 1445907"/>
              <a:gd name="connsiteX7" fmla="*/ 1835685 w 2689551"/>
              <a:gd name="connsiteY7" fmla="*/ 618597 h 1445907"/>
              <a:gd name="connsiteX8" fmla="*/ 2545689 w 2689551"/>
              <a:gd name="connsiteY8" fmla="*/ 597082 h 1445907"/>
              <a:gd name="connsiteX9" fmla="*/ 2677007 w 2689551"/>
              <a:gd name="connsiteY9" fmla="*/ 344276 h 1445907"/>
              <a:gd name="connsiteX10" fmla="*/ 2608010 w 2689551"/>
              <a:gd name="connsiteY10" fmla="*/ 110294 h 1445907"/>
              <a:gd name="connsiteX11" fmla="*/ 2003973 w 2689551"/>
              <a:gd name="connsiteY11" fmla="*/ 35 h 1445907"/>
              <a:gd name="connsiteX12" fmla="*/ 1351716 w 2689551"/>
              <a:gd name="connsiteY12" fmla="*/ 107610 h 1445907"/>
              <a:gd name="connsiteX13" fmla="*/ 1148184 w 2689551"/>
              <a:gd name="connsiteY13" fmla="*/ 667007 h 1445907"/>
              <a:gd name="connsiteX14" fmla="*/ 577040 w 2689551"/>
              <a:gd name="connsiteY14" fmla="*/ 822993 h 1445907"/>
              <a:gd name="connsiteX0" fmla="*/ 577040 w 2689551"/>
              <a:gd name="connsiteY0" fmla="*/ 777045 h 1399959"/>
              <a:gd name="connsiteX1" fmla="*/ 157492 w 2689551"/>
              <a:gd name="connsiteY1" fmla="*/ 830833 h 1399959"/>
              <a:gd name="connsiteX2" fmla="*/ 83 w 2689551"/>
              <a:gd name="connsiteY2" fmla="*/ 1107843 h 1399959"/>
              <a:gd name="connsiteX3" fmla="*/ 173814 w 2689551"/>
              <a:gd name="connsiteY3" fmla="*/ 1349895 h 1399959"/>
              <a:gd name="connsiteX4" fmla="*/ 826816 w 2689551"/>
              <a:gd name="connsiteY4" fmla="*/ 1392922 h 1399959"/>
              <a:gd name="connsiteX5" fmla="*/ 1941776 w 2689551"/>
              <a:gd name="connsiteY5" fmla="*/ 1250380 h 1399959"/>
              <a:gd name="connsiteX6" fmla="*/ 1613113 w 2689551"/>
              <a:gd name="connsiteY6" fmla="*/ 752838 h 1399959"/>
              <a:gd name="connsiteX7" fmla="*/ 1835685 w 2689551"/>
              <a:gd name="connsiteY7" fmla="*/ 572649 h 1399959"/>
              <a:gd name="connsiteX8" fmla="*/ 2545689 w 2689551"/>
              <a:gd name="connsiteY8" fmla="*/ 551134 h 1399959"/>
              <a:gd name="connsiteX9" fmla="*/ 2677007 w 2689551"/>
              <a:gd name="connsiteY9" fmla="*/ 298328 h 1399959"/>
              <a:gd name="connsiteX10" fmla="*/ 2608010 w 2689551"/>
              <a:gd name="connsiteY10" fmla="*/ 64346 h 1399959"/>
              <a:gd name="connsiteX11" fmla="*/ 2003973 w 2689551"/>
              <a:gd name="connsiteY11" fmla="*/ 18629 h 1399959"/>
              <a:gd name="connsiteX12" fmla="*/ 1351716 w 2689551"/>
              <a:gd name="connsiteY12" fmla="*/ 61662 h 1399959"/>
              <a:gd name="connsiteX13" fmla="*/ 1148184 w 2689551"/>
              <a:gd name="connsiteY13" fmla="*/ 621059 h 1399959"/>
              <a:gd name="connsiteX14" fmla="*/ 577040 w 2689551"/>
              <a:gd name="connsiteY14" fmla="*/ 777045 h 1399959"/>
              <a:gd name="connsiteX0" fmla="*/ 577040 w 2722516"/>
              <a:gd name="connsiteY0" fmla="*/ 777045 h 1399959"/>
              <a:gd name="connsiteX1" fmla="*/ 157492 w 2722516"/>
              <a:gd name="connsiteY1" fmla="*/ 830833 h 1399959"/>
              <a:gd name="connsiteX2" fmla="*/ 83 w 2722516"/>
              <a:gd name="connsiteY2" fmla="*/ 1107843 h 1399959"/>
              <a:gd name="connsiteX3" fmla="*/ 173814 w 2722516"/>
              <a:gd name="connsiteY3" fmla="*/ 1349895 h 1399959"/>
              <a:gd name="connsiteX4" fmla="*/ 826816 w 2722516"/>
              <a:gd name="connsiteY4" fmla="*/ 1392922 h 1399959"/>
              <a:gd name="connsiteX5" fmla="*/ 1941776 w 2722516"/>
              <a:gd name="connsiteY5" fmla="*/ 1250380 h 1399959"/>
              <a:gd name="connsiteX6" fmla="*/ 1613113 w 2722516"/>
              <a:gd name="connsiteY6" fmla="*/ 752838 h 1399959"/>
              <a:gd name="connsiteX7" fmla="*/ 1835685 w 2722516"/>
              <a:gd name="connsiteY7" fmla="*/ 572649 h 1399959"/>
              <a:gd name="connsiteX8" fmla="*/ 2545689 w 2722516"/>
              <a:gd name="connsiteY8" fmla="*/ 551134 h 1399959"/>
              <a:gd name="connsiteX9" fmla="*/ 2718554 w 2722516"/>
              <a:gd name="connsiteY9" fmla="*/ 306396 h 1399959"/>
              <a:gd name="connsiteX10" fmla="*/ 2608010 w 2722516"/>
              <a:gd name="connsiteY10" fmla="*/ 64346 h 1399959"/>
              <a:gd name="connsiteX11" fmla="*/ 2003973 w 2722516"/>
              <a:gd name="connsiteY11" fmla="*/ 18629 h 1399959"/>
              <a:gd name="connsiteX12" fmla="*/ 1351716 w 2722516"/>
              <a:gd name="connsiteY12" fmla="*/ 61662 h 1399959"/>
              <a:gd name="connsiteX13" fmla="*/ 1148184 w 2722516"/>
              <a:gd name="connsiteY13" fmla="*/ 621059 h 1399959"/>
              <a:gd name="connsiteX14" fmla="*/ 577040 w 2722516"/>
              <a:gd name="connsiteY14" fmla="*/ 777045 h 1399959"/>
              <a:gd name="connsiteX0" fmla="*/ 577040 w 2718643"/>
              <a:gd name="connsiteY0" fmla="*/ 778437 h 1401351"/>
              <a:gd name="connsiteX1" fmla="*/ 157492 w 2718643"/>
              <a:gd name="connsiteY1" fmla="*/ 832225 h 1401351"/>
              <a:gd name="connsiteX2" fmla="*/ 83 w 2718643"/>
              <a:gd name="connsiteY2" fmla="*/ 1109235 h 1401351"/>
              <a:gd name="connsiteX3" fmla="*/ 173814 w 2718643"/>
              <a:gd name="connsiteY3" fmla="*/ 1351287 h 1401351"/>
              <a:gd name="connsiteX4" fmla="*/ 826816 w 2718643"/>
              <a:gd name="connsiteY4" fmla="*/ 1394314 h 1401351"/>
              <a:gd name="connsiteX5" fmla="*/ 1941776 w 2718643"/>
              <a:gd name="connsiteY5" fmla="*/ 1251772 h 1401351"/>
              <a:gd name="connsiteX6" fmla="*/ 1613113 w 2718643"/>
              <a:gd name="connsiteY6" fmla="*/ 754230 h 1401351"/>
              <a:gd name="connsiteX7" fmla="*/ 1835685 w 2718643"/>
              <a:gd name="connsiteY7" fmla="*/ 574041 h 1401351"/>
              <a:gd name="connsiteX8" fmla="*/ 2545689 w 2718643"/>
              <a:gd name="connsiteY8" fmla="*/ 552526 h 1401351"/>
              <a:gd name="connsiteX9" fmla="*/ 2718554 w 2718643"/>
              <a:gd name="connsiteY9" fmla="*/ 307788 h 1401351"/>
              <a:gd name="connsiteX10" fmla="*/ 2559539 w 2718643"/>
              <a:gd name="connsiteY10" fmla="*/ 89941 h 1401351"/>
              <a:gd name="connsiteX11" fmla="*/ 2003973 w 2718643"/>
              <a:gd name="connsiteY11" fmla="*/ 20021 h 1401351"/>
              <a:gd name="connsiteX12" fmla="*/ 1351716 w 2718643"/>
              <a:gd name="connsiteY12" fmla="*/ 63054 h 1401351"/>
              <a:gd name="connsiteX13" fmla="*/ 1148184 w 2718643"/>
              <a:gd name="connsiteY13" fmla="*/ 622451 h 1401351"/>
              <a:gd name="connsiteX14" fmla="*/ 577040 w 2718643"/>
              <a:gd name="connsiteY14" fmla="*/ 778437 h 1401351"/>
              <a:gd name="connsiteX0" fmla="*/ 577040 w 2718643"/>
              <a:gd name="connsiteY0" fmla="*/ 778437 h 1401351"/>
              <a:gd name="connsiteX1" fmla="*/ 157492 w 2718643"/>
              <a:gd name="connsiteY1" fmla="*/ 832225 h 1401351"/>
              <a:gd name="connsiteX2" fmla="*/ 83 w 2718643"/>
              <a:gd name="connsiteY2" fmla="*/ 1109235 h 1401351"/>
              <a:gd name="connsiteX3" fmla="*/ 173814 w 2718643"/>
              <a:gd name="connsiteY3" fmla="*/ 1351287 h 1401351"/>
              <a:gd name="connsiteX4" fmla="*/ 826816 w 2718643"/>
              <a:gd name="connsiteY4" fmla="*/ 1394314 h 1401351"/>
              <a:gd name="connsiteX5" fmla="*/ 1941776 w 2718643"/>
              <a:gd name="connsiteY5" fmla="*/ 1251772 h 1401351"/>
              <a:gd name="connsiteX6" fmla="*/ 1613113 w 2718643"/>
              <a:gd name="connsiteY6" fmla="*/ 754230 h 1401351"/>
              <a:gd name="connsiteX7" fmla="*/ 1835685 w 2718643"/>
              <a:gd name="connsiteY7" fmla="*/ 533702 h 1401351"/>
              <a:gd name="connsiteX8" fmla="*/ 2545689 w 2718643"/>
              <a:gd name="connsiteY8" fmla="*/ 552526 h 1401351"/>
              <a:gd name="connsiteX9" fmla="*/ 2718554 w 2718643"/>
              <a:gd name="connsiteY9" fmla="*/ 307788 h 1401351"/>
              <a:gd name="connsiteX10" fmla="*/ 2559539 w 2718643"/>
              <a:gd name="connsiteY10" fmla="*/ 89941 h 1401351"/>
              <a:gd name="connsiteX11" fmla="*/ 2003973 w 2718643"/>
              <a:gd name="connsiteY11" fmla="*/ 20021 h 1401351"/>
              <a:gd name="connsiteX12" fmla="*/ 1351716 w 2718643"/>
              <a:gd name="connsiteY12" fmla="*/ 63054 h 1401351"/>
              <a:gd name="connsiteX13" fmla="*/ 1148184 w 2718643"/>
              <a:gd name="connsiteY13" fmla="*/ 622451 h 1401351"/>
              <a:gd name="connsiteX14" fmla="*/ 577040 w 2718643"/>
              <a:gd name="connsiteY14" fmla="*/ 778437 h 1401351"/>
              <a:gd name="connsiteX0" fmla="*/ 577040 w 2718643"/>
              <a:gd name="connsiteY0" fmla="*/ 778437 h 1401351"/>
              <a:gd name="connsiteX1" fmla="*/ 157492 w 2718643"/>
              <a:gd name="connsiteY1" fmla="*/ 832225 h 1401351"/>
              <a:gd name="connsiteX2" fmla="*/ 83 w 2718643"/>
              <a:gd name="connsiteY2" fmla="*/ 1109235 h 1401351"/>
              <a:gd name="connsiteX3" fmla="*/ 173814 w 2718643"/>
              <a:gd name="connsiteY3" fmla="*/ 1351287 h 1401351"/>
              <a:gd name="connsiteX4" fmla="*/ 826816 w 2718643"/>
              <a:gd name="connsiteY4" fmla="*/ 1394314 h 1401351"/>
              <a:gd name="connsiteX5" fmla="*/ 1941776 w 2718643"/>
              <a:gd name="connsiteY5" fmla="*/ 1251772 h 1401351"/>
              <a:gd name="connsiteX6" fmla="*/ 1613113 w 2718643"/>
              <a:gd name="connsiteY6" fmla="*/ 754230 h 1401351"/>
              <a:gd name="connsiteX7" fmla="*/ 1835685 w 2718643"/>
              <a:gd name="connsiteY7" fmla="*/ 533702 h 1401351"/>
              <a:gd name="connsiteX8" fmla="*/ 2545689 w 2718643"/>
              <a:gd name="connsiteY8" fmla="*/ 552526 h 1401351"/>
              <a:gd name="connsiteX9" fmla="*/ 2718554 w 2718643"/>
              <a:gd name="connsiteY9" fmla="*/ 307788 h 1401351"/>
              <a:gd name="connsiteX10" fmla="*/ 2559539 w 2718643"/>
              <a:gd name="connsiteY10" fmla="*/ 89941 h 1401351"/>
              <a:gd name="connsiteX11" fmla="*/ 2003973 w 2718643"/>
              <a:gd name="connsiteY11" fmla="*/ 20021 h 1401351"/>
              <a:gd name="connsiteX12" fmla="*/ 1351716 w 2718643"/>
              <a:gd name="connsiteY12" fmla="*/ 63054 h 1401351"/>
              <a:gd name="connsiteX13" fmla="*/ 1203579 w 2718643"/>
              <a:gd name="connsiteY13" fmla="*/ 686993 h 1401351"/>
              <a:gd name="connsiteX14" fmla="*/ 577040 w 2718643"/>
              <a:gd name="connsiteY14" fmla="*/ 778437 h 140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18643" h="1401351">
                <a:moveTo>
                  <a:pt x="577040" y="778437"/>
                </a:moveTo>
                <a:cubicBezTo>
                  <a:pt x="402692" y="802642"/>
                  <a:pt x="253651" y="777092"/>
                  <a:pt x="157492" y="832225"/>
                </a:cubicBezTo>
                <a:cubicBezTo>
                  <a:pt x="61333" y="887358"/>
                  <a:pt x="-2637" y="1022725"/>
                  <a:pt x="83" y="1109235"/>
                </a:cubicBezTo>
                <a:cubicBezTo>
                  <a:pt x="2803" y="1195745"/>
                  <a:pt x="36025" y="1303774"/>
                  <a:pt x="173814" y="1351287"/>
                </a:cubicBezTo>
                <a:cubicBezTo>
                  <a:pt x="311603" y="1398800"/>
                  <a:pt x="532156" y="1410900"/>
                  <a:pt x="826816" y="1394314"/>
                </a:cubicBezTo>
                <a:cubicBezTo>
                  <a:pt x="1121476" y="1377728"/>
                  <a:pt x="1907668" y="1471401"/>
                  <a:pt x="1941776" y="1251772"/>
                </a:cubicBezTo>
                <a:cubicBezTo>
                  <a:pt x="1975884" y="1032143"/>
                  <a:pt x="1630795" y="873908"/>
                  <a:pt x="1613113" y="754230"/>
                </a:cubicBezTo>
                <a:cubicBezTo>
                  <a:pt x="1595431" y="634552"/>
                  <a:pt x="1680256" y="567319"/>
                  <a:pt x="1835685" y="533702"/>
                </a:cubicBezTo>
                <a:cubicBezTo>
                  <a:pt x="1991114" y="500085"/>
                  <a:pt x="2398544" y="590178"/>
                  <a:pt x="2545689" y="552526"/>
                </a:cubicBezTo>
                <a:cubicBezTo>
                  <a:pt x="2692834" y="514874"/>
                  <a:pt x="2716246" y="384885"/>
                  <a:pt x="2718554" y="307788"/>
                </a:cubicBezTo>
                <a:cubicBezTo>
                  <a:pt x="2720862" y="230691"/>
                  <a:pt x="2678636" y="137902"/>
                  <a:pt x="2559539" y="89941"/>
                </a:cubicBezTo>
                <a:cubicBezTo>
                  <a:pt x="2440442" y="41980"/>
                  <a:pt x="2205277" y="24502"/>
                  <a:pt x="2003973" y="20021"/>
                </a:cubicBezTo>
                <a:cubicBezTo>
                  <a:pt x="1802669" y="15540"/>
                  <a:pt x="1522045" y="-42729"/>
                  <a:pt x="1351716" y="63054"/>
                </a:cubicBezTo>
                <a:cubicBezTo>
                  <a:pt x="1181387" y="168837"/>
                  <a:pt x="1332692" y="567763"/>
                  <a:pt x="1203579" y="686993"/>
                </a:cubicBezTo>
                <a:cubicBezTo>
                  <a:pt x="1074466" y="806223"/>
                  <a:pt x="751388" y="754232"/>
                  <a:pt x="577040" y="778437"/>
                </a:cubicBezTo>
                <a:close/>
              </a:path>
            </a:pathLst>
          </a:custGeom>
          <a:solidFill>
            <a:srgbClr val="FFFFB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1820" y="3028862"/>
                <a:ext cx="3948057" cy="209330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Ins="91440" bIns="0" rtlCol="0">
                <a:noAutofit/>
              </a:bodyPr>
              <a:lstStyle/>
              <a:p>
                <a:pPr algn="ctr"/>
                <a:r>
                  <a:rPr lang="en-US" sz="2400" b="1" dirty="0"/>
                  <a:t>Maximal Matching</a:t>
                </a:r>
              </a:p>
              <a:p>
                <a:endParaRPr lang="en-US" sz="900" dirty="0"/>
              </a:p>
              <a:p>
                <a:endParaRPr lang="en-US" sz="800" dirty="0"/>
              </a:p>
              <a:p>
                <a:r>
                  <a:rPr lang="en-US" sz="2000" b="1" dirty="0"/>
                  <a:t>Rand.:</a:t>
                </a: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func>
                      </m:e>
                    </m:d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fName>
                          <m:e>
                            <m:func>
                              <m:funcPr>
                                <m:ctrlP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endParaRPr lang="en-US" sz="2000" dirty="0"/>
              </a:p>
              <a:p>
                <a:pPr algn="r"/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[Barenboim,Elkin,Pettie,Schneider; FOCS ‘12] </a:t>
                </a:r>
              </a:p>
              <a:p>
                <a:endParaRPr lang="en-US" sz="900" dirty="0"/>
              </a:p>
              <a:p>
                <a:endParaRPr lang="en-US" sz="600" dirty="0"/>
              </a:p>
              <a:p>
                <a:r>
                  <a:rPr lang="en-US" sz="2000" b="1" dirty="0"/>
                  <a:t>Det.:</a:t>
                </a: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func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2000" dirty="0"/>
              </a:p>
              <a:p>
                <a:pPr algn="r"/>
                <a:r>
                  <a:rPr lang="en-US" sz="1500" dirty="0"/>
                  <a:t>[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Fischer; DISC ‘17]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20" y="3028862"/>
                <a:ext cx="3948057" cy="2093308"/>
              </a:xfrm>
              <a:prstGeom prst="rect">
                <a:avLst/>
              </a:prstGeom>
              <a:blipFill>
                <a:blip r:embed="rId5"/>
                <a:stretch>
                  <a:fillRect l="-1929" t="-1796" r="-1286"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eform 19">
            <a:extLst>
              <a:ext uri="{FF2B5EF4-FFF2-40B4-BE49-F238E27FC236}">
                <a16:creationId xmlns:a16="http://schemas.microsoft.com/office/drawing/2014/main" id="{2702628B-89AD-554D-AB0B-08C137CDB09D}"/>
              </a:ext>
            </a:extLst>
          </p:cNvPr>
          <p:cNvSpPr/>
          <p:nvPr/>
        </p:nvSpPr>
        <p:spPr>
          <a:xfrm>
            <a:off x="5623422" y="3581573"/>
            <a:ext cx="2000629" cy="1361746"/>
          </a:xfrm>
          <a:custGeom>
            <a:avLst/>
            <a:gdLst>
              <a:gd name="connsiteX0" fmla="*/ 678690 w 2840977"/>
              <a:gd name="connsiteY0" fmla="*/ 806426 h 1508503"/>
              <a:gd name="connsiteX1" fmla="*/ 259142 w 2840977"/>
              <a:gd name="connsiteY1" fmla="*/ 860214 h 1508503"/>
              <a:gd name="connsiteX2" fmla="*/ 11716 w 2840977"/>
              <a:gd name="connsiteY2" fmla="*/ 1161428 h 1508503"/>
              <a:gd name="connsiteX3" fmla="*/ 130050 w 2840977"/>
              <a:gd name="connsiteY3" fmla="*/ 1484157 h 1508503"/>
              <a:gd name="connsiteX4" fmla="*/ 893843 w 2840977"/>
              <a:gd name="connsiteY4" fmla="*/ 1462642 h 1508503"/>
              <a:gd name="connsiteX5" fmla="*/ 1399452 w 2840977"/>
              <a:gd name="connsiteY5" fmla="*/ 1279762 h 1508503"/>
              <a:gd name="connsiteX6" fmla="*/ 1507029 w 2840977"/>
              <a:gd name="connsiteY6" fmla="*/ 774153 h 1508503"/>
              <a:gd name="connsiteX7" fmla="*/ 1937335 w 2840977"/>
              <a:gd name="connsiteY7" fmla="*/ 602030 h 1508503"/>
              <a:gd name="connsiteX8" fmla="*/ 2647339 w 2840977"/>
              <a:gd name="connsiteY8" fmla="*/ 580515 h 1508503"/>
              <a:gd name="connsiteX9" fmla="*/ 2840977 w 2840977"/>
              <a:gd name="connsiteY9" fmla="*/ 311574 h 1508503"/>
              <a:gd name="connsiteX10" fmla="*/ 2647339 w 2840977"/>
              <a:gd name="connsiteY10" fmla="*/ 21117 h 1508503"/>
              <a:gd name="connsiteX11" fmla="*/ 2098699 w 2840977"/>
              <a:gd name="connsiteY11" fmla="*/ 31875 h 1508503"/>
              <a:gd name="connsiteX12" fmla="*/ 1356422 w 2840977"/>
              <a:gd name="connsiteY12" fmla="*/ 107179 h 1508503"/>
              <a:gd name="connsiteX13" fmla="*/ 1076723 w 2840977"/>
              <a:gd name="connsiteY13" fmla="*/ 666576 h 1508503"/>
              <a:gd name="connsiteX14" fmla="*/ 678690 w 2840977"/>
              <a:gd name="connsiteY14" fmla="*/ 806426 h 1508503"/>
              <a:gd name="connsiteX0" fmla="*/ 678690 w 2840977"/>
              <a:gd name="connsiteY0" fmla="*/ 806426 h 1508503"/>
              <a:gd name="connsiteX1" fmla="*/ 259142 w 2840977"/>
              <a:gd name="connsiteY1" fmla="*/ 860214 h 1508503"/>
              <a:gd name="connsiteX2" fmla="*/ 11716 w 2840977"/>
              <a:gd name="connsiteY2" fmla="*/ 1161428 h 1508503"/>
              <a:gd name="connsiteX3" fmla="*/ 130050 w 2840977"/>
              <a:gd name="connsiteY3" fmla="*/ 1484157 h 1508503"/>
              <a:gd name="connsiteX4" fmla="*/ 893843 w 2840977"/>
              <a:gd name="connsiteY4" fmla="*/ 1462642 h 1508503"/>
              <a:gd name="connsiteX5" fmla="*/ 1399452 w 2840977"/>
              <a:gd name="connsiteY5" fmla="*/ 1279762 h 1508503"/>
              <a:gd name="connsiteX6" fmla="*/ 1507029 w 2840977"/>
              <a:gd name="connsiteY6" fmla="*/ 774153 h 1508503"/>
              <a:gd name="connsiteX7" fmla="*/ 1937335 w 2840977"/>
              <a:gd name="connsiteY7" fmla="*/ 602030 h 1508503"/>
              <a:gd name="connsiteX8" fmla="*/ 2647339 w 2840977"/>
              <a:gd name="connsiteY8" fmla="*/ 580515 h 1508503"/>
              <a:gd name="connsiteX9" fmla="*/ 2840977 w 2840977"/>
              <a:gd name="connsiteY9" fmla="*/ 311574 h 1508503"/>
              <a:gd name="connsiteX10" fmla="*/ 2647339 w 2840977"/>
              <a:gd name="connsiteY10" fmla="*/ 21117 h 1508503"/>
              <a:gd name="connsiteX11" fmla="*/ 2098699 w 2840977"/>
              <a:gd name="connsiteY11" fmla="*/ 31875 h 1508503"/>
              <a:gd name="connsiteX12" fmla="*/ 1356422 w 2840977"/>
              <a:gd name="connsiteY12" fmla="*/ 107179 h 1508503"/>
              <a:gd name="connsiteX13" fmla="*/ 1137942 w 2840977"/>
              <a:gd name="connsiteY13" fmla="*/ 645060 h 1508503"/>
              <a:gd name="connsiteX14" fmla="*/ 678690 w 2840977"/>
              <a:gd name="connsiteY14" fmla="*/ 806426 h 1508503"/>
              <a:gd name="connsiteX0" fmla="*/ 678690 w 2840977"/>
              <a:gd name="connsiteY0" fmla="*/ 805651 h 1507728"/>
              <a:gd name="connsiteX1" fmla="*/ 259142 w 2840977"/>
              <a:gd name="connsiteY1" fmla="*/ 859439 h 1507728"/>
              <a:gd name="connsiteX2" fmla="*/ 11716 w 2840977"/>
              <a:gd name="connsiteY2" fmla="*/ 1160653 h 1507728"/>
              <a:gd name="connsiteX3" fmla="*/ 130050 w 2840977"/>
              <a:gd name="connsiteY3" fmla="*/ 1483382 h 1507728"/>
              <a:gd name="connsiteX4" fmla="*/ 893843 w 2840977"/>
              <a:gd name="connsiteY4" fmla="*/ 1461867 h 1507728"/>
              <a:gd name="connsiteX5" fmla="*/ 1399452 w 2840977"/>
              <a:gd name="connsiteY5" fmla="*/ 1278987 h 1507728"/>
              <a:gd name="connsiteX6" fmla="*/ 1507029 w 2840977"/>
              <a:gd name="connsiteY6" fmla="*/ 773378 h 1507728"/>
              <a:gd name="connsiteX7" fmla="*/ 1937335 w 2840977"/>
              <a:gd name="connsiteY7" fmla="*/ 601255 h 1507728"/>
              <a:gd name="connsiteX8" fmla="*/ 2647339 w 2840977"/>
              <a:gd name="connsiteY8" fmla="*/ 579740 h 1507728"/>
              <a:gd name="connsiteX9" fmla="*/ 2840977 w 2840977"/>
              <a:gd name="connsiteY9" fmla="*/ 310799 h 1507728"/>
              <a:gd name="connsiteX10" fmla="*/ 2647339 w 2840977"/>
              <a:gd name="connsiteY10" fmla="*/ 20342 h 1507728"/>
              <a:gd name="connsiteX11" fmla="*/ 2098699 w 2840977"/>
              <a:gd name="connsiteY11" fmla="*/ 31100 h 1507728"/>
              <a:gd name="connsiteX12" fmla="*/ 1478860 w 2840977"/>
              <a:gd name="connsiteY12" fmla="*/ 84889 h 1507728"/>
              <a:gd name="connsiteX13" fmla="*/ 1137942 w 2840977"/>
              <a:gd name="connsiteY13" fmla="*/ 644285 h 1507728"/>
              <a:gd name="connsiteX14" fmla="*/ 678690 w 2840977"/>
              <a:gd name="connsiteY14" fmla="*/ 805651 h 1507728"/>
              <a:gd name="connsiteX0" fmla="*/ 678690 w 2840977"/>
              <a:gd name="connsiteY0" fmla="*/ 805651 h 1507728"/>
              <a:gd name="connsiteX1" fmla="*/ 259142 w 2840977"/>
              <a:gd name="connsiteY1" fmla="*/ 859439 h 1507728"/>
              <a:gd name="connsiteX2" fmla="*/ 11716 w 2840977"/>
              <a:gd name="connsiteY2" fmla="*/ 1160653 h 1507728"/>
              <a:gd name="connsiteX3" fmla="*/ 130050 w 2840977"/>
              <a:gd name="connsiteY3" fmla="*/ 1483382 h 1507728"/>
              <a:gd name="connsiteX4" fmla="*/ 893843 w 2840977"/>
              <a:gd name="connsiteY4" fmla="*/ 1461867 h 1507728"/>
              <a:gd name="connsiteX5" fmla="*/ 1399452 w 2840977"/>
              <a:gd name="connsiteY5" fmla="*/ 1278987 h 1507728"/>
              <a:gd name="connsiteX6" fmla="*/ 1507029 w 2840977"/>
              <a:gd name="connsiteY6" fmla="*/ 773378 h 1507728"/>
              <a:gd name="connsiteX7" fmla="*/ 1937335 w 2840977"/>
              <a:gd name="connsiteY7" fmla="*/ 601255 h 1507728"/>
              <a:gd name="connsiteX8" fmla="*/ 2647339 w 2840977"/>
              <a:gd name="connsiteY8" fmla="*/ 579740 h 1507728"/>
              <a:gd name="connsiteX9" fmla="*/ 2840977 w 2840977"/>
              <a:gd name="connsiteY9" fmla="*/ 310799 h 1507728"/>
              <a:gd name="connsiteX10" fmla="*/ 2647339 w 2840977"/>
              <a:gd name="connsiteY10" fmla="*/ 20342 h 1507728"/>
              <a:gd name="connsiteX11" fmla="*/ 2098699 w 2840977"/>
              <a:gd name="connsiteY11" fmla="*/ 31100 h 1507728"/>
              <a:gd name="connsiteX12" fmla="*/ 1478860 w 2840977"/>
              <a:gd name="connsiteY12" fmla="*/ 84889 h 1507728"/>
              <a:gd name="connsiteX13" fmla="*/ 1178754 w 2840977"/>
              <a:gd name="connsiteY13" fmla="*/ 676558 h 1507728"/>
              <a:gd name="connsiteX14" fmla="*/ 678690 w 2840977"/>
              <a:gd name="connsiteY14" fmla="*/ 805651 h 1507728"/>
              <a:gd name="connsiteX0" fmla="*/ 678690 w 2840977"/>
              <a:gd name="connsiteY0" fmla="*/ 805651 h 1509982"/>
              <a:gd name="connsiteX1" fmla="*/ 259142 w 2840977"/>
              <a:gd name="connsiteY1" fmla="*/ 859439 h 1509982"/>
              <a:gd name="connsiteX2" fmla="*/ 11716 w 2840977"/>
              <a:gd name="connsiteY2" fmla="*/ 1160653 h 1509982"/>
              <a:gd name="connsiteX3" fmla="*/ 130050 w 2840977"/>
              <a:gd name="connsiteY3" fmla="*/ 1483382 h 1509982"/>
              <a:gd name="connsiteX4" fmla="*/ 893843 w 2840977"/>
              <a:gd name="connsiteY4" fmla="*/ 1461867 h 1509982"/>
              <a:gd name="connsiteX5" fmla="*/ 1225998 w 2840977"/>
              <a:gd name="connsiteY5" fmla="*/ 1225198 h 1509982"/>
              <a:gd name="connsiteX6" fmla="*/ 1507029 w 2840977"/>
              <a:gd name="connsiteY6" fmla="*/ 773378 h 1509982"/>
              <a:gd name="connsiteX7" fmla="*/ 1937335 w 2840977"/>
              <a:gd name="connsiteY7" fmla="*/ 601255 h 1509982"/>
              <a:gd name="connsiteX8" fmla="*/ 2647339 w 2840977"/>
              <a:gd name="connsiteY8" fmla="*/ 579740 h 1509982"/>
              <a:gd name="connsiteX9" fmla="*/ 2840977 w 2840977"/>
              <a:gd name="connsiteY9" fmla="*/ 310799 h 1509982"/>
              <a:gd name="connsiteX10" fmla="*/ 2647339 w 2840977"/>
              <a:gd name="connsiteY10" fmla="*/ 20342 h 1509982"/>
              <a:gd name="connsiteX11" fmla="*/ 2098699 w 2840977"/>
              <a:gd name="connsiteY11" fmla="*/ 31100 h 1509982"/>
              <a:gd name="connsiteX12" fmla="*/ 1478860 w 2840977"/>
              <a:gd name="connsiteY12" fmla="*/ 84889 h 1509982"/>
              <a:gd name="connsiteX13" fmla="*/ 1178754 w 2840977"/>
              <a:gd name="connsiteY13" fmla="*/ 676558 h 1509982"/>
              <a:gd name="connsiteX14" fmla="*/ 678690 w 2840977"/>
              <a:gd name="connsiteY14" fmla="*/ 805651 h 1509982"/>
              <a:gd name="connsiteX0" fmla="*/ 678690 w 2840977"/>
              <a:gd name="connsiteY0" fmla="*/ 805651 h 1509982"/>
              <a:gd name="connsiteX1" fmla="*/ 259142 w 2840977"/>
              <a:gd name="connsiteY1" fmla="*/ 859439 h 1509982"/>
              <a:gd name="connsiteX2" fmla="*/ 11716 w 2840977"/>
              <a:gd name="connsiteY2" fmla="*/ 1160653 h 1509982"/>
              <a:gd name="connsiteX3" fmla="*/ 130050 w 2840977"/>
              <a:gd name="connsiteY3" fmla="*/ 1483382 h 1509982"/>
              <a:gd name="connsiteX4" fmla="*/ 893843 w 2840977"/>
              <a:gd name="connsiteY4" fmla="*/ 1461867 h 1509982"/>
              <a:gd name="connsiteX5" fmla="*/ 1225998 w 2840977"/>
              <a:gd name="connsiteY5" fmla="*/ 1225198 h 1509982"/>
              <a:gd name="connsiteX6" fmla="*/ 1507029 w 2840977"/>
              <a:gd name="connsiteY6" fmla="*/ 773378 h 1509982"/>
              <a:gd name="connsiteX7" fmla="*/ 1896523 w 2840977"/>
              <a:gd name="connsiteY7" fmla="*/ 579740 h 1509982"/>
              <a:gd name="connsiteX8" fmla="*/ 2647339 w 2840977"/>
              <a:gd name="connsiteY8" fmla="*/ 579740 h 1509982"/>
              <a:gd name="connsiteX9" fmla="*/ 2840977 w 2840977"/>
              <a:gd name="connsiteY9" fmla="*/ 310799 h 1509982"/>
              <a:gd name="connsiteX10" fmla="*/ 2647339 w 2840977"/>
              <a:gd name="connsiteY10" fmla="*/ 20342 h 1509982"/>
              <a:gd name="connsiteX11" fmla="*/ 2098699 w 2840977"/>
              <a:gd name="connsiteY11" fmla="*/ 31100 h 1509982"/>
              <a:gd name="connsiteX12" fmla="*/ 1478860 w 2840977"/>
              <a:gd name="connsiteY12" fmla="*/ 84889 h 1509982"/>
              <a:gd name="connsiteX13" fmla="*/ 1178754 w 2840977"/>
              <a:gd name="connsiteY13" fmla="*/ 676558 h 1509982"/>
              <a:gd name="connsiteX14" fmla="*/ 678690 w 2840977"/>
              <a:gd name="connsiteY14" fmla="*/ 805651 h 1509982"/>
              <a:gd name="connsiteX0" fmla="*/ 678690 w 2789999"/>
              <a:gd name="connsiteY0" fmla="*/ 805651 h 1509982"/>
              <a:gd name="connsiteX1" fmla="*/ 259142 w 2789999"/>
              <a:gd name="connsiteY1" fmla="*/ 859439 h 1509982"/>
              <a:gd name="connsiteX2" fmla="*/ 11716 w 2789999"/>
              <a:gd name="connsiteY2" fmla="*/ 1160653 h 1509982"/>
              <a:gd name="connsiteX3" fmla="*/ 130050 w 2789999"/>
              <a:gd name="connsiteY3" fmla="*/ 1483382 h 1509982"/>
              <a:gd name="connsiteX4" fmla="*/ 893843 w 2789999"/>
              <a:gd name="connsiteY4" fmla="*/ 1461867 h 1509982"/>
              <a:gd name="connsiteX5" fmla="*/ 1225998 w 2789999"/>
              <a:gd name="connsiteY5" fmla="*/ 1225198 h 1509982"/>
              <a:gd name="connsiteX6" fmla="*/ 1507029 w 2789999"/>
              <a:gd name="connsiteY6" fmla="*/ 773378 h 1509982"/>
              <a:gd name="connsiteX7" fmla="*/ 1896523 w 2789999"/>
              <a:gd name="connsiteY7" fmla="*/ 579740 h 1509982"/>
              <a:gd name="connsiteX8" fmla="*/ 2647339 w 2789999"/>
              <a:gd name="connsiteY8" fmla="*/ 579740 h 1509982"/>
              <a:gd name="connsiteX9" fmla="*/ 2789961 w 2789999"/>
              <a:gd name="connsiteY9" fmla="*/ 310799 h 1509982"/>
              <a:gd name="connsiteX10" fmla="*/ 2647339 w 2789999"/>
              <a:gd name="connsiteY10" fmla="*/ 20342 h 1509982"/>
              <a:gd name="connsiteX11" fmla="*/ 2098699 w 2789999"/>
              <a:gd name="connsiteY11" fmla="*/ 31100 h 1509982"/>
              <a:gd name="connsiteX12" fmla="*/ 1478860 w 2789999"/>
              <a:gd name="connsiteY12" fmla="*/ 84889 h 1509982"/>
              <a:gd name="connsiteX13" fmla="*/ 1178754 w 2789999"/>
              <a:gd name="connsiteY13" fmla="*/ 676558 h 1509982"/>
              <a:gd name="connsiteX14" fmla="*/ 678690 w 2789999"/>
              <a:gd name="connsiteY14" fmla="*/ 805651 h 1509982"/>
              <a:gd name="connsiteX0" fmla="*/ 678690 w 2861383"/>
              <a:gd name="connsiteY0" fmla="*/ 806446 h 1510777"/>
              <a:gd name="connsiteX1" fmla="*/ 259142 w 2861383"/>
              <a:gd name="connsiteY1" fmla="*/ 860234 h 1510777"/>
              <a:gd name="connsiteX2" fmla="*/ 11716 w 2861383"/>
              <a:gd name="connsiteY2" fmla="*/ 1161448 h 1510777"/>
              <a:gd name="connsiteX3" fmla="*/ 130050 w 2861383"/>
              <a:gd name="connsiteY3" fmla="*/ 1484177 h 1510777"/>
              <a:gd name="connsiteX4" fmla="*/ 893843 w 2861383"/>
              <a:gd name="connsiteY4" fmla="*/ 1462662 h 1510777"/>
              <a:gd name="connsiteX5" fmla="*/ 1225998 w 2861383"/>
              <a:gd name="connsiteY5" fmla="*/ 1225993 h 1510777"/>
              <a:gd name="connsiteX6" fmla="*/ 1507029 w 2861383"/>
              <a:gd name="connsiteY6" fmla="*/ 774173 h 1510777"/>
              <a:gd name="connsiteX7" fmla="*/ 1896523 w 2861383"/>
              <a:gd name="connsiteY7" fmla="*/ 580535 h 1510777"/>
              <a:gd name="connsiteX8" fmla="*/ 2647339 w 2861383"/>
              <a:gd name="connsiteY8" fmla="*/ 580535 h 1510777"/>
              <a:gd name="connsiteX9" fmla="*/ 2861383 w 2861383"/>
              <a:gd name="connsiteY9" fmla="*/ 322352 h 1510777"/>
              <a:gd name="connsiteX10" fmla="*/ 2647339 w 2861383"/>
              <a:gd name="connsiteY10" fmla="*/ 21137 h 1510777"/>
              <a:gd name="connsiteX11" fmla="*/ 2098699 w 2861383"/>
              <a:gd name="connsiteY11" fmla="*/ 31895 h 1510777"/>
              <a:gd name="connsiteX12" fmla="*/ 1478860 w 2861383"/>
              <a:gd name="connsiteY12" fmla="*/ 85684 h 1510777"/>
              <a:gd name="connsiteX13" fmla="*/ 1178754 w 2861383"/>
              <a:gd name="connsiteY13" fmla="*/ 677353 h 1510777"/>
              <a:gd name="connsiteX14" fmla="*/ 678690 w 2861383"/>
              <a:gd name="connsiteY14" fmla="*/ 806446 h 1510777"/>
              <a:gd name="connsiteX0" fmla="*/ 678690 w 2861429"/>
              <a:gd name="connsiteY0" fmla="*/ 806446 h 1510777"/>
              <a:gd name="connsiteX1" fmla="*/ 259142 w 2861429"/>
              <a:gd name="connsiteY1" fmla="*/ 860234 h 1510777"/>
              <a:gd name="connsiteX2" fmla="*/ 11716 w 2861429"/>
              <a:gd name="connsiteY2" fmla="*/ 1161448 h 1510777"/>
              <a:gd name="connsiteX3" fmla="*/ 130050 w 2861429"/>
              <a:gd name="connsiteY3" fmla="*/ 1484177 h 1510777"/>
              <a:gd name="connsiteX4" fmla="*/ 893843 w 2861429"/>
              <a:gd name="connsiteY4" fmla="*/ 1462662 h 1510777"/>
              <a:gd name="connsiteX5" fmla="*/ 1225998 w 2861429"/>
              <a:gd name="connsiteY5" fmla="*/ 1225993 h 1510777"/>
              <a:gd name="connsiteX6" fmla="*/ 1507029 w 2861429"/>
              <a:gd name="connsiteY6" fmla="*/ 774173 h 1510777"/>
              <a:gd name="connsiteX7" fmla="*/ 1896523 w 2861429"/>
              <a:gd name="connsiteY7" fmla="*/ 580535 h 1510777"/>
              <a:gd name="connsiteX8" fmla="*/ 2657542 w 2861429"/>
              <a:gd name="connsiteY8" fmla="*/ 602050 h 1510777"/>
              <a:gd name="connsiteX9" fmla="*/ 2861383 w 2861429"/>
              <a:gd name="connsiteY9" fmla="*/ 322352 h 1510777"/>
              <a:gd name="connsiteX10" fmla="*/ 2647339 w 2861429"/>
              <a:gd name="connsiteY10" fmla="*/ 21137 h 1510777"/>
              <a:gd name="connsiteX11" fmla="*/ 2098699 w 2861429"/>
              <a:gd name="connsiteY11" fmla="*/ 31895 h 1510777"/>
              <a:gd name="connsiteX12" fmla="*/ 1478860 w 2861429"/>
              <a:gd name="connsiteY12" fmla="*/ 85684 h 1510777"/>
              <a:gd name="connsiteX13" fmla="*/ 1178754 w 2861429"/>
              <a:gd name="connsiteY13" fmla="*/ 677353 h 1510777"/>
              <a:gd name="connsiteX14" fmla="*/ 678690 w 2861429"/>
              <a:gd name="connsiteY14" fmla="*/ 806446 h 1510777"/>
              <a:gd name="connsiteX0" fmla="*/ 678690 w 2861429"/>
              <a:gd name="connsiteY0" fmla="*/ 806446 h 1510777"/>
              <a:gd name="connsiteX1" fmla="*/ 259142 w 2861429"/>
              <a:gd name="connsiteY1" fmla="*/ 860234 h 1510777"/>
              <a:gd name="connsiteX2" fmla="*/ 11716 w 2861429"/>
              <a:gd name="connsiteY2" fmla="*/ 1161448 h 1510777"/>
              <a:gd name="connsiteX3" fmla="*/ 130050 w 2861429"/>
              <a:gd name="connsiteY3" fmla="*/ 1484177 h 1510777"/>
              <a:gd name="connsiteX4" fmla="*/ 893843 w 2861429"/>
              <a:gd name="connsiteY4" fmla="*/ 1462662 h 1510777"/>
              <a:gd name="connsiteX5" fmla="*/ 1225998 w 2861429"/>
              <a:gd name="connsiteY5" fmla="*/ 1225993 h 1510777"/>
              <a:gd name="connsiteX6" fmla="*/ 1507029 w 2861429"/>
              <a:gd name="connsiteY6" fmla="*/ 774173 h 1510777"/>
              <a:gd name="connsiteX7" fmla="*/ 1896523 w 2861429"/>
              <a:gd name="connsiteY7" fmla="*/ 580535 h 1510777"/>
              <a:gd name="connsiteX8" fmla="*/ 2657542 w 2861429"/>
              <a:gd name="connsiteY8" fmla="*/ 505232 h 1510777"/>
              <a:gd name="connsiteX9" fmla="*/ 2861383 w 2861429"/>
              <a:gd name="connsiteY9" fmla="*/ 322352 h 1510777"/>
              <a:gd name="connsiteX10" fmla="*/ 2647339 w 2861429"/>
              <a:gd name="connsiteY10" fmla="*/ 21137 h 1510777"/>
              <a:gd name="connsiteX11" fmla="*/ 2098699 w 2861429"/>
              <a:gd name="connsiteY11" fmla="*/ 31895 h 1510777"/>
              <a:gd name="connsiteX12" fmla="*/ 1478860 w 2861429"/>
              <a:gd name="connsiteY12" fmla="*/ 85684 h 1510777"/>
              <a:gd name="connsiteX13" fmla="*/ 1178754 w 2861429"/>
              <a:gd name="connsiteY13" fmla="*/ 677353 h 1510777"/>
              <a:gd name="connsiteX14" fmla="*/ 678690 w 2861429"/>
              <a:gd name="connsiteY14" fmla="*/ 806446 h 1510777"/>
              <a:gd name="connsiteX0" fmla="*/ 678690 w 2861434"/>
              <a:gd name="connsiteY0" fmla="*/ 806446 h 1510777"/>
              <a:gd name="connsiteX1" fmla="*/ 259142 w 2861434"/>
              <a:gd name="connsiteY1" fmla="*/ 860234 h 1510777"/>
              <a:gd name="connsiteX2" fmla="*/ 11716 w 2861434"/>
              <a:gd name="connsiteY2" fmla="*/ 1161448 h 1510777"/>
              <a:gd name="connsiteX3" fmla="*/ 130050 w 2861434"/>
              <a:gd name="connsiteY3" fmla="*/ 1484177 h 1510777"/>
              <a:gd name="connsiteX4" fmla="*/ 893843 w 2861434"/>
              <a:gd name="connsiteY4" fmla="*/ 1462662 h 1510777"/>
              <a:gd name="connsiteX5" fmla="*/ 1225998 w 2861434"/>
              <a:gd name="connsiteY5" fmla="*/ 1225993 h 1510777"/>
              <a:gd name="connsiteX6" fmla="*/ 1507029 w 2861434"/>
              <a:gd name="connsiteY6" fmla="*/ 774173 h 1510777"/>
              <a:gd name="connsiteX7" fmla="*/ 1865914 w 2861434"/>
              <a:gd name="connsiteY7" fmla="*/ 515990 h 1510777"/>
              <a:gd name="connsiteX8" fmla="*/ 2657542 w 2861434"/>
              <a:gd name="connsiteY8" fmla="*/ 505232 h 1510777"/>
              <a:gd name="connsiteX9" fmla="*/ 2861383 w 2861434"/>
              <a:gd name="connsiteY9" fmla="*/ 322352 h 1510777"/>
              <a:gd name="connsiteX10" fmla="*/ 2647339 w 2861434"/>
              <a:gd name="connsiteY10" fmla="*/ 21137 h 1510777"/>
              <a:gd name="connsiteX11" fmla="*/ 2098699 w 2861434"/>
              <a:gd name="connsiteY11" fmla="*/ 31895 h 1510777"/>
              <a:gd name="connsiteX12" fmla="*/ 1478860 w 2861434"/>
              <a:gd name="connsiteY12" fmla="*/ 85684 h 1510777"/>
              <a:gd name="connsiteX13" fmla="*/ 1178754 w 2861434"/>
              <a:gd name="connsiteY13" fmla="*/ 677353 h 1510777"/>
              <a:gd name="connsiteX14" fmla="*/ 678690 w 2861434"/>
              <a:gd name="connsiteY14" fmla="*/ 806446 h 1510777"/>
              <a:gd name="connsiteX0" fmla="*/ 678690 w 2861434"/>
              <a:gd name="connsiteY0" fmla="*/ 834714 h 1539045"/>
              <a:gd name="connsiteX1" fmla="*/ 259142 w 2861434"/>
              <a:gd name="connsiteY1" fmla="*/ 888502 h 1539045"/>
              <a:gd name="connsiteX2" fmla="*/ 11716 w 2861434"/>
              <a:gd name="connsiteY2" fmla="*/ 1189716 h 1539045"/>
              <a:gd name="connsiteX3" fmla="*/ 130050 w 2861434"/>
              <a:gd name="connsiteY3" fmla="*/ 1512445 h 1539045"/>
              <a:gd name="connsiteX4" fmla="*/ 893843 w 2861434"/>
              <a:gd name="connsiteY4" fmla="*/ 1490930 h 1539045"/>
              <a:gd name="connsiteX5" fmla="*/ 1225998 w 2861434"/>
              <a:gd name="connsiteY5" fmla="*/ 1254261 h 1539045"/>
              <a:gd name="connsiteX6" fmla="*/ 1507029 w 2861434"/>
              <a:gd name="connsiteY6" fmla="*/ 802441 h 1539045"/>
              <a:gd name="connsiteX7" fmla="*/ 1865914 w 2861434"/>
              <a:gd name="connsiteY7" fmla="*/ 544258 h 1539045"/>
              <a:gd name="connsiteX8" fmla="*/ 2657542 w 2861434"/>
              <a:gd name="connsiteY8" fmla="*/ 533500 h 1539045"/>
              <a:gd name="connsiteX9" fmla="*/ 2861383 w 2861434"/>
              <a:gd name="connsiteY9" fmla="*/ 350620 h 1539045"/>
              <a:gd name="connsiteX10" fmla="*/ 2647339 w 2861434"/>
              <a:gd name="connsiteY10" fmla="*/ 49405 h 1539045"/>
              <a:gd name="connsiteX11" fmla="*/ 2098700 w 2861434"/>
              <a:gd name="connsiteY11" fmla="*/ 6375 h 1539045"/>
              <a:gd name="connsiteX12" fmla="*/ 1478860 w 2861434"/>
              <a:gd name="connsiteY12" fmla="*/ 113952 h 1539045"/>
              <a:gd name="connsiteX13" fmla="*/ 1178754 w 2861434"/>
              <a:gd name="connsiteY13" fmla="*/ 705621 h 1539045"/>
              <a:gd name="connsiteX14" fmla="*/ 678690 w 2861434"/>
              <a:gd name="connsiteY14" fmla="*/ 834714 h 1539045"/>
              <a:gd name="connsiteX0" fmla="*/ 678690 w 2868219"/>
              <a:gd name="connsiteY0" fmla="*/ 830044 h 1534375"/>
              <a:gd name="connsiteX1" fmla="*/ 259142 w 2868219"/>
              <a:gd name="connsiteY1" fmla="*/ 883832 h 1534375"/>
              <a:gd name="connsiteX2" fmla="*/ 11716 w 2868219"/>
              <a:gd name="connsiteY2" fmla="*/ 1185046 h 1534375"/>
              <a:gd name="connsiteX3" fmla="*/ 130050 w 2868219"/>
              <a:gd name="connsiteY3" fmla="*/ 1507775 h 1534375"/>
              <a:gd name="connsiteX4" fmla="*/ 893843 w 2868219"/>
              <a:gd name="connsiteY4" fmla="*/ 1486260 h 1534375"/>
              <a:gd name="connsiteX5" fmla="*/ 1225998 w 2868219"/>
              <a:gd name="connsiteY5" fmla="*/ 1249591 h 1534375"/>
              <a:gd name="connsiteX6" fmla="*/ 1507029 w 2868219"/>
              <a:gd name="connsiteY6" fmla="*/ 797771 h 1534375"/>
              <a:gd name="connsiteX7" fmla="*/ 1865914 w 2868219"/>
              <a:gd name="connsiteY7" fmla="*/ 539588 h 1534375"/>
              <a:gd name="connsiteX8" fmla="*/ 2657542 w 2868219"/>
              <a:gd name="connsiteY8" fmla="*/ 528830 h 1534375"/>
              <a:gd name="connsiteX9" fmla="*/ 2861383 w 2868219"/>
              <a:gd name="connsiteY9" fmla="*/ 345950 h 1534375"/>
              <a:gd name="connsiteX10" fmla="*/ 2749370 w 2868219"/>
              <a:gd name="connsiteY10" fmla="*/ 66250 h 1534375"/>
              <a:gd name="connsiteX11" fmla="*/ 2098700 w 2868219"/>
              <a:gd name="connsiteY11" fmla="*/ 1705 h 1534375"/>
              <a:gd name="connsiteX12" fmla="*/ 1478860 w 2868219"/>
              <a:gd name="connsiteY12" fmla="*/ 109282 h 1534375"/>
              <a:gd name="connsiteX13" fmla="*/ 1178754 w 2868219"/>
              <a:gd name="connsiteY13" fmla="*/ 700951 h 1534375"/>
              <a:gd name="connsiteX14" fmla="*/ 678690 w 2868219"/>
              <a:gd name="connsiteY14" fmla="*/ 830044 h 1534375"/>
              <a:gd name="connsiteX0" fmla="*/ 670528 w 2860057"/>
              <a:gd name="connsiteY0" fmla="*/ 830044 h 1508671"/>
              <a:gd name="connsiteX1" fmla="*/ 250980 w 2860057"/>
              <a:gd name="connsiteY1" fmla="*/ 883832 h 1508671"/>
              <a:gd name="connsiteX2" fmla="*/ 3554 w 2860057"/>
              <a:gd name="connsiteY2" fmla="*/ 1185046 h 1508671"/>
              <a:gd name="connsiteX3" fmla="*/ 162701 w 2860057"/>
              <a:gd name="connsiteY3" fmla="*/ 1464744 h 1508671"/>
              <a:gd name="connsiteX4" fmla="*/ 885681 w 2860057"/>
              <a:gd name="connsiteY4" fmla="*/ 1486260 h 1508671"/>
              <a:gd name="connsiteX5" fmla="*/ 1217836 w 2860057"/>
              <a:gd name="connsiteY5" fmla="*/ 1249591 h 1508671"/>
              <a:gd name="connsiteX6" fmla="*/ 1498867 w 2860057"/>
              <a:gd name="connsiteY6" fmla="*/ 797771 h 1508671"/>
              <a:gd name="connsiteX7" fmla="*/ 1857752 w 2860057"/>
              <a:gd name="connsiteY7" fmla="*/ 539588 h 1508671"/>
              <a:gd name="connsiteX8" fmla="*/ 2649380 w 2860057"/>
              <a:gd name="connsiteY8" fmla="*/ 528830 h 1508671"/>
              <a:gd name="connsiteX9" fmla="*/ 2853221 w 2860057"/>
              <a:gd name="connsiteY9" fmla="*/ 345950 h 1508671"/>
              <a:gd name="connsiteX10" fmla="*/ 2741208 w 2860057"/>
              <a:gd name="connsiteY10" fmla="*/ 66250 h 1508671"/>
              <a:gd name="connsiteX11" fmla="*/ 2090538 w 2860057"/>
              <a:gd name="connsiteY11" fmla="*/ 1705 h 1508671"/>
              <a:gd name="connsiteX12" fmla="*/ 1470698 w 2860057"/>
              <a:gd name="connsiteY12" fmla="*/ 109282 h 1508671"/>
              <a:gd name="connsiteX13" fmla="*/ 1170592 w 2860057"/>
              <a:gd name="connsiteY13" fmla="*/ 700951 h 1508671"/>
              <a:gd name="connsiteX14" fmla="*/ 670528 w 2860057"/>
              <a:gd name="connsiteY14" fmla="*/ 830044 h 1508671"/>
              <a:gd name="connsiteX0" fmla="*/ 670331 w 2859860"/>
              <a:gd name="connsiteY0" fmla="*/ 830044 h 1479778"/>
              <a:gd name="connsiteX1" fmla="*/ 250783 w 2859860"/>
              <a:gd name="connsiteY1" fmla="*/ 883832 h 1479778"/>
              <a:gd name="connsiteX2" fmla="*/ 3357 w 2859860"/>
              <a:gd name="connsiteY2" fmla="*/ 1185046 h 1479778"/>
              <a:gd name="connsiteX3" fmla="*/ 162504 w 2859860"/>
              <a:gd name="connsiteY3" fmla="*/ 1464744 h 1479778"/>
              <a:gd name="connsiteX4" fmla="*/ 865077 w 2859860"/>
              <a:gd name="connsiteY4" fmla="*/ 1421714 h 1479778"/>
              <a:gd name="connsiteX5" fmla="*/ 1217639 w 2859860"/>
              <a:gd name="connsiteY5" fmla="*/ 1249591 h 1479778"/>
              <a:gd name="connsiteX6" fmla="*/ 1498670 w 2859860"/>
              <a:gd name="connsiteY6" fmla="*/ 797771 h 1479778"/>
              <a:gd name="connsiteX7" fmla="*/ 1857555 w 2859860"/>
              <a:gd name="connsiteY7" fmla="*/ 539588 h 1479778"/>
              <a:gd name="connsiteX8" fmla="*/ 2649183 w 2859860"/>
              <a:gd name="connsiteY8" fmla="*/ 528830 h 1479778"/>
              <a:gd name="connsiteX9" fmla="*/ 2853024 w 2859860"/>
              <a:gd name="connsiteY9" fmla="*/ 345950 h 1479778"/>
              <a:gd name="connsiteX10" fmla="*/ 2741011 w 2859860"/>
              <a:gd name="connsiteY10" fmla="*/ 66250 h 1479778"/>
              <a:gd name="connsiteX11" fmla="*/ 2090341 w 2859860"/>
              <a:gd name="connsiteY11" fmla="*/ 1705 h 1479778"/>
              <a:gd name="connsiteX12" fmla="*/ 1470501 w 2859860"/>
              <a:gd name="connsiteY12" fmla="*/ 109282 h 1479778"/>
              <a:gd name="connsiteX13" fmla="*/ 1170395 w 2859860"/>
              <a:gd name="connsiteY13" fmla="*/ 700951 h 1479778"/>
              <a:gd name="connsiteX14" fmla="*/ 670331 w 2859860"/>
              <a:gd name="connsiteY14" fmla="*/ 830044 h 1479778"/>
              <a:gd name="connsiteX0" fmla="*/ 667153 w 2856682"/>
              <a:gd name="connsiteY0" fmla="*/ 830044 h 1470852"/>
              <a:gd name="connsiteX1" fmla="*/ 247605 w 2856682"/>
              <a:gd name="connsiteY1" fmla="*/ 883832 h 1470852"/>
              <a:gd name="connsiteX2" fmla="*/ 179 w 2856682"/>
              <a:gd name="connsiteY2" fmla="*/ 1185046 h 1470852"/>
              <a:gd name="connsiteX3" fmla="*/ 220545 w 2856682"/>
              <a:gd name="connsiteY3" fmla="*/ 1453987 h 1470852"/>
              <a:gd name="connsiteX4" fmla="*/ 861899 w 2856682"/>
              <a:gd name="connsiteY4" fmla="*/ 1421714 h 1470852"/>
              <a:gd name="connsiteX5" fmla="*/ 1214461 w 2856682"/>
              <a:gd name="connsiteY5" fmla="*/ 1249591 h 1470852"/>
              <a:gd name="connsiteX6" fmla="*/ 1495492 w 2856682"/>
              <a:gd name="connsiteY6" fmla="*/ 797771 h 1470852"/>
              <a:gd name="connsiteX7" fmla="*/ 1854377 w 2856682"/>
              <a:gd name="connsiteY7" fmla="*/ 539588 h 1470852"/>
              <a:gd name="connsiteX8" fmla="*/ 2646005 w 2856682"/>
              <a:gd name="connsiteY8" fmla="*/ 528830 h 1470852"/>
              <a:gd name="connsiteX9" fmla="*/ 2849846 w 2856682"/>
              <a:gd name="connsiteY9" fmla="*/ 345950 h 1470852"/>
              <a:gd name="connsiteX10" fmla="*/ 2737833 w 2856682"/>
              <a:gd name="connsiteY10" fmla="*/ 66250 h 1470852"/>
              <a:gd name="connsiteX11" fmla="*/ 2087163 w 2856682"/>
              <a:gd name="connsiteY11" fmla="*/ 1705 h 1470852"/>
              <a:gd name="connsiteX12" fmla="*/ 1467323 w 2856682"/>
              <a:gd name="connsiteY12" fmla="*/ 109282 h 1470852"/>
              <a:gd name="connsiteX13" fmla="*/ 1167217 w 2856682"/>
              <a:gd name="connsiteY13" fmla="*/ 700951 h 1470852"/>
              <a:gd name="connsiteX14" fmla="*/ 667153 w 2856682"/>
              <a:gd name="connsiteY14" fmla="*/ 830044 h 1470852"/>
              <a:gd name="connsiteX0" fmla="*/ 667299 w 2856828"/>
              <a:gd name="connsiteY0" fmla="*/ 830044 h 1470852"/>
              <a:gd name="connsiteX1" fmla="*/ 257955 w 2856828"/>
              <a:gd name="connsiteY1" fmla="*/ 883832 h 1470852"/>
              <a:gd name="connsiteX2" fmla="*/ 325 w 2856828"/>
              <a:gd name="connsiteY2" fmla="*/ 1185046 h 1470852"/>
              <a:gd name="connsiteX3" fmla="*/ 220691 w 2856828"/>
              <a:gd name="connsiteY3" fmla="*/ 1453987 h 1470852"/>
              <a:gd name="connsiteX4" fmla="*/ 862045 w 2856828"/>
              <a:gd name="connsiteY4" fmla="*/ 1421714 h 1470852"/>
              <a:gd name="connsiteX5" fmla="*/ 1214607 w 2856828"/>
              <a:gd name="connsiteY5" fmla="*/ 1249591 h 1470852"/>
              <a:gd name="connsiteX6" fmla="*/ 1495638 w 2856828"/>
              <a:gd name="connsiteY6" fmla="*/ 797771 h 1470852"/>
              <a:gd name="connsiteX7" fmla="*/ 1854523 w 2856828"/>
              <a:gd name="connsiteY7" fmla="*/ 539588 h 1470852"/>
              <a:gd name="connsiteX8" fmla="*/ 2646151 w 2856828"/>
              <a:gd name="connsiteY8" fmla="*/ 528830 h 1470852"/>
              <a:gd name="connsiteX9" fmla="*/ 2849992 w 2856828"/>
              <a:gd name="connsiteY9" fmla="*/ 345950 h 1470852"/>
              <a:gd name="connsiteX10" fmla="*/ 2737979 w 2856828"/>
              <a:gd name="connsiteY10" fmla="*/ 66250 h 1470852"/>
              <a:gd name="connsiteX11" fmla="*/ 2087309 w 2856828"/>
              <a:gd name="connsiteY11" fmla="*/ 1705 h 1470852"/>
              <a:gd name="connsiteX12" fmla="*/ 1467469 w 2856828"/>
              <a:gd name="connsiteY12" fmla="*/ 109282 h 1470852"/>
              <a:gd name="connsiteX13" fmla="*/ 1167363 w 2856828"/>
              <a:gd name="connsiteY13" fmla="*/ 700951 h 1470852"/>
              <a:gd name="connsiteX14" fmla="*/ 667299 w 2856828"/>
              <a:gd name="connsiteY14" fmla="*/ 830044 h 1470852"/>
              <a:gd name="connsiteX0" fmla="*/ 442829 w 2856828"/>
              <a:gd name="connsiteY0" fmla="*/ 711710 h 1470852"/>
              <a:gd name="connsiteX1" fmla="*/ 257955 w 2856828"/>
              <a:gd name="connsiteY1" fmla="*/ 883832 h 1470852"/>
              <a:gd name="connsiteX2" fmla="*/ 325 w 2856828"/>
              <a:gd name="connsiteY2" fmla="*/ 1185046 h 1470852"/>
              <a:gd name="connsiteX3" fmla="*/ 220691 w 2856828"/>
              <a:gd name="connsiteY3" fmla="*/ 1453987 h 1470852"/>
              <a:gd name="connsiteX4" fmla="*/ 862045 w 2856828"/>
              <a:gd name="connsiteY4" fmla="*/ 1421714 h 1470852"/>
              <a:gd name="connsiteX5" fmla="*/ 1214607 w 2856828"/>
              <a:gd name="connsiteY5" fmla="*/ 1249591 h 1470852"/>
              <a:gd name="connsiteX6" fmla="*/ 1495638 w 2856828"/>
              <a:gd name="connsiteY6" fmla="*/ 797771 h 1470852"/>
              <a:gd name="connsiteX7" fmla="*/ 1854523 w 2856828"/>
              <a:gd name="connsiteY7" fmla="*/ 539588 h 1470852"/>
              <a:gd name="connsiteX8" fmla="*/ 2646151 w 2856828"/>
              <a:gd name="connsiteY8" fmla="*/ 528830 h 1470852"/>
              <a:gd name="connsiteX9" fmla="*/ 2849992 w 2856828"/>
              <a:gd name="connsiteY9" fmla="*/ 345950 h 1470852"/>
              <a:gd name="connsiteX10" fmla="*/ 2737979 w 2856828"/>
              <a:gd name="connsiteY10" fmla="*/ 66250 h 1470852"/>
              <a:gd name="connsiteX11" fmla="*/ 2087309 w 2856828"/>
              <a:gd name="connsiteY11" fmla="*/ 1705 h 1470852"/>
              <a:gd name="connsiteX12" fmla="*/ 1467469 w 2856828"/>
              <a:gd name="connsiteY12" fmla="*/ 109282 h 1470852"/>
              <a:gd name="connsiteX13" fmla="*/ 1167363 w 2856828"/>
              <a:gd name="connsiteY13" fmla="*/ 700951 h 1470852"/>
              <a:gd name="connsiteX14" fmla="*/ 442829 w 2856828"/>
              <a:gd name="connsiteY14" fmla="*/ 711710 h 1470852"/>
              <a:gd name="connsiteX0" fmla="*/ 442829 w 2856828"/>
              <a:gd name="connsiteY0" fmla="*/ 711710 h 1470852"/>
              <a:gd name="connsiteX1" fmla="*/ 257955 w 2856828"/>
              <a:gd name="connsiteY1" fmla="*/ 883832 h 1470852"/>
              <a:gd name="connsiteX2" fmla="*/ 325 w 2856828"/>
              <a:gd name="connsiteY2" fmla="*/ 1185046 h 1470852"/>
              <a:gd name="connsiteX3" fmla="*/ 220691 w 2856828"/>
              <a:gd name="connsiteY3" fmla="*/ 1453987 h 1470852"/>
              <a:gd name="connsiteX4" fmla="*/ 862045 w 2856828"/>
              <a:gd name="connsiteY4" fmla="*/ 1421714 h 1470852"/>
              <a:gd name="connsiteX5" fmla="*/ 1214607 w 2856828"/>
              <a:gd name="connsiteY5" fmla="*/ 1249591 h 1470852"/>
              <a:gd name="connsiteX6" fmla="*/ 1495638 w 2856828"/>
              <a:gd name="connsiteY6" fmla="*/ 797771 h 1470852"/>
              <a:gd name="connsiteX7" fmla="*/ 1854523 w 2856828"/>
              <a:gd name="connsiteY7" fmla="*/ 539588 h 1470852"/>
              <a:gd name="connsiteX8" fmla="*/ 2646151 w 2856828"/>
              <a:gd name="connsiteY8" fmla="*/ 528830 h 1470852"/>
              <a:gd name="connsiteX9" fmla="*/ 2849992 w 2856828"/>
              <a:gd name="connsiteY9" fmla="*/ 345950 h 1470852"/>
              <a:gd name="connsiteX10" fmla="*/ 2737979 w 2856828"/>
              <a:gd name="connsiteY10" fmla="*/ 66250 h 1470852"/>
              <a:gd name="connsiteX11" fmla="*/ 2087309 w 2856828"/>
              <a:gd name="connsiteY11" fmla="*/ 1705 h 1470852"/>
              <a:gd name="connsiteX12" fmla="*/ 1467469 w 2856828"/>
              <a:gd name="connsiteY12" fmla="*/ 109282 h 1470852"/>
              <a:gd name="connsiteX13" fmla="*/ 330703 w 2856828"/>
              <a:gd name="connsiteY13" fmla="*/ 561101 h 1470852"/>
              <a:gd name="connsiteX14" fmla="*/ 442829 w 2856828"/>
              <a:gd name="connsiteY14" fmla="*/ 711710 h 1470852"/>
              <a:gd name="connsiteX0" fmla="*/ 513137 w 2927136"/>
              <a:gd name="connsiteY0" fmla="*/ 733920 h 1493062"/>
              <a:gd name="connsiteX1" fmla="*/ 328263 w 2927136"/>
              <a:gd name="connsiteY1" fmla="*/ 906042 h 1493062"/>
              <a:gd name="connsiteX2" fmla="*/ 70633 w 2927136"/>
              <a:gd name="connsiteY2" fmla="*/ 1207256 h 1493062"/>
              <a:gd name="connsiteX3" fmla="*/ 290999 w 2927136"/>
              <a:gd name="connsiteY3" fmla="*/ 1476197 h 1493062"/>
              <a:gd name="connsiteX4" fmla="*/ 932353 w 2927136"/>
              <a:gd name="connsiteY4" fmla="*/ 1443924 h 1493062"/>
              <a:gd name="connsiteX5" fmla="*/ 1284915 w 2927136"/>
              <a:gd name="connsiteY5" fmla="*/ 1271801 h 1493062"/>
              <a:gd name="connsiteX6" fmla="*/ 1565946 w 2927136"/>
              <a:gd name="connsiteY6" fmla="*/ 819981 h 1493062"/>
              <a:gd name="connsiteX7" fmla="*/ 1924831 w 2927136"/>
              <a:gd name="connsiteY7" fmla="*/ 561798 h 1493062"/>
              <a:gd name="connsiteX8" fmla="*/ 2716459 w 2927136"/>
              <a:gd name="connsiteY8" fmla="*/ 551040 h 1493062"/>
              <a:gd name="connsiteX9" fmla="*/ 2920300 w 2927136"/>
              <a:gd name="connsiteY9" fmla="*/ 368160 h 1493062"/>
              <a:gd name="connsiteX10" fmla="*/ 2808287 w 2927136"/>
              <a:gd name="connsiteY10" fmla="*/ 88460 h 1493062"/>
              <a:gd name="connsiteX11" fmla="*/ 2157617 w 2927136"/>
              <a:gd name="connsiteY11" fmla="*/ 23915 h 1493062"/>
              <a:gd name="connsiteX12" fmla="*/ 37911 w 2927136"/>
              <a:gd name="connsiteY12" fmla="*/ 454221 h 1493062"/>
              <a:gd name="connsiteX13" fmla="*/ 401011 w 2927136"/>
              <a:gd name="connsiteY13" fmla="*/ 583311 h 1493062"/>
              <a:gd name="connsiteX14" fmla="*/ 513137 w 2927136"/>
              <a:gd name="connsiteY14" fmla="*/ 733920 h 1493062"/>
              <a:gd name="connsiteX0" fmla="*/ 513137 w 2927136"/>
              <a:gd name="connsiteY0" fmla="*/ 733920 h 1493062"/>
              <a:gd name="connsiteX1" fmla="*/ 226232 w 2927136"/>
              <a:gd name="connsiteY1" fmla="*/ 981346 h 1493062"/>
              <a:gd name="connsiteX2" fmla="*/ 70633 w 2927136"/>
              <a:gd name="connsiteY2" fmla="*/ 1207256 h 1493062"/>
              <a:gd name="connsiteX3" fmla="*/ 290999 w 2927136"/>
              <a:gd name="connsiteY3" fmla="*/ 1476197 h 1493062"/>
              <a:gd name="connsiteX4" fmla="*/ 932353 w 2927136"/>
              <a:gd name="connsiteY4" fmla="*/ 1443924 h 1493062"/>
              <a:gd name="connsiteX5" fmla="*/ 1284915 w 2927136"/>
              <a:gd name="connsiteY5" fmla="*/ 1271801 h 1493062"/>
              <a:gd name="connsiteX6" fmla="*/ 1565946 w 2927136"/>
              <a:gd name="connsiteY6" fmla="*/ 819981 h 1493062"/>
              <a:gd name="connsiteX7" fmla="*/ 1924831 w 2927136"/>
              <a:gd name="connsiteY7" fmla="*/ 561798 h 1493062"/>
              <a:gd name="connsiteX8" fmla="*/ 2716459 w 2927136"/>
              <a:gd name="connsiteY8" fmla="*/ 551040 h 1493062"/>
              <a:gd name="connsiteX9" fmla="*/ 2920300 w 2927136"/>
              <a:gd name="connsiteY9" fmla="*/ 368160 h 1493062"/>
              <a:gd name="connsiteX10" fmla="*/ 2808287 w 2927136"/>
              <a:gd name="connsiteY10" fmla="*/ 88460 h 1493062"/>
              <a:gd name="connsiteX11" fmla="*/ 2157617 w 2927136"/>
              <a:gd name="connsiteY11" fmla="*/ 23915 h 1493062"/>
              <a:gd name="connsiteX12" fmla="*/ 37911 w 2927136"/>
              <a:gd name="connsiteY12" fmla="*/ 454221 h 1493062"/>
              <a:gd name="connsiteX13" fmla="*/ 401011 w 2927136"/>
              <a:gd name="connsiteY13" fmla="*/ 583311 h 1493062"/>
              <a:gd name="connsiteX14" fmla="*/ 513137 w 2927136"/>
              <a:gd name="connsiteY14" fmla="*/ 733920 h 1493062"/>
              <a:gd name="connsiteX0" fmla="*/ 564682 w 2927665"/>
              <a:gd name="connsiteY0" fmla="*/ 841496 h 1493062"/>
              <a:gd name="connsiteX1" fmla="*/ 226761 w 2927665"/>
              <a:gd name="connsiteY1" fmla="*/ 981346 h 1493062"/>
              <a:gd name="connsiteX2" fmla="*/ 71162 w 2927665"/>
              <a:gd name="connsiteY2" fmla="*/ 1207256 h 1493062"/>
              <a:gd name="connsiteX3" fmla="*/ 291528 w 2927665"/>
              <a:gd name="connsiteY3" fmla="*/ 1476197 h 1493062"/>
              <a:gd name="connsiteX4" fmla="*/ 932882 w 2927665"/>
              <a:gd name="connsiteY4" fmla="*/ 1443924 h 1493062"/>
              <a:gd name="connsiteX5" fmla="*/ 1285444 w 2927665"/>
              <a:gd name="connsiteY5" fmla="*/ 1271801 h 1493062"/>
              <a:gd name="connsiteX6" fmla="*/ 1566475 w 2927665"/>
              <a:gd name="connsiteY6" fmla="*/ 819981 h 1493062"/>
              <a:gd name="connsiteX7" fmla="*/ 1925360 w 2927665"/>
              <a:gd name="connsiteY7" fmla="*/ 561798 h 1493062"/>
              <a:gd name="connsiteX8" fmla="*/ 2716988 w 2927665"/>
              <a:gd name="connsiteY8" fmla="*/ 551040 h 1493062"/>
              <a:gd name="connsiteX9" fmla="*/ 2920829 w 2927665"/>
              <a:gd name="connsiteY9" fmla="*/ 368160 h 1493062"/>
              <a:gd name="connsiteX10" fmla="*/ 2808816 w 2927665"/>
              <a:gd name="connsiteY10" fmla="*/ 88460 h 1493062"/>
              <a:gd name="connsiteX11" fmla="*/ 2158146 w 2927665"/>
              <a:gd name="connsiteY11" fmla="*/ 23915 h 1493062"/>
              <a:gd name="connsiteX12" fmla="*/ 38440 w 2927665"/>
              <a:gd name="connsiteY12" fmla="*/ 454221 h 1493062"/>
              <a:gd name="connsiteX13" fmla="*/ 401540 w 2927665"/>
              <a:gd name="connsiteY13" fmla="*/ 583311 h 1493062"/>
              <a:gd name="connsiteX14" fmla="*/ 564682 w 2927665"/>
              <a:gd name="connsiteY14" fmla="*/ 841496 h 1493062"/>
              <a:gd name="connsiteX0" fmla="*/ 564682 w 3020356"/>
              <a:gd name="connsiteY0" fmla="*/ 777060 h 1428626"/>
              <a:gd name="connsiteX1" fmla="*/ 226761 w 3020356"/>
              <a:gd name="connsiteY1" fmla="*/ 916910 h 1428626"/>
              <a:gd name="connsiteX2" fmla="*/ 71162 w 3020356"/>
              <a:gd name="connsiteY2" fmla="*/ 1142820 h 1428626"/>
              <a:gd name="connsiteX3" fmla="*/ 291528 w 3020356"/>
              <a:gd name="connsiteY3" fmla="*/ 1411761 h 1428626"/>
              <a:gd name="connsiteX4" fmla="*/ 932882 w 3020356"/>
              <a:gd name="connsiteY4" fmla="*/ 1379488 h 1428626"/>
              <a:gd name="connsiteX5" fmla="*/ 1285444 w 3020356"/>
              <a:gd name="connsiteY5" fmla="*/ 1207365 h 1428626"/>
              <a:gd name="connsiteX6" fmla="*/ 1566475 w 3020356"/>
              <a:gd name="connsiteY6" fmla="*/ 755545 h 1428626"/>
              <a:gd name="connsiteX7" fmla="*/ 1925360 w 3020356"/>
              <a:gd name="connsiteY7" fmla="*/ 497362 h 1428626"/>
              <a:gd name="connsiteX8" fmla="*/ 2716988 w 3020356"/>
              <a:gd name="connsiteY8" fmla="*/ 486604 h 1428626"/>
              <a:gd name="connsiteX9" fmla="*/ 2920829 w 3020356"/>
              <a:gd name="connsiteY9" fmla="*/ 303724 h 1428626"/>
              <a:gd name="connsiteX10" fmla="*/ 2808816 w 3020356"/>
              <a:gd name="connsiteY10" fmla="*/ 24024 h 1428626"/>
              <a:gd name="connsiteX11" fmla="*/ 597061 w 3020356"/>
              <a:gd name="connsiteY11" fmla="*/ 56298 h 1428626"/>
              <a:gd name="connsiteX12" fmla="*/ 38440 w 3020356"/>
              <a:gd name="connsiteY12" fmla="*/ 389785 h 1428626"/>
              <a:gd name="connsiteX13" fmla="*/ 401540 w 3020356"/>
              <a:gd name="connsiteY13" fmla="*/ 518875 h 1428626"/>
              <a:gd name="connsiteX14" fmla="*/ 564682 w 3020356"/>
              <a:gd name="connsiteY14" fmla="*/ 777060 h 1428626"/>
              <a:gd name="connsiteX0" fmla="*/ 564682 w 3041358"/>
              <a:gd name="connsiteY0" fmla="*/ 781844 h 1433410"/>
              <a:gd name="connsiteX1" fmla="*/ 226761 w 3041358"/>
              <a:gd name="connsiteY1" fmla="*/ 921694 h 1433410"/>
              <a:gd name="connsiteX2" fmla="*/ 71162 w 3041358"/>
              <a:gd name="connsiteY2" fmla="*/ 1147604 h 1433410"/>
              <a:gd name="connsiteX3" fmla="*/ 291528 w 3041358"/>
              <a:gd name="connsiteY3" fmla="*/ 1416545 h 1433410"/>
              <a:gd name="connsiteX4" fmla="*/ 932882 w 3041358"/>
              <a:gd name="connsiteY4" fmla="*/ 1384272 h 1433410"/>
              <a:gd name="connsiteX5" fmla="*/ 1285444 w 3041358"/>
              <a:gd name="connsiteY5" fmla="*/ 1212149 h 1433410"/>
              <a:gd name="connsiteX6" fmla="*/ 1566475 w 3041358"/>
              <a:gd name="connsiteY6" fmla="*/ 760329 h 1433410"/>
              <a:gd name="connsiteX7" fmla="*/ 1925360 w 3041358"/>
              <a:gd name="connsiteY7" fmla="*/ 502146 h 1433410"/>
              <a:gd name="connsiteX8" fmla="*/ 2716988 w 3041358"/>
              <a:gd name="connsiteY8" fmla="*/ 491388 h 1433410"/>
              <a:gd name="connsiteX9" fmla="*/ 2920829 w 3041358"/>
              <a:gd name="connsiteY9" fmla="*/ 308508 h 1433410"/>
              <a:gd name="connsiteX10" fmla="*/ 2808816 w 3041358"/>
              <a:gd name="connsiteY10" fmla="*/ 28808 h 1433410"/>
              <a:gd name="connsiteX11" fmla="*/ 301169 w 3041358"/>
              <a:gd name="connsiteY11" fmla="*/ 50325 h 1433410"/>
              <a:gd name="connsiteX12" fmla="*/ 38440 w 3041358"/>
              <a:gd name="connsiteY12" fmla="*/ 394569 h 1433410"/>
              <a:gd name="connsiteX13" fmla="*/ 401540 w 3041358"/>
              <a:gd name="connsiteY13" fmla="*/ 523659 h 1433410"/>
              <a:gd name="connsiteX14" fmla="*/ 564682 w 3041358"/>
              <a:gd name="connsiteY14" fmla="*/ 781844 h 1433410"/>
              <a:gd name="connsiteX0" fmla="*/ 564682 w 3041358"/>
              <a:gd name="connsiteY0" fmla="*/ 780698 h 1432264"/>
              <a:gd name="connsiteX1" fmla="*/ 226761 w 3041358"/>
              <a:gd name="connsiteY1" fmla="*/ 920548 h 1432264"/>
              <a:gd name="connsiteX2" fmla="*/ 71162 w 3041358"/>
              <a:gd name="connsiteY2" fmla="*/ 1146458 h 1432264"/>
              <a:gd name="connsiteX3" fmla="*/ 291528 w 3041358"/>
              <a:gd name="connsiteY3" fmla="*/ 1415399 h 1432264"/>
              <a:gd name="connsiteX4" fmla="*/ 932882 w 3041358"/>
              <a:gd name="connsiteY4" fmla="*/ 1383126 h 1432264"/>
              <a:gd name="connsiteX5" fmla="*/ 1285444 w 3041358"/>
              <a:gd name="connsiteY5" fmla="*/ 1211003 h 1432264"/>
              <a:gd name="connsiteX6" fmla="*/ 1566475 w 3041358"/>
              <a:gd name="connsiteY6" fmla="*/ 759183 h 1432264"/>
              <a:gd name="connsiteX7" fmla="*/ 1925360 w 3041358"/>
              <a:gd name="connsiteY7" fmla="*/ 501000 h 1432264"/>
              <a:gd name="connsiteX8" fmla="*/ 2716988 w 3041358"/>
              <a:gd name="connsiteY8" fmla="*/ 490242 h 1432264"/>
              <a:gd name="connsiteX9" fmla="*/ 2920829 w 3041358"/>
              <a:gd name="connsiteY9" fmla="*/ 307362 h 1432264"/>
              <a:gd name="connsiteX10" fmla="*/ 2808816 w 3041358"/>
              <a:gd name="connsiteY10" fmla="*/ 27662 h 1432264"/>
              <a:gd name="connsiteX11" fmla="*/ 301169 w 3041358"/>
              <a:gd name="connsiteY11" fmla="*/ 49179 h 1432264"/>
              <a:gd name="connsiteX12" fmla="*/ 38440 w 3041358"/>
              <a:gd name="connsiteY12" fmla="*/ 371908 h 1432264"/>
              <a:gd name="connsiteX13" fmla="*/ 401540 w 3041358"/>
              <a:gd name="connsiteY13" fmla="*/ 522513 h 1432264"/>
              <a:gd name="connsiteX14" fmla="*/ 564682 w 3041358"/>
              <a:gd name="connsiteY14" fmla="*/ 780698 h 1432264"/>
              <a:gd name="connsiteX0" fmla="*/ 599517 w 3076193"/>
              <a:gd name="connsiteY0" fmla="*/ 780698 h 1432264"/>
              <a:gd name="connsiteX1" fmla="*/ 261596 w 3076193"/>
              <a:gd name="connsiteY1" fmla="*/ 920548 h 1432264"/>
              <a:gd name="connsiteX2" fmla="*/ 105997 w 3076193"/>
              <a:gd name="connsiteY2" fmla="*/ 1146458 h 1432264"/>
              <a:gd name="connsiteX3" fmla="*/ 326363 w 3076193"/>
              <a:gd name="connsiteY3" fmla="*/ 1415399 h 1432264"/>
              <a:gd name="connsiteX4" fmla="*/ 967717 w 3076193"/>
              <a:gd name="connsiteY4" fmla="*/ 1383126 h 1432264"/>
              <a:gd name="connsiteX5" fmla="*/ 1320279 w 3076193"/>
              <a:gd name="connsiteY5" fmla="*/ 1211003 h 1432264"/>
              <a:gd name="connsiteX6" fmla="*/ 1601310 w 3076193"/>
              <a:gd name="connsiteY6" fmla="*/ 759183 h 1432264"/>
              <a:gd name="connsiteX7" fmla="*/ 1960195 w 3076193"/>
              <a:gd name="connsiteY7" fmla="*/ 501000 h 1432264"/>
              <a:gd name="connsiteX8" fmla="*/ 2751823 w 3076193"/>
              <a:gd name="connsiteY8" fmla="*/ 490242 h 1432264"/>
              <a:gd name="connsiteX9" fmla="*/ 2955664 w 3076193"/>
              <a:gd name="connsiteY9" fmla="*/ 307362 h 1432264"/>
              <a:gd name="connsiteX10" fmla="*/ 2843651 w 3076193"/>
              <a:gd name="connsiteY10" fmla="*/ 27662 h 1432264"/>
              <a:gd name="connsiteX11" fmla="*/ 336004 w 3076193"/>
              <a:gd name="connsiteY11" fmla="*/ 49179 h 1432264"/>
              <a:gd name="connsiteX12" fmla="*/ 73275 w 3076193"/>
              <a:gd name="connsiteY12" fmla="*/ 371908 h 1432264"/>
              <a:gd name="connsiteX13" fmla="*/ 436375 w 3076193"/>
              <a:gd name="connsiteY13" fmla="*/ 522513 h 1432264"/>
              <a:gd name="connsiteX14" fmla="*/ 599517 w 3076193"/>
              <a:gd name="connsiteY14" fmla="*/ 780698 h 1432264"/>
              <a:gd name="connsiteX0" fmla="*/ 599517 w 3076193"/>
              <a:gd name="connsiteY0" fmla="*/ 780698 h 1432264"/>
              <a:gd name="connsiteX1" fmla="*/ 261596 w 3076193"/>
              <a:gd name="connsiteY1" fmla="*/ 920548 h 1432264"/>
              <a:gd name="connsiteX2" fmla="*/ 105997 w 3076193"/>
              <a:gd name="connsiteY2" fmla="*/ 1146458 h 1432264"/>
              <a:gd name="connsiteX3" fmla="*/ 326363 w 3076193"/>
              <a:gd name="connsiteY3" fmla="*/ 1415399 h 1432264"/>
              <a:gd name="connsiteX4" fmla="*/ 967717 w 3076193"/>
              <a:gd name="connsiteY4" fmla="*/ 1383126 h 1432264"/>
              <a:gd name="connsiteX5" fmla="*/ 1320279 w 3076193"/>
              <a:gd name="connsiteY5" fmla="*/ 1211003 h 1432264"/>
              <a:gd name="connsiteX6" fmla="*/ 1601310 w 3076193"/>
              <a:gd name="connsiteY6" fmla="*/ 759183 h 1432264"/>
              <a:gd name="connsiteX7" fmla="*/ 1960195 w 3076193"/>
              <a:gd name="connsiteY7" fmla="*/ 501000 h 1432264"/>
              <a:gd name="connsiteX8" fmla="*/ 2751823 w 3076193"/>
              <a:gd name="connsiteY8" fmla="*/ 490242 h 1432264"/>
              <a:gd name="connsiteX9" fmla="*/ 2955664 w 3076193"/>
              <a:gd name="connsiteY9" fmla="*/ 307362 h 1432264"/>
              <a:gd name="connsiteX10" fmla="*/ 2843651 w 3076193"/>
              <a:gd name="connsiteY10" fmla="*/ 27662 h 1432264"/>
              <a:gd name="connsiteX11" fmla="*/ 336004 w 3076193"/>
              <a:gd name="connsiteY11" fmla="*/ 49179 h 1432264"/>
              <a:gd name="connsiteX12" fmla="*/ 73275 w 3076193"/>
              <a:gd name="connsiteY12" fmla="*/ 371908 h 1432264"/>
              <a:gd name="connsiteX13" fmla="*/ 436375 w 3076193"/>
              <a:gd name="connsiteY13" fmla="*/ 522513 h 1432264"/>
              <a:gd name="connsiteX14" fmla="*/ 599517 w 3076193"/>
              <a:gd name="connsiteY14" fmla="*/ 780698 h 1432264"/>
              <a:gd name="connsiteX0" fmla="*/ 542375 w 3022492"/>
              <a:gd name="connsiteY0" fmla="*/ 796084 h 1447650"/>
              <a:gd name="connsiteX1" fmla="*/ 204454 w 3022492"/>
              <a:gd name="connsiteY1" fmla="*/ 935934 h 1447650"/>
              <a:gd name="connsiteX2" fmla="*/ 48855 w 3022492"/>
              <a:gd name="connsiteY2" fmla="*/ 1161844 h 1447650"/>
              <a:gd name="connsiteX3" fmla="*/ 269221 w 3022492"/>
              <a:gd name="connsiteY3" fmla="*/ 1430785 h 1447650"/>
              <a:gd name="connsiteX4" fmla="*/ 910575 w 3022492"/>
              <a:gd name="connsiteY4" fmla="*/ 1398512 h 1447650"/>
              <a:gd name="connsiteX5" fmla="*/ 1263137 w 3022492"/>
              <a:gd name="connsiteY5" fmla="*/ 1226389 h 1447650"/>
              <a:gd name="connsiteX6" fmla="*/ 1544168 w 3022492"/>
              <a:gd name="connsiteY6" fmla="*/ 774569 h 1447650"/>
              <a:gd name="connsiteX7" fmla="*/ 1903053 w 3022492"/>
              <a:gd name="connsiteY7" fmla="*/ 516386 h 1447650"/>
              <a:gd name="connsiteX8" fmla="*/ 2694681 w 3022492"/>
              <a:gd name="connsiteY8" fmla="*/ 505628 h 1447650"/>
              <a:gd name="connsiteX9" fmla="*/ 2898522 w 3022492"/>
              <a:gd name="connsiteY9" fmla="*/ 322748 h 1447650"/>
              <a:gd name="connsiteX10" fmla="*/ 837703 w 3022492"/>
              <a:gd name="connsiteY10" fmla="*/ 21533 h 1447650"/>
              <a:gd name="connsiteX11" fmla="*/ 278862 w 3022492"/>
              <a:gd name="connsiteY11" fmla="*/ 64565 h 1447650"/>
              <a:gd name="connsiteX12" fmla="*/ 16133 w 3022492"/>
              <a:gd name="connsiteY12" fmla="*/ 387294 h 1447650"/>
              <a:gd name="connsiteX13" fmla="*/ 379233 w 3022492"/>
              <a:gd name="connsiteY13" fmla="*/ 537899 h 1447650"/>
              <a:gd name="connsiteX14" fmla="*/ 542375 w 3022492"/>
              <a:gd name="connsiteY14" fmla="*/ 796084 h 1447650"/>
              <a:gd name="connsiteX0" fmla="*/ 542375 w 3022492"/>
              <a:gd name="connsiteY0" fmla="*/ 777011 h 1428577"/>
              <a:gd name="connsiteX1" fmla="*/ 204454 w 3022492"/>
              <a:gd name="connsiteY1" fmla="*/ 916861 h 1428577"/>
              <a:gd name="connsiteX2" fmla="*/ 48855 w 3022492"/>
              <a:gd name="connsiteY2" fmla="*/ 1142771 h 1428577"/>
              <a:gd name="connsiteX3" fmla="*/ 269221 w 3022492"/>
              <a:gd name="connsiteY3" fmla="*/ 1411712 h 1428577"/>
              <a:gd name="connsiteX4" fmla="*/ 910575 w 3022492"/>
              <a:gd name="connsiteY4" fmla="*/ 1379439 h 1428577"/>
              <a:gd name="connsiteX5" fmla="*/ 1263137 w 3022492"/>
              <a:gd name="connsiteY5" fmla="*/ 1207316 h 1428577"/>
              <a:gd name="connsiteX6" fmla="*/ 1544168 w 3022492"/>
              <a:gd name="connsiteY6" fmla="*/ 755496 h 1428577"/>
              <a:gd name="connsiteX7" fmla="*/ 1903053 w 3022492"/>
              <a:gd name="connsiteY7" fmla="*/ 497313 h 1428577"/>
              <a:gd name="connsiteX8" fmla="*/ 2694681 w 3022492"/>
              <a:gd name="connsiteY8" fmla="*/ 486555 h 1428577"/>
              <a:gd name="connsiteX9" fmla="*/ 2898522 w 3022492"/>
              <a:gd name="connsiteY9" fmla="*/ 303675 h 1428577"/>
              <a:gd name="connsiteX10" fmla="*/ 837703 w 3022492"/>
              <a:gd name="connsiteY10" fmla="*/ 2460 h 1428577"/>
              <a:gd name="connsiteX11" fmla="*/ 278862 w 3022492"/>
              <a:gd name="connsiteY11" fmla="*/ 45492 h 1428577"/>
              <a:gd name="connsiteX12" fmla="*/ 16133 w 3022492"/>
              <a:gd name="connsiteY12" fmla="*/ 368221 h 1428577"/>
              <a:gd name="connsiteX13" fmla="*/ 379233 w 3022492"/>
              <a:gd name="connsiteY13" fmla="*/ 518826 h 1428577"/>
              <a:gd name="connsiteX14" fmla="*/ 542375 w 3022492"/>
              <a:gd name="connsiteY14" fmla="*/ 777011 h 1428577"/>
              <a:gd name="connsiteX0" fmla="*/ 542375 w 2702602"/>
              <a:gd name="connsiteY0" fmla="*/ 783325 h 1434891"/>
              <a:gd name="connsiteX1" fmla="*/ 204454 w 2702602"/>
              <a:gd name="connsiteY1" fmla="*/ 923175 h 1434891"/>
              <a:gd name="connsiteX2" fmla="*/ 48855 w 2702602"/>
              <a:gd name="connsiteY2" fmla="*/ 1149085 h 1434891"/>
              <a:gd name="connsiteX3" fmla="*/ 269221 w 2702602"/>
              <a:gd name="connsiteY3" fmla="*/ 1418026 h 1434891"/>
              <a:gd name="connsiteX4" fmla="*/ 910575 w 2702602"/>
              <a:gd name="connsiteY4" fmla="*/ 1385753 h 1434891"/>
              <a:gd name="connsiteX5" fmla="*/ 1263137 w 2702602"/>
              <a:gd name="connsiteY5" fmla="*/ 1213630 h 1434891"/>
              <a:gd name="connsiteX6" fmla="*/ 1544168 w 2702602"/>
              <a:gd name="connsiteY6" fmla="*/ 761810 h 1434891"/>
              <a:gd name="connsiteX7" fmla="*/ 1903053 w 2702602"/>
              <a:gd name="connsiteY7" fmla="*/ 503627 h 1434891"/>
              <a:gd name="connsiteX8" fmla="*/ 2694681 w 2702602"/>
              <a:gd name="connsiteY8" fmla="*/ 492869 h 1434891"/>
              <a:gd name="connsiteX9" fmla="*/ 1368046 w 2702602"/>
              <a:gd name="connsiteY9" fmla="*/ 51805 h 1434891"/>
              <a:gd name="connsiteX10" fmla="*/ 837703 w 2702602"/>
              <a:gd name="connsiteY10" fmla="*/ 8774 h 1434891"/>
              <a:gd name="connsiteX11" fmla="*/ 278862 w 2702602"/>
              <a:gd name="connsiteY11" fmla="*/ 51806 h 1434891"/>
              <a:gd name="connsiteX12" fmla="*/ 16133 w 2702602"/>
              <a:gd name="connsiteY12" fmla="*/ 374535 h 1434891"/>
              <a:gd name="connsiteX13" fmla="*/ 379233 w 2702602"/>
              <a:gd name="connsiteY13" fmla="*/ 525140 h 1434891"/>
              <a:gd name="connsiteX14" fmla="*/ 542375 w 2702602"/>
              <a:gd name="connsiteY14" fmla="*/ 783325 h 1434891"/>
              <a:gd name="connsiteX0" fmla="*/ 542375 w 1905460"/>
              <a:gd name="connsiteY0" fmla="*/ 777011 h 1428577"/>
              <a:gd name="connsiteX1" fmla="*/ 204454 w 1905460"/>
              <a:gd name="connsiteY1" fmla="*/ 916861 h 1428577"/>
              <a:gd name="connsiteX2" fmla="*/ 48855 w 1905460"/>
              <a:gd name="connsiteY2" fmla="*/ 1142771 h 1428577"/>
              <a:gd name="connsiteX3" fmla="*/ 269221 w 1905460"/>
              <a:gd name="connsiteY3" fmla="*/ 1411712 h 1428577"/>
              <a:gd name="connsiteX4" fmla="*/ 910575 w 1905460"/>
              <a:gd name="connsiteY4" fmla="*/ 1379439 h 1428577"/>
              <a:gd name="connsiteX5" fmla="*/ 1263137 w 1905460"/>
              <a:gd name="connsiteY5" fmla="*/ 1207316 h 1428577"/>
              <a:gd name="connsiteX6" fmla="*/ 1544168 w 1905460"/>
              <a:gd name="connsiteY6" fmla="*/ 755496 h 1428577"/>
              <a:gd name="connsiteX7" fmla="*/ 1903053 w 1905460"/>
              <a:gd name="connsiteY7" fmla="*/ 497313 h 1428577"/>
              <a:gd name="connsiteX8" fmla="*/ 1684567 w 1905460"/>
              <a:gd name="connsiteY8" fmla="*/ 185341 h 1428577"/>
              <a:gd name="connsiteX9" fmla="*/ 1368046 w 1905460"/>
              <a:gd name="connsiteY9" fmla="*/ 45491 h 1428577"/>
              <a:gd name="connsiteX10" fmla="*/ 837703 w 1905460"/>
              <a:gd name="connsiteY10" fmla="*/ 2460 h 1428577"/>
              <a:gd name="connsiteX11" fmla="*/ 278862 w 1905460"/>
              <a:gd name="connsiteY11" fmla="*/ 45492 h 1428577"/>
              <a:gd name="connsiteX12" fmla="*/ 16133 w 1905460"/>
              <a:gd name="connsiteY12" fmla="*/ 368221 h 1428577"/>
              <a:gd name="connsiteX13" fmla="*/ 379233 w 1905460"/>
              <a:gd name="connsiteY13" fmla="*/ 518826 h 1428577"/>
              <a:gd name="connsiteX14" fmla="*/ 542375 w 1905460"/>
              <a:gd name="connsiteY14" fmla="*/ 777011 h 1428577"/>
              <a:gd name="connsiteX0" fmla="*/ 542375 w 1684820"/>
              <a:gd name="connsiteY0" fmla="*/ 777011 h 1428577"/>
              <a:gd name="connsiteX1" fmla="*/ 204454 w 1684820"/>
              <a:gd name="connsiteY1" fmla="*/ 916861 h 1428577"/>
              <a:gd name="connsiteX2" fmla="*/ 48855 w 1684820"/>
              <a:gd name="connsiteY2" fmla="*/ 1142771 h 1428577"/>
              <a:gd name="connsiteX3" fmla="*/ 269221 w 1684820"/>
              <a:gd name="connsiteY3" fmla="*/ 1411712 h 1428577"/>
              <a:gd name="connsiteX4" fmla="*/ 910575 w 1684820"/>
              <a:gd name="connsiteY4" fmla="*/ 1379439 h 1428577"/>
              <a:gd name="connsiteX5" fmla="*/ 1263137 w 1684820"/>
              <a:gd name="connsiteY5" fmla="*/ 1207316 h 1428577"/>
              <a:gd name="connsiteX6" fmla="*/ 1544168 w 1684820"/>
              <a:gd name="connsiteY6" fmla="*/ 755496 h 1428577"/>
              <a:gd name="connsiteX7" fmla="*/ 1423503 w 1684820"/>
              <a:gd name="connsiteY7" fmla="*/ 443524 h 1428577"/>
              <a:gd name="connsiteX8" fmla="*/ 1684567 w 1684820"/>
              <a:gd name="connsiteY8" fmla="*/ 185341 h 1428577"/>
              <a:gd name="connsiteX9" fmla="*/ 1368046 w 1684820"/>
              <a:gd name="connsiteY9" fmla="*/ 45491 h 1428577"/>
              <a:gd name="connsiteX10" fmla="*/ 837703 w 1684820"/>
              <a:gd name="connsiteY10" fmla="*/ 2460 h 1428577"/>
              <a:gd name="connsiteX11" fmla="*/ 278862 w 1684820"/>
              <a:gd name="connsiteY11" fmla="*/ 45492 h 1428577"/>
              <a:gd name="connsiteX12" fmla="*/ 16133 w 1684820"/>
              <a:gd name="connsiteY12" fmla="*/ 368221 h 1428577"/>
              <a:gd name="connsiteX13" fmla="*/ 379233 w 1684820"/>
              <a:gd name="connsiteY13" fmla="*/ 518826 h 1428577"/>
              <a:gd name="connsiteX14" fmla="*/ 542375 w 1684820"/>
              <a:gd name="connsiteY14" fmla="*/ 777011 h 1428577"/>
              <a:gd name="connsiteX0" fmla="*/ 542375 w 1684902"/>
              <a:gd name="connsiteY0" fmla="*/ 777011 h 1428577"/>
              <a:gd name="connsiteX1" fmla="*/ 204454 w 1684902"/>
              <a:gd name="connsiteY1" fmla="*/ 916861 h 1428577"/>
              <a:gd name="connsiteX2" fmla="*/ 48855 w 1684902"/>
              <a:gd name="connsiteY2" fmla="*/ 1142771 h 1428577"/>
              <a:gd name="connsiteX3" fmla="*/ 269221 w 1684902"/>
              <a:gd name="connsiteY3" fmla="*/ 1411712 h 1428577"/>
              <a:gd name="connsiteX4" fmla="*/ 910575 w 1684902"/>
              <a:gd name="connsiteY4" fmla="*/ 1379439 h 1428577"/>
              <a:gd name="connsiteX5" fmla="*/ 1263137 w 1684902"/>
              <a:gd name="connsiteY5" fmla="*/ 1207316 h 1428577"/>
              <a:gd name="connsiteX6" fmla="*/ 1166651 w 1684902"/>
              <a:gd name="connsiteY6" fmla="*/ 777011 h 1428577"/>
              <a:gd name="connsiteX7" fmla="*/ 1423503 w 1684902"/>
              <a:gd name="connsiteY7" fmla="*/ 443524 h 1428577"/>
              <a:gd name="connsiteX8" fmla="*/ 1684567 w 1684902"/>
              <a:gd name="connsiteY8" fmla="*/ 185341 h 1428577"/>
              <a:gd name="connsiteX9" fmla="*/ 1368046 w 1684902"/>
              <a:gd name="connsiteY9" fmla="*/ 45491 h 1428577"/>
              <a:gd name="connsiteX10" fmla="*/ 837703 w 1684902"/>
              <a:gd name="connsiteY10" fmla="*/ 2460 h 1428577"/>
              <a:gd name="connsiteX11" fmla="*/ 278862 w 1684902"/>
              <a:gd name="connsiteY11" fmla="*/ 45492 h 1428577"/>
              <a:gd name="connsiteX12" fmla="*/ 16133 w 1684902"/>
              <a:gd name="connsiteY12" fmla="*/ 368221 h 1428577"/>
              <a:gd name="connsiteX13" fmla="*/ 379233 w 1684902"/>
              <a:gd name="connsiteY13" fmla="*/ 518826 h 1428577"/>
              <a:gd name="connsiteX14" fmla="*/ 542375 w 1684902"/>
              <a:gd name="connsiteY14" fmla="*/ 777011 h 1428577"/>
              <a:gd name="connsiteX0" fmla="*/ 542375 w 1684945"/>
              <a:gd name="connsiteY0" fmla="*/ 777011 h 1428577"/>
              <a:gd name="connsiteX1" fmla="*/ 204454 w 1684945"/>
              <a:gd name="connsiteY1" fmla="*/ 916861 h 1428577"/>
              <a:gd name="connsiteX2" fmla="*/ 48855 w 1684945"/>
              <a:gd name="connsiteY2" fmla="*/ 1142771 h 1428577"/>
              <a:gd name="connsiteX3" fmla="*/ 269221 w 1684945"/>
              <a:gd name="connsiteY3" fmla="*/ 1411712 h 1428577"/>
              <a:gd name="connsiteX4" fmla="*/ 910575 w 1684945"/>
              <a:gd name="connsiteY4" fmla="*/ 1379439 h 1428577"/>
              <a:gd name="connsiteX5" fmla="*/ 1263137 w 1684945"/>
              <a:gd name="connsiteY5" fmla="*/ 1207316 h 1428577"/>
              <a:gd name="connsiteX6" fmla="*/ 1034010 w 1684945"/>
              <a:gd name="connsiteY6" fmla="*/ 766254 h 1428577"/>
              <a:gd name="connsiteX7" fmla="*/ 1423503 w 1684945"/>
              <a:gd name="connsiteY7" fmla="*/ 443524 h 1428577"/>
              <a:gd name="connsiteX8" fmla="*/ 1684567 w 1684945"/>
              <a:gd name="connsiteY8" fmla="*/ 185341 h 1428577"/>
              <a:gd name="connsiteX9" fmla="*/ 1368046 w 1684945"/>
              <a:gd name="connsiteY9" fmla="*/ 45491 h 1428577"/>
              <a:gd name="connsiteX10" fmla="*/ 837703 w 1684945"/>
              <a:gd name="connsiteY10" fmla="*/ 2460 h 1428577"/>
              <a:gd name="connsiteX11" fmla="*/ 278862 w 1684945"/>
              <a:gd name="connsiteY11" fmla="*/ 45492 h 1428577"/>
              <a:gd name="connsiteX12" fmla="*/ 16133 w 1684945"/>
              <a:gd name="connsiteY12" fmla="*/ 368221 h 1428577"/>
              <a:gd name="connsiteX13" fmla="*/ 379233 w 1684945"/>
              <a:gd name="connsiteY13" fmla="*/ 518826 h 1428577"/>
              <a:gd name="connsiteX14" fmla="*/ 542375 w 1684945"/>
              <a:gd name="connsiteY14" fmla="*/ 777011 h 1428577"/>
              <a:gd name="connsiteX0" fmla="*/ 542375 w 1478765"/>
              <a:gd name="connsiteY0" fmla="*/ 777011 h 1428577"/>
              <a:gd name="connsiteX1" fmla="*/ 204454 w 1478765"/>
              <a:gd name="connsiteY1" fmla="*/ 916861 h 1428577"/>
              <a:gd name="connsiteX2" fmla="*/ 48855 w 1478765"/>
              <a:gd name="connsiteY2" fmla="*/ 1142771 h 1428577"/>
              <a:gd name="connsiteX3" fmla="*/ 269221 w 1478765"/>
              <a:gd name="connsiteY3" fmla="*/ 1411712 h 1428577"/>
              <a:gd name="connsiteX4" fmla="*/ 910575 w 1478765"/>
              <a:gd name="connsiteY4" fmla="*/ 1379439 h 1428577"/>
              <a:gd name="connsiteX5" fmla="*/ 1263137 w 1478765"/>
              <a:gd name="connsiteY5" fmla="*/ 1207316 h 1428577"/>
              <a:gd name="connsiteX6" fmla="*/ 1034010 w 1478765"/>
              <a:gd name="connsiteY6" fmla="*/ 766254 h 1428577"/>
              <a:gd name="connsiteX7" fmla="*/ 1423503 w 1478765"/>
              <a:gd name="connsiteY7" fmla="*/ 443524 h 1428577"/>
              <a:gd name="connsiteX8" fmla="*/ 1470301 w 1478765"/>
              <a:gd name="connsiteY8" fmla="*/ 249887 h 1428577"/>
              <a:gd name="connsiteX9" fmla="*/ 1368046 w 1478765"/>
              <a:gd name="connsiteY9" fmla="*/ 45491 h 1428577"/>
              <a:gd name="connsiteX10" fmla="*/ 837703 w 1478765"/>
              <a:gd name="connsiteY10" fmla="*/ 2460 h 1428577"/>
              <a:gd name="connsiteX11" fmla="*/ 278862 w 1478765"/>
              <a:gd name="connsiteY11" fmla="*/ 45492 h 1428577"/>
              <a:gd name="connsiteX12" fmla="*/ 16133 w 1478765"/>
              <a:gd name="connsiteY12" fmla="*/ 368221 h 1428577"/>
              <a:gd name="connsiteX13" fmla="*/ 379233 w 1478765"/>
              <a:gd name="connsiteY13" fmla="*/ 518826 h 1428577"/>
              <a:gd name="connsiteX14" fmla="*/ 542375 w 1478765"/>
              <a:gd name="connsiteY14" fmla="*/ 777011 h 1428577"/>
              <a:gd name="connsiteX0" fmla="*/ 542375 w 1489947"/>
              <a:gd name="connsiteY0" fmla="*/ 778591 h 1430157"/>
              <a:gd name="connsiteX1" fmla="*/ 204454 w 1489947"/>
              <a:gd name="connsiteY1" fmla="*/ 918441 h 1430157"/>
              <a:gd name="connsiteX2" fmla="*/ 48855 w 1489947"/>
              <a:gd name="connsiteY2" fmla="*/ 1144351 h 1430157"/>
              <a:gd name="connsiteX3" fmla="*/ 269221 w 1489947"/>
              <a:gd name="connsiteY3" fmla="*/ 1413292 h 1430157"/>
              <a:gd name="connsiteX4" fmla="*/ 910575 w 1489947"/>
              <a:gd name="connsiteY4" fmla="*/ 1381019 h 1430157"/>
              <a:gd name="connsiteX5" fmla="*/ 1263137 w 1489947"/>
              <a:gd name="connsiteY5" fmla="*/ 1208896 h 1430157"/>
              <a:gd name="connsiteX6" fmla="*/ 1034010 w 1489947"/>
              <a:gd name="connsiteY6" fmla="*/ 767834 h 1430157"/>
              <a:gd name="connsiteX7" fmla="*/ 1423503 w 1489947"/>
              <a:gd name="connsiteY7" fmla="*/ 445104 h 1430157"/>
              <a:gd name="connsiteX8" fmla="*/ 1470301 w 1489947"/>
              <a:gd name="connsiteY8" fmla="*/ 251467 h 1430157"/>
              <a:gd name="connsiteX9" fmla="*/ 1214998 w 1489947"/>
              <a:gd name="connsiteY9" fmla="*/ 68586 h 1430157"/>
              <a:gd name="connsiteX10" fmla="*/ 837703 w 1489947"/>
              <a:gd name="connsiteY10" fmla="*/ 4040 h 1430157"/>
              <a:gd name="connsiteX11" fmla="*/ 278862 w 1489947"/>
              <a:gd name="connsiteY11" fmla="*/ 47072 h 1430157"/>
              <a:gd name="connsiteX12" fmla="*/ 16133 w 1489947"/>
              <a:gd name="connsiteY12" fmla="*/ 369801 h 1430157"/>
              <a:gd name="connsiteX13" fmla="*/ 379233 w 1489947"/>
              <a:gd name="connsiteY13" fmla="*/ 520406 h 1430157"/>
              <a:gd name="connsiteX14" fmla="*/ 542375 w 1489947"/>
              <a:gd name="connsiteY14" fmla="*/ 778591 h 1430157"/>
              <a:gd name="connsiteX0" fmla="*/ 542375 w 1473109"/>
              <a:gd name="connsiteY0" fmla="*/ 778591 h 1430157"/>
              <a:gd name="connsiteX1" fmla="*/ 204454 w 1473109"/>
              <a:gd name="connsiteY1" fmla="*/ 918441 h 1430157"/>
              <a:gd name="connsiteX2" fmla="*/ 48855 w 1473109"/>
              <a:gd name="connsiteY2" fmla="*/ 1144351 h 1430157"/>
              <a:gd name="connsiteX3" fmla="*/ 269221 w 1473109"/>
              <a:gd name="connsiteY3" fmla="*/ 1413292 h 1430157"/>
              <a:gd name="connsiteX4" fmla="*/ 910575 w 1473109"/>
              <a:gd name="connsiteY4" fmla="*/ 1381019 h 1430157"/>
              <a:gd name="connsiteX5" fmla="*/ 1263137 w 1473109"/>
              <a:gd name="connsiteY5" fmla="*/ 1208896 h 1430157"/>
              <a:gd name="connsiteX6" fmla="*/ 1034010 w 1473109"/>
              <a:gd name="connsiteY6" fmla="*/ 767834 h 1430157"/>
              <a:gd name="connsiteX7" fmla="*/ 1331675 w 1473109"/>
              <a:gd name="connsiteY7" fmla="*/ 477377 h 1430157"/>
              <a:gd name="connsiteX8" fmla="*/ 1470301 w 1473109"/>
              <a:gd name="connsiteY8" fmla="*/ 251467 h 1430157"/>
              <a:gd name="connsiteX9" fmla="*/ 1214998 w 1473109"/>
              <a:gd name="connsiteY9" fmla="*/ 68586 h 1430157"/>
              <a:gd name="connsiteX10" fmla="*/ 837703 w 1473109"/>
              <a:gd name="connsiteY10" fmla="*/ 4040 h 1430157"/>
              <a:gd name="connsiteX11" fmla="*/ 278862 w 1473109"/>
              <a:gd name="connsiteY11" fmla="*/ 47072 h 1430157"/>
              <a:gd name="connsiteX12" fmla="*/ 16133 w 1473109"/>
              <a:gd name="connsiteY12" fmla="*/ 369801 h 1430157"/>
              <a:gd name="connsiteX13" fmla="*/ 379233 w 1473109"/>
              <a:gd name="connsiteY13" fmla="*/ 520406 h 1430157"/>
              <a:gd name="connsiteX14" fmla="*/ 542375 w 1473109"/>
              <a:gd name="connsiteY14" fmla="*/ 778591 h 1430157"/>
              <a:gd name="connsiteX0" fmla="*/ 542375 w 1472711"/>
              <a:gd name="connsiteY0" fmla="*/ 802892 h 1454458"/>
              <a:gd name="connsiteX1" fmla="*/ 204454 w 1472711"/>
              <a:gd name="connsiteY1" fmla="*/ 942742 h 1454458"/>
              <a:gd name="connsiteX2" fmla="*/ 48855 w 1472711"/>
              <a:gd name="connsiteY2" fmla="*/ 1168652 h 1454458"/>
              <a:gd name="connsiteX3" fmla="*/ 269221 w 1472711"/>
              <a:gd name="connsiteY3" fmla="*/ 1437593 h 1454458"/>
              <a:gd name="connsiteX4" fmla="*/ 910575 w 1472711"/>
              <a:gd name="connsiteY4" fmla="*/ 1405320 h 1454458"/>
              <a:gd name="connsiteX5" fmla="*/ 1263137 w 1472711"/>
              <a:gd name="connsiteY5" fmla="*/ 1233197 h 1454458"/>
              <a:gd name="connsiteX6" fmla="*/ 1034010 w 1472711"/>
              <a:gd name="connsiteY6" fmla="*/ 792135 h 1454458"/>
              <a:gd name="connsiteX7" fmla="*/ 1331675 w 1472711"/>
              <a:gd name="connsiteY7" fmla="*/ 501678 h 1454458"/>
              <a:gd name="connsiteX8" fmla="*/ 1470301 w 1472711"/>
              <a:gd name="connsiteY8" fmla="*/ 275768 h 1454458"/>
              <a:gd name="connsiteX9" fmla="*/ 1225201 w 1472711"/>
              <a:gd name="connsiteY9" fmla="*/ 17584 h 1454458"/>
              <a:gd name="connsiteX10" fmla="*/ 837703 w 1472711"/>
              <a:gd name="connsiteY10" fmla="*/ 28341 h 1454458"/>
              <a:gd name="connsiteX11" fmla="*/ 278862 w 1472711"/>
              <a:gd name="connsiteY11" fmla="*/ 71373 h 1454458"/>
              <a:gd name="connsiteX12" fmla="*/ 16133 w 1472711"/>
              <a:gd name="connsiteY12" fmla="*/ 394102 h 1454458"/>
              <a:gd name="connsiteX13" fmla="*/ 379233 w 1472711"/>
              <a:gd name="connsiteY13" fmla="*/ 544707 h 1454458"/>
              <a:gd name="connsiteX14" fmla="*/ 542375 w 1472711"/>
              <a:gd name="connsiteY14" fmla="*/ 802892 h 1454458"/>
              <a:gd name="connsiteX0" fmla="*/ 542375 w 1604081"/>
              <a:gd name="connsiteY0" fmla="*/ 803687 h 1455253"/>
              <a:gd name="connsiteX1" fmla="*/ 204454 w 1604081"/>
              <a:gd name="connsiteY1" fmla="*/ 943537 h 1455253"/>
              <a:gd name="connsiteX2" fmla="*/ 48855 w 1604081"/>
              <a:gd name="connsiteY2" fmla="*/ 1169447 h 1455253"/>
              <a:gd name="connsiteX3" fmla="*/ 269221 w 1604081"/>
              <a:gd name="connsiteY3" fmla="*/ 1438388 h 1455253"/>
              <a:gd name="connsiteX4" fmla="*/ 910575 w 1604081"/>
              <a:gd name="connsiteY4" fmla="*/ 1406115 h 1455253"/>
              <a:gd name="connsiteX5" fmla="*/ 1263137 w 1604081"/>
              <a:gd name="connsiteY5" fmla="*/ 1233992 h 1455253"/>
              <a:gd name="connsiteX6" fmla="*/ 1034010 w 1604081"/>
              <a:gd name="connsiteY6" fmla="*/ 792930 h 1455253"/>
              <a:gd name="connsiteX7" fmla="*/ 1331675 w 1604081"/>
              <a:gd name="connsiteY7" fmla="*/ 502473 h 1455253"/>
              <a:gd name="connsiteX8" fmla="*/ 1602943 w 1604081"/>
              <a:gd name="connsiteY8" fmla="*/ 287321 h 1455253"/>
              <a:gd name="connsiteX9" fmla="*/ 1225201 w 1604081"/>
              <a:gd name="connsiteY9" fmla="*/ 18379 h 1455253"/>
              <a:gd name="connsiteX10" fmla="*/ 837703 w 1604081"/>
              <a:gd name="connsiteY10" fmla="*/ 29136 h 1455253"/>
              <a:gd name="connsiteX11" fmla="*/ 278862 w 1604081"/>
              <a:gd name="connsiteY11" fmla="*/ 72168 h 1455253"/>
              <a:gd name="connsiteX12" fmla="*/ 16133 w 1604081"/>
              <a:gd name="connsiteY12" fmla="*/ 394897 h 1455253"/>
              <a:gd name="connsiteX13" fmla="*/ 379233 w 1604081"/>
              <a:gd name="connsiteY13" fmla="*/ 545502 h 1455253"/>
              <a:gd name="connsiteX14" fmla="*/ 542375 w 1604081"/>
              <a:gd name="connsiteY14" fmla="*/ 803687 h 1455253"/>
              <a:gd name="connsiteX0" fmla="*/ 542184 w 1603890"/>
              <a:gd name="connsiteY0" fmla="*/ 811939 h 1463505"/>
              <a:gd name="connsiteX1" fmla="*/ 204263 w 1603890"/>
              <a:gd name="connsiteY1" fmla="*/ 951789 h 1463505"/>
              <a:gd name="connsiteX2" fmla="*/ 48664 w 1603890"/>
              <a:gd name="connsiteY2" fmla="*/ 1177699 h 1463505"/>
              <a:gd name="connsiteX3" fmla="*/ 269030 w 1603890"/>
              <a:gd name="connsiteY3" fmla="*/ 1446640 h 1463505"/>
              <a:gd name="connsiteX4" fmla="*/ 910384 w 1603890"/>
              <a:gd name="connsiteY4" fmla="*/ 1414367 h 1463505"/>
              <a:gd name="connsiteX5" fmla="*/ 1262946 w 1603890"/>
              <a:gd name="connsiteY5" fmla="*/ 1242244 h 1463505"/>
              <a:gd name="connsiteX6" fmla="*/ 1033819 w 1603890"/>
              <a:gd name="connsiteY6" fmla="*/ 801182 h 1463505"/>
              <a:gd name="connsiteX7" fmla="*/ 1331484 w 1603890"/>
              <a:gd name="connsiteY7" fmla="*/ 510725 h 1463505"/>
              <a:gd name="connsiteX8" fmla="*/ 1602752 w 1603890"/>
              <a:gd name="connsiteY8" fmla="*/ 295573 h 1463505"/>
              <a:gd name="connsiteX9" fmla="*/ 1225010 w 1603890"/>
              <a:gd name="connsiteY9" fmla="*/ 26631 h 1463505"/>
              <a:gd name="connsiteX10" fmla="*/ 817106 w 1603890"/>
              <a:gd name="connsiteY10" fmla="*/ 15873 h 1463505"/>
              <a:gd name="connsiteX11" fmla="*/ 278671 w 1603890"/>
              <a:gd name="connsiteY11" fmla="*/ 80420 h 1463505"/>
              <a:gd name="connsiteX12" fmla="*/ 15942 w 1603890"/>
              <a:gd name="connsiteY12" fmla="*/ 403149 h 1463505"/>
              <a:gd name="connsiteX13" fmla="*/ 379042 w 1603890"/>
              <a:gd name="connsiteY13" fmla="*/ 553754 h 1463505"/>
              <a:gd name="connsiteX14" fmla="*/ 542184 w 1603890"/>
              <a:gd name="connsiteY14" fmla="*/ 811939 h 1463505"/>
              <a:gd name="connsiteX0" fmla="*/ 542184 w 1502640"/>
              <a:gd name="connsiteY0" fmla="*/ 809719 h 1461285"/>
              <a:gd name="connsiteX1" fmla="*/ 204263 w 1502640"/>
              <a:gd name="connsiteY1" fmla="*/ 949569 h 1461285"/>
              <a:gd name="connsiteX2" fmla="*/ 48664 w 1502640"/>
              <a:gd name="connsiteY2" fmla="*/ 1175479 h 1461285"/>
              <a:gd name="connsiteX3" fmla="*/ 269030 w 1502640"/>
              <a:gd name="connsiteY3" fmla="*/ 1444420 h 1461285"/>
              <a:gd name="connsiteX4" fmla="*/ 910384 w 1502640"/>
              <a:gd name="connsiteY4" fmla="*/ 1412147 h 1461285"/>
              <a:gd name="connsiteX5" fmla="*/ 1262946 w 1502640"/>
              <a:gd name="connsiteY5" fmla="*/ 1240024 h 1461285"/>
              <a:gd name="connsiteX6" fmla="*/ 1033819 w 1502640"/>
              <a:gd name="connsiteY6" fmla="*/ 798962 h 1461285"/>
              <a:gd name="connsiteX7" fmla="*/ 1331484 w 1502640"/>
              <a:gd name="connsiteY7" fmla="*/ 508505 h 1461285"/>
              <a:gd name="connsiteX8" fmla="*/ 1500721 w 1502640"/>
              <a:gd name="connsiteY8" fmla="*/ 261080 h 1461285"/>
              <a:gd name="connsiteX9" fmla="*/ 1225010 w 1502640"/>
              <a:gd name="connsiteY9" fmla="*/ 24411 h 1461285"/>
              <a:gd name="connsiteX10" fmla="*/ 817106 w 1502640"/>
              <a:gd name="connsiteY10" fmla="*/ 13653 h 1461285"/>
              <a:gd name="connsiteX11" fmla="*/ 278671 w 1502640"/>
              <a:gd name="connsiteY11" fmla="*/ 78200 h 1461285"/>
              <a:gd name="connsiteX12" fmla="*/ 15942 w 1502640"/>
              <a:gd name="connsiteY12" fmla="*/ 400929 h 1461285"/>
              <a:gd name="connsiteX13" fmla="*/ 379042 w 1502640"/>
              <a:gd name="connsiteY13" fmla="*/ 551534 h 1461285"/>
              <a:gd name="connsiteX14" fmla="*/ 542184 w 1502640"/>
              <a:gd name="connsiteY14" fmla="*/ 809719 h 1461285"/>
              <a:gd name="connsiteX0" fmla="*/ 542184 w 1500839"/>
              <a:gd name="connsiteY0" fmla="*/ 799271 h 1450837"/>
              <a:gd name="connsiteX1" fmla="*/ 204263 w 1500839"/>
              <a:gd name="connsiteY1" fmla="*/ 939121 h 1450837"/>
              <a:gd name="connsiteX2" fmla="*/ 48664 w 1500839"/>
              <a:gd name="connsiteY2" fmla="*/ 1165031 h 1450837"/>
              <a:gd name="connsiteX3" fmla="*/ 269030 w 1500839"/>
              <a:gd name="connsiteY3" fmla="*/ 1433972 h 1450837"/>
              <a:gd name="connsiteX4" fmla="*/ 910384 w 1500839"/>
              <a:gd name="connsiteY4" fmla="*/ 1401699 h 1450837"/>
              <a:gd name="connsiteX5" fmla="*/ 1262946 w 1500839"/>
              <a:gd name="connsiteY5" fmla="*/ 1229576 h 1450837"/>
              <a:gd name="connsiteX6" fmla="*/ 1033819 w 1500839"/>
              <a:gd name="connsiteY6" fmla="*/ 788514 h 1450837"/>
              <a:gd name="connsiteX7" fmla="*/ 1331484 w 1500839"/>
              <a:gd name="connsiteY7" fmla="*/ 498057 h 1450837"/>
              <a:gd name="connsiteX8" fmla="*/ 1500721 w 1500839"/>
              <a:gd name="connsiteY8" fmla="*/ 250632 h 1450837"/>
              <a:gd name="connsiteX9" fmla="*/ 1347449 w 1500839"/>
              <a:gd name="connsiteY9" fmla="*/ 35478 h 1450837"/>
              <a:gd name="connsiteX10" fmla="*/ 817106 w 1500839"/>
              <a:gd name="connsiteY10" fmla="*/ 3205 h 1450837"/>
              <a:gd name="connsiteX11" fmla="*/ 278671 w 1500839"/>
              <a:gd name="connsiteY11" fmla="*/ 67752 h 1450837"/>
              <a:gd name="connsiteX12" fmla="*/ 15942 w 1500839"/>
              <a:gd name="connsiteY12" fmla="*/ 390481 h 1450837"/>
              <a:gd name="connsiteX13" fmla="*/ 379042 w 1500839"/>
              <a:gd name="connsiteY13" fmla="*/ 541086 h 1450837"/>
              <a:gd name="connsiteX14" fmla="*/ 542184 w 1500839"/>
              <a:gd name="connsiteY14" fmla="*/ 799271 h 1450837"/>
              <a:gd name="connsiteX0" fmla="*/ 542184 w 1500839"/>
              <a:gd name="connsiteY0" fmla="*/ 799271 h 1450837"/>
              <a:gd name="connsiteX1" fmla="*/ 204263 w 1500839"/>
              <a:gd name="connsiteY1" fmla="*/ 939121 h 1450837"/>
              <a:gd name="connsiteX2" fmla="*/ 48664 w 1500839"/>
              <a:gd name="connsiteY2" fmla="*/ 1165031 h 1450837"/>
              <a:gd name="connsiteX3" fmla="*/ 269030 w 1500839"/>
              <a:gd name="connsiteY3" fmla="*/ 1433972 h 1450837"/>
              <a:gd name="connsiteX4" fmla="*/ 910384 w 1500839"/>
              <a:gd name="connsiteY4" fmla="*/ 1401699 h 1450837"/>
              <a:gd name="connsiteX5" fmla="*/ 1262946 w 1500839"/>
              <a:gd name="connsiteY5" fmla="*/ 1229576 h 1450837"/>
              <a:gd name="connsiteX6" fmla="*/ 1033819 w 1500839"/>
              <a:gd name="connsiteY6" fmla="*/ 788514 h 1450837"/>
              <a:gd name="connsiteX7" fmla="*/ 1331484 w 1500839"/>
              <a:gd name="connsiteY7" fmla="*/ 530330 h 1450837"/>
              <a:gd name="connsiteX8" fmla="*/ 1500721 w 1500839"/>
              <a:gd name="connsiteY8" fmla="*/ 250632 h 1450837"/>
              <a:gd name="connsiteX9" fmla="*/ 1347449 w 1500839"/>
              <a:gd name="connsiteY9" fmla="*/ 35478 h 1450837"/>
              <a:gd name="connsiteX10" fmla="*/ 817106 w 1500839"/>
              <a:gd name="connsiteY10" fmla="*/ 3205 h 1450837"/>
              <a:gd name="connsiteX11" fmla="*/ 278671 w 1500839"/>
              <a:gd name="connsiteY11" fmla="*/ 67752 h 1450837"/>
              <a:gd name="connsiteX12" fmla="*/ 15942 w 1500839"/>
              <a:gd name="connsiteY12" fmla="*/ 390481 h 1450837"/>
              <a:gd name="connsiteX13" fmla="*/ 379042 w 1500839"/>
              <a:gd name="connsiteY13" fmla="*/ 541086 h 1450837"/>
              <a:gd name="connsiteX14" fmla="*/ 542184 w 1500839"/>
              <a:gd name="connsiteY14" fmla="*/ 799271 h 1450837"/>
              <a:gd name="connsiteX0" fmla="*/ 542184 w 1500839"/>
              <a:gd name="connsiteY0" fmla="*/ 799271 h 1450837"/>
              <a:gd name="connsiteX1" fmla="*/ 204263 w 1500839"/>
              <a:gd name="connsiteY1" fmla="*/ 939121 h 1450837"/>
              <a:gd name="connsiteX2" fmla="*/ 48664 w 1500839"/>
              <a:gd name="connsiteY2" fmla="*/ 1165031 h 1450837"/>
              <a:gd name="connsiteX3" fmla="*/ 269030 w 1500839"/>
              <a:gd name="connsiteY3" fmla="*/ 1433972 h 1450837"/>
              <a:gd name="connsiteX4" fmla="*/ 910384 w 1500839"/>
              <a:gd name="connsiteY4" fmla="*/ 1401699 h 1450837"/>
              <a:gd name="connsiteX5" fmla="*/ 1262946 w 1500839"/>
              <a:gd name="connsiteY5" fmla="*/ 1229576 h 1450837"/>
              <a:gd name="connsiteX6" fmla="*/ 1013413 w 1500839"/>
              <a:gd name="connsiteY6" fmla="*/ 713210 h 1450837"/>
              <a:gd name="connsiteX7" fmla="*/ 1331484 w 1500839"/>
              <a:gd name="connsiteY7" fmla="*/ 530330 h 1450837"/>
              <a:gd name="connsiteX8" fmla="*/ 1500721 w 1500839"/>
              <a:gd name="connsiteY8" fmla="*/ 250632 h 1450837"/>
              <a:gd name="connsiteX9" fmla="*/ 1347449 w 1500839"/>
              <a:gd name="connsiteY9" fmla="*/ 35478 h 1450837"/>
              <a:gd name="connsiteX10" fmla="*/ 817106 w 1500839"/>
              <a:gd name="connsiteY10" fmla="*/ 3205 h 1450837"/>
              <a:gd name="connsiteX11" fmla="*/ 278671 w 1500839"/>
              <a:gd name="connsiteY11" fmla="*/ 67752 h 1450837"/>
              <a:gd name="connsiteX12" fmla="*/ 15942 w 1500839"/>
              <a:gd name="connsiteY12" fmla="*/ 390481 h 1450837"/>
              <a:gd name="connsiteX13" fmla="*/ 379042 w 1500839"/>
              <a:gd name="connsiteY13" fmla="*/ 541086 h 1450837"/>
              <a:gd name="connsiteX14" fmla="*/ 542184 w 1500839"/>
              <a:gd name="connsiteY14" fmla="*/ 799271 h 1450837"/>
              <a:gd name="connsiteX0" fmla="*/ 542184 w 1504958"/>
              <a:gd name="connsiteY0" fmla="*/ 799271 h 1450837"/>
              <a:gd name="connsiteX1" fmla="*/ 204263 w 1504958"/>
              <a:gd name="connsiteY1" fmla="*/ 939121 h 1450837"/>
              <a:gd name="connsiteX2" fmla="*/ 48664 w 1504958"/>
              <a:gd name="connsiteY2" fmla="*/ 1165031 h 1450837"/>
              <a:gd name="connsiteX3" fmla="*/ 269030 w 1504958"/>
              <a:gd name="connsiteY3" fmla="*/ 1433972 h 1450837"/>
              <a:gd name="connsiteX4" fmla="*/ 910384 w 1504958"/>
              <a:gd name="connsiteY4" fmla="*/ 1401699 h 1450837"/>
              <a:gd name="connsiteX5" fmla="*/ 1262946 w 1504958"/>
              <a:gd name="connsiteY5" fmla="*/ 1229576 h 1450837"/>
              <a:gd name="connsiteX6" fmla="*/ 1013413 w 1504958"/>
              <a:gd name="connsiteY6" fmla="*/ 713210 h 1450837"/>
              <a:gd name="connsiteX7" fmla="*/ 1219250 w 1504958"/>
              <a:gd name="connsiteY7" fmla="*/ 498057 h 1450837"/>
              <a:gd name="connsiteX8" fmla="*/ 1500721 w 1504958"/>
              <a:gd name="connsiteY8" fmla="*/ 250632 h 1450837"/>
              <a:gd name="connsiteX9" fmla="*/ 1347449 w 1504958"/>
              <a:gd name="connsiteY9" fmla="*/ 35478 h 1450837"/>
              <a:gd name="connsiteX10" fmla="*/ 817106 w 1504958"/>
              <a:gd name="connsiteY10" fmla="*/ 3205 h 1450837"/>
              <a:gd name="connsiteX11" fmla="*/ 278671 w 1504958"/>
              <a:gd name="connsiteY11" fmla="*/ 67752 h 1450837"/>
              <a:gd name="connsiteX12" fmla="*/ 15942 w 1504958"/>
              <a:gd name="connsiteY12" fmla="*/ 390481 h 1450837"/>
              <a:gd name="connsiteX13" fmla="*/ 379042 w 1504958"/>
              <a:gd name="connsiteY13" fmla="*/ 541086 h 1450837"/>
              <a:gd name="connsiteX14" fmla="*/ 542184 w 1504958"/>
              <a:gd name="connsiteY14" fmla="*/ 799271 h 1450837"/>
              <a:gd name="connsiteX0" fmla="*/ 542184 w 1504958"/>
              <a:gd name="connsiteY0" fmla="*/ 799271 h 1450837"/>
              <a:gd name="connsiteX1" fmla="*/ 204263 w 1504958"/>
              <a:gd name="connsiteY1" fmla="*/ 939121 h 1450837"/>
              <a:gd name="connsiteX2" fmla="*/ 48664 w 1504958"/>
              <a:gd name="connsiteY2" fmla="*/ 1165031 h 1450837"/>
              <a:gd name="connsiteX3" fmla="*/ 269030 w 1504958"/>
              <a:gd name="connsiteY3" fmla="*/ 1433972 h 1450837"/>
              <a:gd name="connsiteX4" fmla="*/ 910384 w 1504958"/>
              <a:gd name="connsiteY4" fmla="*/ 1401699 h 1450837"/>
              <a:gd name="connsiteX5" fmla="*/ 1262946 w 1504958"/>
              <a:gd name="connsiteY5" fmla="*/ 1229576 h 1450837"/>
              <a:gd name="connsiteX6" fmla="*/ 1013413 w 1504958"/>
              <a:gd name="connsiteY6" fmla="*/ 713210 h 1450837"/>
              <a:gd name="connsiteX7" fmla="*/ 1219250 w 1504958"/>
              <a:gd name="connsiteY7" fmla="*/ 498057 h 1450837"/>
              <a:gd name="connsiteX8" fmla="*/ 1500721 w 1504958"/>
              <a:gd name="connsiteY8" fmla="*/ 250632 h 1450837"/>
              <a:gd name="connsiteX9" fmla="*/ 1347449 w 1504958"/>
              <a:gd name="connsiteY9" fmla="*/ 35478 h 1450837"/>
              <a:gd name="connsiteX10" fmla="*/ 817106 w 1504958"/>
              <a:gd name="connsiteY10" fmla="*/ 3205 h 1450837"/>
              <a:gd name="connsiteX11" fmla="*/ 278671 w 1504958"/>
              <a:gd name="connsiteY11" fmla="*/ 67752 h 1450837"/>
              <a:gd name="connsiteX12" fmla="*/ 15942 w 1504958"/>
              <a:gd name="connsiteY12" fmla="*/ 390481 h 1450837"/>
              <a:gd name="connsiteX13" fmla="*/ 379042 w 1504958"/>
              <a:gd name="connsiteY13" fmla="*/ 541086 h 1450837"/>
              <a:gd name="connsiteX14" fmla="*/ 542184 w 1504958"/>
              <a:gd name="connsiteY14" fmla="*/ 799271 h 1450837"/>
              <a:gd name="connsiteX0" fmla="*/ 503681 w 1466455"/>
              <a:gd name="connsiteY0" fmla="*/ 799271 h 1450837"/>
              <a:gd name="connsiteX1" fmla="*/ 165760 w 1466455"/>
              <a:gd name="connsiteY1" fmla="*/ 939121 h 1450837"/>
              <a:gd name="connsiteX2" fmla="*/ 10161 w 1466455"/>
              <a:gd name="connsiteY2" fmla="*/ 1165031 h 1450837"/>
              <a:gd name="connsiteX3" fmla="*/ 230527 w 1466455"/>
              <a:gd name="connsiteY3" fmla="*/ 1433972 h 1450837"/>
              <a:gd name="connsiteX4" fmla="*/ 871881 w 1466455"/>
              <a:gd name="connsiteY4" fmla="*/ 1401699 h 1450837"/>
              <a:gd name="connsiteX5" fmla="*/ 1224443 w 1466455"/>
              <a:gd name="connsiteY5" fmla="*/ 1229576 h 1450837"/>
              <a:gd name="connsiteX6" fmla="*/ 974910 w 1466455"/>
              <a:gd name="connsiteY6" fmla="*/ 713210 h 1450837"/>
              <a:gd name="connsiteX7" fmla="*/ 1180747 w 1466455"/>
              <a:gd name="connsiteY7" fmla="*/ 498057 h 1450837"/>
              <a:gd name="connsiteX8" fmla="*/ 1462218 w 1466455"/>
              <a:gd name="connsiteY8" fmla="*/ 250632 h 1450837"/>
              <a:gd name="connsiteX9" fmla="*/ 1308946 w 1466455"/>
              <a:gd name="connsiteY9" fmla="*/ 35478 h 1450837"/>
              <a:gd name="connsiteX10" fmla="*/ 778603 w 1466455"/>
              <a:gd name="connsiteY10" fmla="*/ 3205 h 1450837"/>
              <a:gd name="connsiteX11" fmla="*/ 240168 w 1466455"/>
              <a:gd name="connsiteY11" fmla="*/ 67752 h 1450837"/>
              <a:gd name="connsiteX12" fmla="*/ 18252 w 1466455"/>
              <a:gd name="connsiteY12" fmla="*/ 358208 h 1450837"/>
              <a:gd name="connsiteX13" fmla="*/ 340539 w 1466455"/>
              <a:gd name="connsiteY13" fmla="*/ 541086 h 1450837"/>
              <a:gd name="connsiteX14" fmla="*/ 503681 w 1466455"/>
              <a:gd name="connsiteY14" fmla="*/ 799271 h 1450837"/>
              <a:gd name="connsiteX0" fmla="*/ 494460 w 1457234"/>
              <a:gd name="connsiteY0" fmla="*/ 799271 h 1450837"/>
              <a:gd name="connsiteX1" fmla="*/ 156539 w 1457234"/>
              <a:gd name="connsiteY1" fmla="*/ 939121 h 1450837"/>
              <a:gd name="connsiteX2" fmla="*/ 940 w 1457234"/>
              <a:gd name="connsiteY2" fmla="*/ 1165031 h 1450837"/>
              <a:gd name="connsiteX3" fmla="*/ 221306 w 1457234"/>
              <a:gd name="connsiteY3" fmla="*/ 1433972 h 1450837"/>
              <a:gd name="connsiteX4" fmla="*/ 862660 w 1457234"/>
              <a:gd name="connsiteY4" fmla="*/ 1401699 h 1450837"/>
              <a:gd name="connsiteX5" fmla="*/ 1215222 w 1457234"/>
              <a:gd name="connsiteY5" fmla="*/ 1229576 h 1450837"/>
              <a:gd name="connsiteX6" fmla="*/ 965689 w 1457234"/>
              <a:gd name="connsiteY6" fmla="*/ 713210 h 1450837"/>
              <a:gd name="connsiteX7" fmla="*/ 1171526 w 1457234"/>
              <a:gd name="connsiteY7" fmla="*/ 498057 h 1450837"/>
              <a:gd name="connsiteX8" fmla="*/ 1452997 w 1457234"/>
              <a:gd name="connsiteY8" fmla="*/ 250632 h 1450837"/>
              <a:gd name="connsiteX9" fmla="*/ 1299725 w 1457234"/>
              <a:gd name="connsiteY9" fmla="*/ 35478 h 1450837"/>
              <a:gd name="connsiteX10" fmla="*/ 769382 w 1457234"/>
              <a:gd name="connsiteY10" fmla="*/ 3205 h 1450837"/>
              <a:gd name="connsiteX11" fmla="*/ 230947 w 1457234"/>
              <a:gd name="connsiteY11" fmla="*/ 67752 h 1450837"/>
              <a:gd name="connsiteX12" fmla="*/ 9031 w 1457234"/>
              <a:gd name="connsiteY12" fmla="*/ 358208 h 1450837"/>
              <a:gd name="connsiteX13" fmla="*/ 331318 w 1457234"/>
              <a:gd name="connsiteY13" fmla="*/ 541086 h 1450837"/>
              <a:gd name="connsiteX14" fmla="*/ 494460 w 1457234"/>
              <a:gd name="connsiteY14" fmla="*/ 799271 h 1450837"/>
              <a:gd name="connsiteX0" fmla="*/ 494460 w 1457234"/>
              <a:gd name="connsiteY0" fmla="*/ 799271 h 1450837"/>
              <a:gd name="connsiteX1" fmla="*/ 156539 w 1457234"/>
              <a:gd name="connsiteY1" fmla="*/ 939121 h 1450837"/>
              <a:gd name="connsiteX2" fmla="*/ 940 w 1457234"/>
              <a:gd name="connsiteY2" fmla="*/ 1165031 h 1450837"/>
              <a:gd name="connsiteX3" fmla="*/ 221306 w 1457234"/>
              <a:gd name="connsiteY3" fmla="*/ 1433972 h 1450837"/>
              <a:gd name="connsiteX4" fmla="*/ 862660 w 1457234"/>
              <a:gd name="connsiteY4" fmla="*/ 1401699 h 1450837"/>
              <a:gd name="connsiteX5" fmla="*/ 1215222 w 1457234"/>
              <a:gd name="connsiteY5" fmla="*/ 1229576 h 1450837"/>
              <a:gd name="connsiteX6" fmla="*/ 965689 w 1457234"/>
              <a:gd name="connsiteY6" fmla="*/ 713210 h 1450837"/>
              <a:gd name="connsiteX7" fmla="*/ 1171526 w 1457234"/>
              <a:gd name="connsiteY7" fmla="*/ 498057 h 1450837"/>
              <a:gd name="connsiteX8" fmla="*/ 1452997 w 1457234"/>
              <a:gd name="connsiteY8" fmla="*/ 250632 h 1450837"/>
              <a:gd name="connsiteX9" fmla="*/ 1299725 w 1457234"/>
              <a:gd name="connsiteY9" fmla="*/ 35478 h 1450837"/>
              <a:gd name="connsiteX10" fmla="*/ 769382 w 1457234"/>
              <a:gd name="connsiteY10" fmla="*/ 3205 h 1450837"/>
              <a:gd name="connsiteX11" fmla="*/ 230947 w 1457234"/>
              <a:gd name="connsiteY11" fmla="*/ 67752 h 1450837"/>
              <a:gd name="connsiteX12" fmla="*/ 9031 w 1457234"/>
              <a:gd name="connsiteY12" fmla="*/ 358208 h 1450837"/>
              <a:gd name="connsiteX13" fmla="*/ 331318 w 1457234"/>
              <a:gd name="connsiteY13" fmla="*/ 541086 h 1450837"/>
              <a:gd name="connsiteX14" fmla="*/ 494460 w 1457234"/>
              <a:gd name="connsiteY14" fmla="*/ 799271 h 1450837"/>
              <a:gd name="connsiteX0" fmla="*/ 494460 w 1457234"/>
              <a:gd name="connsiteY0" fmla="*/ 799271 h 1450837"/>
              <a:gd name="connsiteX1" fmla="*/ 156539 w 1457234"/>
              <a:gd name="connsiteY1" fmla="*/ 939121 h 1450837"/>
              <a:gd name="connsiteX2" fmla="*/ 940 w 1457234"/>
              <a:gd name="connsiteY2" fmla="*/ 1165031 h 1450837"/>
              <a:gd name="connsiteX3" fmla="*/ 221306 w 1457234"/>
              <a:gd name="connsiteY3" fmla="*/ 1433972 h 1450837"/>
              <a:gd name="connsiteX4" fmla="*/ 862660 w 1457234"/>
              <a:gd name="connsiteY4" fmla="*/ 1401699 h 1450837"/>
              <a:gd name="connsiteX5" fmla="*/ 1215222 w 1457234"/>
              <a:gd name="connsiteY5" fmla="*/ 1229576 h 1450837"/>
              <a:gd name="connsiteX6" fmla="*/ 965689 w 1457234"/>
              <a:gd name="connsiteY6" fmla="*/ 713210 h 1450837"/>
              <a:gd name="connsiteX7" fmla="*/ 1171526 w 1457234"/>
              <a:gd name="connsiteY7" fmla="*/ 498057 h 1450837"/>
              <a:gd name="connsiteX8" fmla="*/ 1452997 w 1457234"/>
              <a:gd name="connsiteY8" fmla="*/ 250632 h 1450837"/>
              <a:gd name="connsiteX9" fmla="*/ 1299725 w 1457234"/>
              <a:gd name="connsiteY9" fmla="*/ 35478 h 1450837"/>
              <a:gd name="connsiteX10" fmla="*/ 769382 w 1457234"/>
              <a:gd name="connsiteY10" fmla="*/ 3205 h 1450837"/>
              <a:gd name="connsiteX11" fmla="*/ 230947 w 1457234"/>
              <a:gd name="connsiteY11" fmla="*/ 67752 h 1450837"/>
              <a:gd name="connsiteX12" fmla="*/ 9031 w 1457234"/>
              <a:gd name="connsiteY12" fmla="*/ 358208 h 1450837"/>
              <a:gd name="connsiteX13" fmla="*/ 321114 w 1457234"/>
              <a:gd name="connsiteY13" fmla="*/ 562601 h 1450837"/>
              <a:gd name="connsiteX14" fmla="*/ 494460 w 1457234"/>
              <a:gd name="connsiteY14" fmla="*/ 799271 h 1450837"/>
              <a:gd name="connsiteX0" fmla="*/ 453585 w 1457172"/>
              <a:gd name="connsiteY0" fmla="*/ 713210 h 1450837"/>
              <a:gd name="connsiteX1" fmla="*/ 156477 w 1457172"/>
              <a:gd name="connsiteY1" fmla="*/ 939121 h 1450837"/>
              <a:gd name="connsiteX2" fmla="*/ 878 w 1457172"/>
              <a:gd name="connsiteY2" fmla="*/ 1165031 h 1450837"/>
              <a:gd name="connsiteX3" fmla="*/ 221244 w 1457172"/>
              <a:gd name="connsiteY3" fmla="*/ 1433972 h 1450837"/>
              <a:gd name="connsiteX4" fmla="*/ 862598 w 1457172"/>
              <a:gd name="connsiteY4" fmla="*/ 1401699 h 1450837"/>
              <a:gd name="connsiteX5" fmla="*/ 1215160 w 1457172"/>
              <a:gd name="connsiteY5" fmla="*/ 1229576 h 1450837"/>
              <a:gd name="connsiteX6" fmla="*/ 965627 w 1457172"/>
              <a:gd name="connsiteY6" fmla="*/ 713210 h 1450837"/>
              <a:gd name="connsiteX7" fmla="*/ 1171464 w 1457172"/>
              <a:gd name="connsiteY7" fmla="*/ 498057 h 1450837"/>
              <a:gd name="connsiteX8" fmla="*/ 1452935 w 1457172"/>
              <a:gd name="connsiteY8" fmla="*/ 250632 h 1450837"/>
              <a:gd name="connsiteX9" fmla="*/ 1299663 w 1457172"/>
              <a:gd name="connsiteY9" fmla="*/ 35478 h 1450837"/>
              <a:gd name="connsiteX10" fmla="*/ 769320 w 1457172"/>
              <a:gd name="connsiteY10" fmla="*/ 3205 h 1450837"/>
              <a:gd name="connsiteX11" fmla="*/ 230885 w 1457172"/>
              <a:gd name="connsiteY11" fmla="*/ 67752 h 1450837"/>
              <a:gd name="connsiteX12" fmla="*/ 8969 w 1457172"/>
              <a:gd name="connsiteY12" fmla="*/ 358208 h 1450837"/>
              <a:gd name="connsiteX13" fmla="*/ 321052 w 1457172"/>
              <a:gd name="connsiteY13" fmla="*/ 562601 h 1450837"/>
              <a:gd name="connsiteX14" fmla="*/ 453585 w 1457172"/>
              <a:gd name="connsiteY14" fmla="*/ 713210 h 1450837"/>
              <a:gd name="connsiteX0" fmla="*/ 474020 w 1457201"/>
              <a:gd name="connsiteY0" fmla="*/ 745483 h 1450837"/>
              <a:gd name="connsiteX1" fmla="*/ 156506 w 1457201"/>
              <a:gd name="connsiteY1" fmla="*/ 939121 h 1450837"/>
              <a:gd name="connsiteX2" fmla="*/ 907 w 1457201"/>
              <a:gd name="connsiteY2" fmla="*/ 1165031 h 1450837"/>
              <a:gd name="connsiteX3" fmla="*/ 221273 w 1457201"/>
              <a:gd name="connsiteY3" fmla="*/ 1433972 h 1450837"/>
              <a:gd name="connsiteX4" fmla="*/ 862627 w 1457201"/>
              <a:gd name="connsiteY4" fmla="*/ 1401699 h 1450837"/>
              <a:gd name="connsiteX5" fmla="*/ 1215189 w 1457201"/>
              <a:gd name="connsiteY5" fmla="*/ 1229576 h 1450837"/>
              <a:gd name="connsiteX6" fmla="*/ 965656 w 1457201"/>
              <a:gd name="connsiteY6" fmla="*/ 713210 h 1450837"/>
              <a:gd name="connsiteX7" fmla="*/ 1171493 w 1457201"/>
              <a:gd name="connsiteY7" fmla="*/ 498057 h 1450837"/>
              <a:gd name="connsiteX8" fmla="*/ 1452964 w 1457201"/>
              <a:gd name="connsiteY8" fmla="*/ 250632 h 1450837"/>
              <a:gd name="connsiteX9" fmla="*/ 1299692 w 1457201"/>
              <a:gd name="connsiteY9" fmla="*/ 35478 h 1450837"/>
              <a:gd name="connsiteX10" fmla="*/ 769349 w 1457201"/>
              <a:gd name="connsiteY10" fmla="*/ 3205 h 1450837"/>
              <a:gd name="connsiteX11" fmla="*/ 230914 w 1457201"/>
              <a:gd name="connsiteY11" fmla="*/ 67752 h 1450837"/>
              <a:gd name="connsiteX12" fmla="*/ 8998 w 1457201"/>
              <a:gd name="connsiteY12" fmla="*/ 358208 h 1450837"/>
              <a:gd name="connsiteX13" fmla="*/ 321081 w 1457201"/>
              <a:gd name="connsiteY13" fmla="*/ 562601 h 1450837"/>
              <a:gd name="connsiteX14" fmla="*/ 474020 w 1457201"/>
              <a:gd name="connsiteY14" fmla="*/ 745483 h 1450837"/>
              <a:gd name="connsiteX0" fmla="*/ 474020 w 1457201"/>
              <a:gd name="connsiteY0" fmla="*/ 745483 h 1450837"/>
              <a:gd name="connsiteX1" fmla="*/ 156506 w 1457201"/>
              <a:gd name="connsiteY1" fmla="*/ 939121 h 1450837"/>
              <a:gd name="connsiteX2" fmla="*/ 907 w 1457201"/>
              <a:gd name="connsiteY2" fmla="*/ 1165031 h 1450837"/>
              <a:gd name="connsiteX3" fmla="*/ 221273 w 1457201"/>
              <a:gd name="connsiteY3" fmla="*/ 1433972 h 1450837"/>
              <a:gd name="connsiteX4" fmla="*/ 862627 w 1457201"/>
              <a:gd name="connsiteY4" fmla="*/ 1401699 h 1450837"/>
              <a:gd name="connsiteX5" fmla="*/ 1215189 w 1457201"/>
              <a:gd name="connsiteY5" fmla="*/ 1229576 h 1450837"/>
              <a:gd name="connsiteX6" fmla="*/ 965656 w 1457201"/>
              <a:gd name="connsiteY6" fmla="*/ 713210 h 1450837"/>
              <a:gd name="connsiteX7" fmla="*/ 1171493 w 1457201"/>
              <a:gd name="connsiteY7" fmla="*/ 498057 h 1450837"/>
              <a:gd name="connsiteX8" fmla="*/ 1452964 w 1457201"/>
              <a:gd name="connsiteY8" fmla="*/ 250632 h 1450837"/>
              <a:gd name="connsiteX9" fmla="*/ 1299692 w 1457201"/>
              <a:gd name="connsiteY9" fmla="*/ 35478 h 1450837"/>
              <a:gd name="connsiteX10" fmla="*/ 769349 w 1457201"/>
              <a:gd name="connsiteY10" fmla="*/ 3205 h 1450837"/>
              <a:gd name="connsiteX11" fmla="*/ 230914 w 1457201"/>
              <a:gd name="connsiteY11" fmla="*/ 67752 h 1450837"/>
              <a:gd name="connsiteX12" fmla="*/ 8998 w 1457201"/>
              <a:gd name="connsiteY12" fmla="*/ 358208 h 1450837"/>
              <a:gd name="connsiteX13" fmla="*/ 321081 w 1457201"/>
              <a:gd name="connsiteY13" fmla="*/ 562601 h 1450837"/>
              <a:gd name="connsiteX14" fmla="*/ 474020 w 1457201"/>
              <a:gd name="connsiteY14" fmla="*/ 745483 h 1450837"/>
              <a:gd name="connsiteX0" fmla="*/ 474020 w 1457201"/>
              <a:gd name="connsiteY0" fmla="*/ 745483 h 1450837"/>
              <a:gd name="connsiteX1" fmla="*/ 156506 w 1457201"/>
              <a:gd name="connsiteY1" fmla="*/ 939121 h 1450837"/>
              <a:gd name="connsiteX2" fmla="*/ 907 w 1457201"/>
              <a:gd name="connsiteY2" fmla="*/ 1165031 h 1450837"/>
              <a:gd name="connsiteX3" fmla="*/ 221273 w 1457201"/>
              <a:gd name="connsiteY3" fmla="*/ 1433972 h 1450837"/>
              <a:gd name="connsiteX4" fmla="*/ 862627 w 1457201"/>
              <a:gd name="connsiteY4" fmla="*/ 1401699 h 1450837"/>
              <a:gd name="connsiteX5" fmla="*/ 1215189 w 1457201"/>
              <a:gd name="connsiteY5" fmla="*/ 1229576 h 1450837"/>
              <a:gd name="connsiteX6" fmla="*/ 965656 w 1457201"/>
              <a:gd name="connsiteY6" fmla="*/ 713210 h 1450837"/>
              <a:gd name="connsiteX7" fmla="*/ 1171493 w 1457201"/>
              <a:gd name="connsiteY7" fmla="*/ 498057 h 1450837"/>
              <a:gd name="connsiteX8" fmla="*/ 1452964 w 1457201"/>
              <a:gd name="connsiteY8" fmla="*/ 250632 h 1450837"/>
              <a:gd name="connsiteX9" fmla="*/ 1299692 w 1457201"/>
              <a:gd name="connsiteY9" fmla="*/ 35478 h 1450837"/>
              <a:gd name="connsiteX10" fmla="*/ 769349 w 1457201"/>
              <a:gd name="connsiteY10" fmla="*/ 3205 h 1450837"/>
              <a:gd name="connsiteX11" fmla="*/ 230914 w 1457201"/>
              <a:gd name="connsiteY11" fmla="*/ 67752 h 1450837"/>
              <a:gd name="connsiteX12" fmla="*/ 8998 w 1457201"/>
              <a:gd name="connsiteY12" fmla="*/ 358208 h 1450837"/>
              <a:gd name="connsiteX13" fmla="*/ 321081 w 1457201"/>
              <a:gd name="connsiteY13" fmla="*/ 562601 h 1450837"/>
              <a:gd name="connsiteX14" fmla="*/ 474020 w 1457201"/>
              <a:gd name="connsiteY14" fmla="*/ 745483 h 1450837"/>
              <a:gd name="connsiteX0" fmla="*/ 474020 w 1457201"/>
              <a:gd name="connsiteY0" fmla="*/ 745483 h 1450837"/>
              <a:gd name="connsiteX1" fmla="*/ 156506 w 1457201"/>
              <a:gd name="connsiteY1" fmla="*/ 939121 h 1450837"/>
              <a:gd name="connsiteX2" fmla="*/ 907 w 1457201"/>
              <a:gd name="connsiteY2" fmla="*/ 1165031 h 1450837"/>
              <a:gd name="connsiteX3" fmla="*/ 221273 w 1457201"/>
              <a:gd name="connsiteY3" fmla="*/ 1433972 h 1450837"/>
              <a:gd name="connsiteX4" fmla="*/ 862627 w 1457201"/>
              <a:gd name="connsiteY4" fmla="*/ 1401699 h 1450837"/>
              <a:gd name="connsiteX5" fmla="*/ 1215189 w 1457201"/>
              <a:gd name="connsiteY5" fmla="*/ 1229576 h 1450837"/>
              <a:gd name="connsiteX6" fmla="*/ 1059729 w 1457201"/>
              <a:gd name="connsiteY6" fmla="*/ 985600 h 1450837"/>
              <a:gd name="connsiteX7" fmla="*/ 965656 w 1457201"/>
              <a:gd name="connsiteY7" fmla="*/ 713210 h 1450837"/>
              <a:gd name="connsiteX8" fmla="*/ 1171493 w 1457201"/>
              <a:gd name="connsiteY8" fmla="*/ 498057 h 1450837"/>
              <a:gd name="connsiteX9" fmla="*/ 1452964 w 1457201"/>
              <a:gd name="connsiteY9" fmla="*/ 250632 h 1450837"/>
              <a:gd name="connsiteX10" fmla="*/ 1299692 w 1457201"/>
              <a:gd name="connsiteY10" fmla="*/ 35478 h 1450837"/>
              <a:gd name="connsiteX11" fmla="*/ 769349 w 1457201"/>
              <a:gd name="connsiteY11" fmla="*/ 3205 h 1450837"/>
              <a:gd name="connsiteX12" fmla="*/ 230914 w 1457201"/>
              <a:gd name="connsiteY12" fmla="*/ 67752 h 1450837"/>
              <a:gd name="connsiteX13" fmla="*/ 8998 w 1457201"/>
              <a:gd name="connsiteY13" fmla="*/ 358208 h 1450837"/>
              <a:gd name="connsiteX14" fmla="*/ 321081 w 1457201"/>
              <a:gd name="connsiteY14" fmla="*/ 562601 h 1450837"/>
              <a:gd name="connsiteX15" fmla="*/ 474020 w 1457201"/>
              <a:gd name="connsiteY15" fmla="*/ 745483 h 1450837"/>
              <a:gd name="connsiteX0" fmla="*/ 474020 w 1457201"/>
              <a:gd name="connsiteY0" fmla="*/ 745483 h 1450837"/>
              <a:gd name="connsiteX1" fmla="*/ 156506 w 1457201"/>
              <a:gd name="connsiteY1" fmla="*/ 939121 h 1450837"/>
              <a:gd name="connsiteX2" fmla="*/ 907 w 1457201"/>
              <a:gd name="connsiteY2" fmla="*/ 1165031 h 1450837"/>
              <a:gd name="connsiteX3" fmla="*/ 221273 w 1457201"/>
              <a:gd name="connsiteY3" fmla="*/ 1433972 h 1450837"/>
              <a:gd name="connsiteX4" fmla="*/ 862627 w 1457201"/>
              <a:gd name="connsiteY4" fmla="*/ 1401699 h 1450837"/>
              <a:gd name="connsiteX5" fmla="*/ 1215189 w 1457201"/>
              <a:gd name="connsiteY5" fmla="*/ 1229576 h 1450837"/>
              <a:gd name="connsiteX6" fmla="*/ 1131152 w 1457201"/>
              <a:gd name="connsiteY6" fmla="*/ 964085 h 1450837"/>
              <a:gd name="connsiteX7" fmla="*/ 965656 w 1457201"/>
              <a:gd name="connsiteY7" fmla="*/ 713210 h 1450837"/>
              <a:gd name="connsiteX8" fmla="*/ 1171493 w 1457201"/>
              <a:gd name="connsiteY8" fmla="*/ 498057 h 1450837"/>
              <a:gd name="connsiteX9" fmla="*/ 1452964 w 1457201"/>
              <a:gd name="connsiteY9" fmla="*/ 250632 h 1450837"/>
              <a:gd name="connsiteX10" fmla="*/ 1299692 w 1457201"/>
              <a:gd name="connsiteY10" fmla="*/ 35478 h 1450837"/>
              <a:gd name="connsiteX11" fmla="*/ 769349 w 1457201"/>
              <a:gd name="connsiteY11" fmla="*/ 3205 h 1450837"/>
              <a:gd name="connsiteX12" fmla="*/ 230914 w 1457201"/>
              <a:gd name="connsiteY12" fmla="*/ 67752 h 1450837"/>
              <a:gd name="connsiteX13" fmla="*/ 8998 w 1457201"/>
              <a:gd name="connsiteY13" fmla="*/ 358208 h 1450837"/>
              <a:gd name="connsiteX14" fmla="*/ 321081 w 1457201"/>
              <a:gd name="connsiteY14" fmla="*/ 562601 h 1450837"/>
              <a:gd name="connsiteX15" fmla="*/ 474020 w 1457201"/>
              <a:gd name="connsiteY15" fmla="*/ 745483 h 1450837"/>
              <a:gd name="connsiteX0" fmla="*/ 474020 w 1457201"/>
              <a:gd name="connsiteY0" fmla="*/ 745483 h 1450496"/>
              <a:gd name="connsiteX1" fmla="*/ 156506 w 1457201"/>
              <a:gd name="connsiteY1" fmla="*/ 939121 h 1450496"/>
              <a:gd name="connsiteX2" fmla="*/ 907 w 1457201"/>
              <a:gd name="connsiteY2" fmla="*/ 1165031 h 1450496"/>
              <a:gd name="connsiteX3" fmla="*/ 221273 w 1457201"/>
              <a:gd name="connsiteY3" fmla="*/ 1433972 h 1450496"/>
              <a:gd name="connsiteX4" fmla="*/ 862627 w 1457201"/>
              <a:gd name="connsiteY4" fmla="*/ 1401699 h 1450496"/>
              <a:gd name="connsiteX5" fmla="*/ 1194783 w 1457201"/>
              <a:gd name="connsiteY5" fmla="*/ 1240333 h 1450496"/>
              <a:gd name="connsiteX6" fmla="*/ 1131152 w 1457201"/>
              <a:gd name="connsiteY6" fmla="*/ 964085 h 1450496"/>
              <a:gd name="connsiteX7" fmla="*/ 965656 w 1457201"/>
              <a:gd name="connsiteY7" fmla="*/ 713210 h 1450496"/>
              <a:gd name="connsiteX8" fmla="*/ 1171493 w 1457201"/>
              <a:gd name="connsiteY8" fmla="*/ 498057 h 1450496"/>
              <a:gd name="connsiteX9" fmla="*/ 1452964 w 1457201"/>
              <a:gd name="connsiteY9" fmla="*/ 250632 h 1450496"/>
              <a:gd name="connsiteX10" fmla="*/ 1299692 w 1457201"/>
              <a:gd name="connsiteY10" fmla="*/ 35478 h 1450496"/>
              <a:gd name="connsiteX11" fmla="*/ 769349 w 1457201"/>
              <a:gd name="connsiteY11" fmla="*/ 3205 h 1450496"/>
              <a:gd name="connsiteX12" fmla="*/ 230914 w 1457201"/>
              <a:gd name="connsiteY12" fmla="*/ 67752 h 1450496"/>
              <a:gd name="connsiteX13" fmla="*/ 8998 w 1457201"/>
              <a:gd name="connsiteY13" fmla="*/ 358208 h 1450496"/>
              <a:gd name="connsiteX14" fmla="*/ 321081 w 1457201"/>
              <a:gd name="connsiteY14" fmla="*/ 562601 h 1450496"/>
              <a:gd name="connsiteX15" fmla="*/ 474020 w 1457201"/>
              <a:gd name="connsiteY15" fmla="*/ 745483 h 1450496"/>
              <a:gd name="connsiteX0" fmla="*/ 474020 w 1457201"/>
              <a:gd name="connsiteY0" fmla="*/ 745483 h 1450496"/>
              <a:gd name="connsiteX1" fmla="*/ 156506 w 1457201"/>
              <a:gd name="connsiteY1" fmla="*/ 939121 h 1450496"/>
              <a:gd name="connsiteX2" fmla="*/ 907 w 1457201"/>
              <a:gd name="connsiteY2" fmla="*/ 1165031 h 1450496"/>
              <a:gd name="connsiteX3" fmla="*/ 221273 w 1457201"/>
              <a:gd name="connsiteY3" fmla="*/ 1433972 h 1450496"/>
              <a:gd name="connsiteX4" fmla="*/ 862627 w 1457201"/>
              <a:gd name="connsiteY4" fmla="*/ 1401699 h 1450496"/>
              <a:gd name="connsiteX5" fmla="*/ 1194783 w 1457201"/>
              <a:gd name="connsiteY5" fmla="*/ 1240333 h 1450496"/>
              <a:gd name="connsiteX6" fmla="*/ 1131152 w 1457201"/>
              <a:gd name="connsiteY6" fmla="*/ 921054 h 1450496"/>
              <a:gd name="connsiteX7" fmla="*/ 965656 w 1457201"/>
              <a:gd name="connsiteY7" fmla="*/ 713210 h 1450496"/>
              <a:gd name="connsiteX8" fmla="*/ 1171493 w 1457201"/>
              <a:gd name="connsiteY8" fmla="*/ 498057 h 1450496"/>
              <a:gd name="connsiteX9" fmla="*/ 1452964 w 1457201"/>
              <a:gd name="connsiteY9" fmla="*/ 250632 h 1450496"/>
              <a:gd name="connsiteX10" fmla="*/ 1299692 w 1457201"/>
              <a:gd name="connsiteY10" fmla="*/ 35478 h 1450496"/>
              <a:gd name="connsiteX11" fmla="*/ 769349 w 1457201"/>
              <a:gd name="connsiteY11" fmla="*/ 3205 h 1450496"/>
              <a:gd name="connsiteX12" fmla="*/ 230914 w 1457201"/>
              <a:gd name="connsiteY12" fmla="*/ 67752 h 1450496"/>
              <a:gd name="connsiteX13" fmla="*/ 8998 w 1457201"/>
              <a:gd name="connsiteY13" fmla="*/ 358208 h 1450496"/>
              <a:gd name="connsiteX14" fmla="*/ 321081 w 1457201"/>
              <a:gd name="connsiteY14" fmla="*/ 562601 h 1450496"/>
              <a:gd name="connsiteX15" fmla="*/ 474020 w 1457201"/>
              <a:gd name="connsiteY15" fmla="*/ 745483 h 1450496"/>
              <a:gd name="connsiteX0" fmla="*/ 474020 w 1453783"/>
              <a:gd name="connsiteY0" fmla="*/ 745483 h 1450496"/>
              <a:gd name="connsiteX1" fmla="*/ 156506 w 1453783"/>
              <a:gd name="connsiteY1" fmla="*/ 939121 h 1450496"/>
              <a:gd name="connsiteX2" fmla="*/ 907 w 1453783"/>
              <a:gd name="connsiteY2" fmla="*/ 1165031 h 1450496"/>
              <a:gd name="connsiteX3" fmla="*/ 221273 w 1453783"/>
              <a:gd name="connsiteY3" fmla="*/ 1433972 h 1450496"/>
              <a:gd name="connsiteX4" fmla="*/ 862627 w 1453783"/>
              <a:gd name="connsiteY4" fmla="*/ 1401699 h 1450496"/>
              <a:gd name="connsiteX5" fmla="*/ 1194783 w 1453783"/>
              <a:gd name="connsiteY5" fmla="*/ 1240333 h 1450496"/>
              <a:gd name="connsiteX6" fmla="*/ 1131152 w 1453783"/>
              <a:gd name="connsiteY6" fmla="*/ 921054 h 1450496"/>
              <a:gd name="connsiteX7" fmla="*/ 965656 w 1453783"/>
              <a:gd name="connsiteY7" fmla="*/ 713210 h 1450496"/>
              <a:gd name="connsiteX8" fmla="*/ 1253119 w 1453783"/>
              <a:gd name="connsiteY8" fmla="*/ 508814 h 1450496"/>
              <a:gd name="connsiteX9" fmla="*/ 1452964 w 1453783"/>
              <a:gd name="connsiteY9" fmla="*/ 250632 h 1450496"/>
              <a:gd name="connsiteX10" fmla="*/ 1299692 w 1453783"/>
              <a:gd name="connsiteY10" fmla="*/ 35478 h 1450496"/>
              <a:gd name="connsiteX11" fmla="*/ 769349 w 1453783"/>
              <a:gd name="connsiteY11" fmla="*/ 3205 h 1450496"/>
              <a:gd name="connsiteX12" fmla="*/ 230914 w 1453783"/>
              <a:gd name="connsiteY12" fmla="*/ 67752 h 1450496"/>
              <a:gd name="connsiteX13" fmla="*/ 8998 w 1453783"/>
              <a:gd name="connsiteY13" fmla="*/ 358208 h 1450496"/>
              <a:gd name="connsiteX14" fmla="*/ 321081 w 1453783"/>
              <a:gd name="connsiteY14" fmla="*/ 562601 h 1450496"/>
              <a:gd name="connsiteX15" fmla="*/ 474020 w 1453783"/>
              <a:gd name="connsiteY15" fmla="*/ 745483 h 1450496"/>
              <a:gd name="connsiteX0" fmla="*/ 474020 w 1453783"/>
              <a:gd name="connsiteY0" fmla="*/ 745483 h 1450496"/>
              <a:gd name="connsiteX1" fmla="*/ 156506 w 1453783"/>
              <a:gd name="connsiteY1" fmla="*/ 939121 h 1450496"/>
              <a:gd name="connsiteX2" fmla="*/ 907 w 1453783"/>
              <a:gd name="connsiteY2" fmla="*/ 1165031 h 1450496"/>
              <a:gd name="connsiteX3" fmla="*/ 221273 w 1453783"/>
              <a:gd name="connsiteY3" fmla="*/ 1433972 h 1450496"/>
              <a:gd name="connsiteX4" fmla="*/ 862627 w 1453783"/>
              <a:gd name="connsiteY4" fmla="*/ 1401699 h 1450496"/>
              <a:gd name="connsiteX5" fmla="*/ 1194783 w 1453783"/>
              <a:gd name="connsiteY5" fmla="*/ 1240333 h 1450496"/>
              <a:gd name="connsiteX6" fmla="*/ 1131152 w 1453783"/>
              <a:gd name="connsiteY6" fmla="*/ 921054 h 1450496"/>
              <a:gd name="connsiteX7" fmla="*/ 965656 w 1453783"/>
              <a:gd name="connsiteY7" fmla="*/ 713210 h 1450496"/>
              <a:gd name="connsiteX8" fmla="*/ 1253119 w 1453783"/>
              <a:gd name="connsiteY8" fmla="*/ 508814 h 1450496"/>
              <a:gd name="connsiteX9" fmla="*/ 1452964 w 1453783"/>
              <a:gd name="connsiteY9" fmla="*/ 250632 h 1450496"/>
              <a:gd name="connsiteX10" fmla="*/ 1299692 w 1453783"/>
              <a:gd name="connsiteY10" fmla="*/ 35478 h 1450496"/>
              <a:gd name="connsiteX11" fmla="*/ 769349 w 1453783"/>
              <a:gd name="connsiteY11" fmla="*/ 3205 h 1450496"/>
              <a:gd name="connsiteX12" fmla="*/ 230914 w 1453783"/>
              <a:gd name="connsiteY12" fmla="*/ 67752 h 1450496"/>
              <a:gd name="connsiteX13" fmla="*/ 8998 w 1453783"/>
              <a:gd name="connsiteY13" fmla="*/ 358208 h 1450496"/>
              <a:gd name="connsiteX14" fmla="*/ 321081 w 1453783"/>
              <a:gd name="connsiteY14" fmla="*/ 562601 h 1450496"/>
              <a:gd name="connsiteX15" fmla="*/ 474020 w 1453783"/>
              <a:gd name="connsiteY15" fmla="*/ 745483 h 1450496"/>
              <a:gd name="connsiteX0" fmla="*/ 476000 w 1455763"/>
              <a:gd name="connsiteY0" fmla="*/ 745483 h 1406780"/>
              <a:gd name="connsiteX1" fmla="*/ 158486 w 1455763"/>
              <a:gd name="connsiteY1" fmla="*/ 939121 h 1406780"/>
              <a:gd name="connsiteX2" fmla="*/ 2887 w 1455763"/>
              <a:gd name="connsiteY2" fmla="*/ 1165031 h 1406780"/>
              <a:gd name="connsiteX3" fmla="*/ 284471 w 1455763"/>
              <a:gd name="connsiteY3" fmla="*/ 1347910 h 1406780"/>
              <a:gd name="connsiteX4" fmla="*/ 864607 w 1455763"/>
              <a:gd name="connsiteY4" fmla="*/ 1401699 h 1406780"/>
              <a:gd name="connsiteX5" fmla="*/ 1196763 w 1455763"/>
              <a:gd name="connsiteY5" fmla="*/ 1240333 h 1406780"/>
              <a:gd name="connsiteX6" fmla="*/ 1133132 w 1455763"/>
              <a:gd name="connsiteY6" fmla="*/ 921054 h 1406780"/>
              <a:gd name="connsiteX7" fmla="*/ 967636 w 1455763"/>
              <a:gd name="connsiteY7" fmla="*/ 713210 h 1406780"/>
              <a:gd name="connsiteX8" fmla="*/ 1255099 w 1455763"/>
              <a:gd name="connsiteY8" fmla="*/ 508814 h 1406780"/>
              <a:gd name="connsiteX9" fmla="*/ 1454944 w 1455763"/>
              <a:gd name="connsiteY9" fmla="*/ 250632 h 1406780"/>
              <a:gd name="connsiteX10" fmla="*/ 1301672 w 1455763"/>
              <a:gd name="connsiteY10" fmla="*/ 35478 h 1406780"/>
              <a:gd name="connsiteX11" fmla="*/ 771329 w 1455763"/>
              <a:gd name="connsiteY11" fmla="*/ 3205 h 1406780"/>
              <a:gd name="connsiteX12" fmla="*/ 232894 w 1455763"/>
              <a:gd name="connsiteY12" fmla="*/ 67752 h 1406780"/>
              <a:gd name="connsiteX13" fmla="*/ 10978 w 1455763"/>
              <a:gd name="connsiteY13" fmla="*/ 358208 h 1406780"/>
              <a:gd name="connsiteX14" fmla="*/ 323061 w 1455763"/>
              <a:gd name="connsiteY14" fmla="*/ 562601 h 1406780"/>
              <a:gd name="connsiteX15" fmla="*/ 476000 w 1455763"/>
              <a:gd name="connsiteY15" fmla="*/ 745483 h 1406780"/>
              <a:gd name="connsiteX0" fmla="*/ 476000 w 1455763"/>
              <a:gd name="connsiteY0" fmla="*/ 745483 h 1361888"/>
              <a:gd name="connsiteX1" fmla="*/ 158486 w 1455763"/>
              <a:gd name="connsiteY1" fmla="*/ 939121 h 1361888"/>
              <a:gd name="connsiteX2" fmla="*/ 2887 w 1455763"/>
              <a:gd name="connsiteY2" fmla="*/ 1165031 h 1361888"/>
              <a:gd name="connsiteX3" fmla="*/ 284471 w 1455763"/>
              <a:gd name="connsiteY3" fmla="*/ 1347910 h 1361888"/>
              <a:gd name="connsiteX4" fmla="*/ 813592 w 1455763"/>
              <a:gd name="connsiteY4" fmla="*/ 1337153 h 1361888"/>
              <a:gd name="connsiteX5" fmla="*/ 1196763 w 1455763"/>
              <a:gd name="connsiteY5" fmla="*/ 1240333 h 1361888"/>
              <a:gd name="connsiteX6" fmla="*/ 1133132 w 1455763"/>
              <a:gd name="connsiteY6" fmla="*/ 921054 h 1361888"/>
              <a:gd name="connsiteX7" fmla="*/ 967636 w 1455763"/>
              <a:gd name="connsiteY7" fmla="*/ 713210 h 1361888"/>
              <a:gd name="connsiteX8" fmla="*/ 1255099 w 1455763"/>
              <a:gd name="connsiteY8" fmla="*/ 508814 h 1361888"/>
              <a:gd name="connsiteX9" fmla="*/ 1454944 w 1455763"/>
              <a:gd name="connsiteY9" fmla="*/ 250632 h 1361888"/>
              <a:gd name="connsiteX10" fmla="*/ 1301672 w 1455763"/>
              <a:gd name="connsiteY10" fmla="*/ 35478 h 1361888"/>
              <a:gd name="connsiteX11" fmla="*/ 771329 w 1455763"/>
              <a:gd name="connsiteY11" fmla="*/ 3205 h 1361888"/>
              <a:gd name="connsiteX12" fmla="*/ 232894 w 1455763"/>
              <a:gd name="connsiteY12" fmla="*/ 67752 h 1361888"/>
              <a:gd name="connsiteX13" fmla="*/ 10978 w 1455763"/>
              <a:gd name="connsiteY13" fmla="*/ 358208 h 1361888"/>
              <a:gd name="connsiteX14" fmla="*/ 323061 w 1455763"/>
              <a:gd name="connsiteY14" fmla="*/ 562601 h 1361888"/>
              <a:gd name="connsiteX15" fmla="*/ 476000 w 1455763"/>
              <a:gd name="connsiteY15" fmla="*/ 745483 h 1361888"/>
              <a:gd name="connsiteX0" fmla="*/ 476000 w 1455763"/>
              <a:gd name="connsiteY0" fmla="*/ 745483 h 1365326"/>
              <a:gd name="connsiteX1" fmla="*/ 158486 w 1455763"/>
              <a:gd name="connsiteY1" fmla="*/ 939121 h 1365326"/>
              <a:gd name="connsiteX2" fmla="*/ 2887 w 1455763"/>
              <a:gd name="connsiteY2" fmla="*/ 1165031 h 1365326"/>
              <a:gd name="connsiteX3" fmla="*/ 284471 w 1455763"/>
              <a:gd name="connsiteY3" fmla="*/ 1347910 h 1365326"/>
              <a:gd name="connsiteX4" fmla="*/ 813592 w 1455763"/>
              <a:gd name="connsiteY4" fmla="*/ 1337153 h 1365326"/>
              <a:gd name="connsiteX5" fmla="*/ 1186561 w 1455763"/>
              <a:gd name="connsiteY5" fmla="*/ 1165029 h 1365326"/>
              <a:gd name="connsiteX6" fmla="*/ 1133132 w 1455763"/>
              <a:gd name="connsiteY6" fmla="*/ 921054 h 1365326"/>
              <a:gd name="connsiteX7" fmla="*/ 967636 w 1455763"/>
              <a:gd name="connsiteY7" fmla="*/ 713210 h 1365326"/>
              <a:gd name="connsiteX8" fmla="*/ 1255099 w 1455763"/>
              <a:gd name="connsiteY8" fmla="*/ 508814 h 1365326"/>
              <a:gd name="connsiteX9" fmla="*/ 1454944 w 1455763"/>
              <a:gd name="connsiteY9" fmla="*/ 250632 h 1365326"/>
              <a:gd name="connsiteX10" fmla="*/ 1301672 w 1455763"/>
              <a:gd name="connsiteY10" fmla="*/ 35478 h 1365326"/>
              <a:gd name="connsiteX11" fmla="*/ 771329 w 1455763"/>
              <a:gd name="connsiteY11" fmla="*/ 3205 h 1365326"/>
              <a:gd name="connsiteX12" fmla="*/ 232894 w 1455763"/>
              <a:gd name="connsiteY12" fmla="*/ 67752 h 1365326"/>
              <a:gd name="connsiteX13" fmla="*/ 10978 w 1455763"/>
              <a:gd name="connsiteY13" fmla="*/ 358208 h 1365326"/>
              <a:gd name="connsiteX14" fmla="*/ 323061 w 1455763"/>
              <a:gd name="connsiteY14" fmla="*/ 562601 h 1365326"/>
              <a:gd name="connsiteX15" fmla="*/ 476000 w 1455763"/>
              <a:gd name="connsiteY15" fmla="*/ 745483 h 1365326"/>
              <a:gd name="connsiteX0" fmla="*/ 475413 w 1455176"/>
              <a:gd name="connsiteY0" fmla="*/ 745483 h 1365326"/>
              <a:gd name="connsiteX1" fmla="*/ 168103 w 1455176"/>
              <a:gd name="connsiteY1" fmla="*/ 928364 h 1365326"/>
              <a:gd name="connsiteX2" fmla="*/ 2300 w 1455176"/>
              <a:gd name="connsiteY2" fmla="*/ 1165031 h 1365326"/>
              <a:gd name="connsiteX3" fmla="*/ 283884 w 1455176"/>
              <a:gd name="connsiteY3" fmla="*/ 1347910 h 1365326"/>
              <a:gd name="connsiteX4" fmla="*/ 813005 w 1455176"/>
              <a:gd name="connsiteY4" fmla="*/ 1337153 h 1365326"/>
              <a:gd name="connsiteX5" fmla="*/ 1185974 w 1455176"/>
              <a:gd name="connsiteY5" fmla="*/ 1165029 h 1365326"/>
              <a:gd name="connsiteX6" fmla="*/ 1132545 w 1455176"/>
              <a:gd name="connsiteY6" fmla="*/ 921054 h 1365326"/>
              <a:gd name="connsiteX7" fmla="*/ 967049 w 1455176"/>
              <a:gd name="connsiteY7" fmla="*/ 713210 h 1365326"/>
              <a:gd name="connsiteX8" fmla="*/ 1254512 w 1455176"/>
              <a:gd name="connsiteY8" fmla="*/ 508814 h 1365326"/>
              <a:gd name="connsiteX9" fmla="*/ 1454357 w 1455176"/>
              <a:gd name="connsiteY9" fmla="*/ 250632 h 1365326"/>
              <a:gd name="connsiteX10" fmla="*/ 1301085 w 1455176"/>
              <a:gd name="connsiteY10" fmla="*/ 35478 h 1365326"/>
              <a:gd name="connsiteX11" fmla="*/ 770742 w 1455176"/>
              <a:gd name="connsiteY11" fmla="*/ 3205 h 1365326"/>
              <a:gd name="connsiteX12" fmla="*/ 232307 w 1455176"/>
              <a:gd name="connsiteY12" fmla="*/ 67752 h 1365326"/>
              <a:gd name="connsiteX13" fmla="*/ 10391 w 1455176"/>
              <a:gd name="connsiteY13" fmla="*/ 358208 h 1365326"/>
              <a:gd name="connsiteX14" fmla="*/ 322474 w 1455176"/>
              <a:gd name="connsiteY14" fmla="*/ 562601 h 1365326"/>
              <a:gd name="connsiteX15" fmla="*/ 475413 w 1455176"/>
              <a:gd name="connsiteY15" fmla="*/ 745483 h 1365326"/>
              <a:gd name="connsiteX0" fmla="*/ 487518 w 1467281"/>
              <a:gd name="connsiteY0" fmla="*/ 745483 h 1365326"/>
              <a:gd name="connsiteX1" fmla="*/ 180208 w 1467281"/>
              <a:gd name="connsiteY1" fmla="*/ 928364 h 1365326"/>
              <a:gd name="connsiteX2" fmla="*/ 14405 w 1467281"/>
              <a:gd name="connsiteY2" fmla="*/ 1165031 h 1365326"/>
              <a:gd name="connsiteX3" fmla="*/ 546684 w 1467281"/>
              <a:gd name="connsiteY3" fmla="*/ 1347910 h 1365326"/>
              <a:gd name="connsiteX4" fmla="*/ 825110 w 1467281"/>
              <a:gd name="connsiteY4" fmla="*/ 1337153 h 1365326"/>
              <a:gd name="connsiteX5" fmla="*/ 1198079 w 1467281"/>
              <a:gd name="connsiteY5" fmla="*/ 1165029 h 1365326"/>
              <a:gd name="connsiteX6" fmla="*/ 1144650 w 1467281"/>
              <a:gd name="connsiteY6" fmla="*/ 921054 h 1365326"/>
              <a:gd name="connsiteX7" fmla="*/ 979154 w 1467281"/>
              <a:gd name="connsiteY7" fmla="*/ 713210 h 1365326"/>
              <a:gd name="connsiteX8" fmla="*/ 1266617 w 1467281"/>
              <a:gd name="connsiteY8" fmla="*/ 508814 h 1365326"/>
              <a:gd name="connsiteX9" fmla="*/ 1466462 w 1467281"/>
              <a:gd name="connsiteY9" fmla="*/ 250632 h 1365326"/>
              <a:gd name="connsiteX10" fmla="*/ 1313190 w 1467281"/>
              <a:gd name="connsiteY10" fmla="*/ 35478 h 1365326"/>
              <a:gd name="connsiteX11" fmla="*/ 782847 w 1467281"/>
              <a:gd name="connsiteY11" fmla="*/ 3205 h 1365326"/>
              <a:gd name="connsiteX12" fmla="*/ 244412 w 1467281"/>
              <a:gd name="connsiteY12" fmla="*/ 67752 h 1365326"/>
              <a:gd name="connsiteX13" fmla="*/ 22496 w 1467281"/>
              <a:gd name="connsiteY13" fmla="*/ 358208 h 1365326"/>
              <a:gd name="connsiteX14" fmla="*/ 334579 w 1467281"/>
              <a:gd name="connsiteY14" fmla="*/ 562601 h 1365326"/>
              <a:gd name="connsiteX15" fmla="*/ 487518 w 1467281"/>
              <a:gd name="connsiteY15" fmla="*/ 745483 h 1365326"/>
              <a:gd name="connsiteX0" fmla="*/ 508711 w 1488474"/>
              <a:gd name="connsiteY0" fmla="*/ 745483 h 1365326"/>
              <a:gd name="connsiteX1" fmla="*/ 99768 w 1488474"/>
              <a:gd name="connsiteY1" fmla="*/ 899789 h 1365326"/>
              <a:gd name="connsiteX2" fmla="*/ 35598 w 1488474"/>
              <a:gd name="connsiteY2" fmla="*/ 1165031 h 1365326"/>
              <a:gd name="connsiteX3" fmla="*/ 567877 w 1488474"/>
              <a:gd name="connsiteY3" fmla="*/ 1347910 h 1365326"/>
              <a:gd name="connsiteX4" fmla="*/ 846303 w 1488474"/>
              <a:gd name="connsiteY4" fmla="*/ 1337153 h 1365326"/>
              <a:gd name="connsiteX5" fmla="*/ 1219272 w 1488474"/>
              <a:gd name="connsiteY5" fmla="*/ 1165029 h 1365326"/>
              <a:gd name="connsiteX6" fmla="*/ 1165843 w 1488474"/>
              <a:gd name="connsiteY6" fmla="*/ 921054 h 1365326"/>
              <a:gd name="connsiteX7" fmla="*/ 1000347 w 1488474"/>
              <a:gd name="connsiteY7" fmla="*/ 713210 h 1365326"/>
              <a:gd name="connsiteX8" fmla="*/ 1287810 w 1488474"/>
              <a:gd name="connsiteY8" fmla="*/ 508814 h 1365326"/>
              <a:gd name="connsiteX9" fmla="*/ 1487655 w 1488474"/>
              <a:gd name="connsiteY9" fmla="*/ 250632 h 1365326"/>
              <a:gd name="connsiteX10" fmla="*/ 1334383 w 1488474"/>
              <a:gd name="connsiteY10" fmla="*/ 35478 h 1365326"/>
              <a:gd name="connsiteX11" fmla="*/ 804040 w 1488474"/>
              <a:gd name="connsiteY11" fmla="*/ 3205 h 1365326"/>
              <a:gd name="connsiteX12" fmla="*/ 265605 w 1488474"/>
              <a:gd name="connsiteY12" fmla="*/ 67752 h 1365326"/>
              <a:gd name="connsiteX13" fmla="*/ 43689 w 1488474"/>
              <a:gd name="connsiteY13" fmla="*/ 358208 h 1365326"/>
              <a:gd name="connsiteX14" fmla="*/ 355772 w 1488474"/>
              <a:gd name="connsiteY14" fmla="*/ 562601 h 1365326"/>
              <a:gd name="connsiteX15" fmla="*/ 508711 w 1488474"/>
              <a:gd name="connsiteY15" fmla="*/ 745483 h 1365326"/>
              <a:gd name="connsiteX0" fmla="*/ 508711 w 1488474"/>
              <a:gd name="connsiteY0" fmla="*/ 745483 h 1357851"/>
              <a:gd name="connsiteX1" fmla="*/ 99768 w 1488474"/>
              <a:gd name="connsiteY1" fmla="*/ 899789 h 1357851"/>
              <a:gd name="connsiteX2" fmla="*/ 35598 w 1488474"/>
              <a:gd name="connsiteY2" fmla="*/ 1165031 h 1357851"/>
              <a:gd name="connsiteX3" fmla="*/ 567877 w 1488474"/>
              <a:gd name="connsiteY3" fmla="*/ 1347910 h 1357851"/>
              <a:gd name="connsiteX4" fmla="*/ 1266386 w 1488474"/>
              <a:gd name="connsiteY4" fmla="*/ 1315722 h 1357851"/>
              <a:gd name="connsiteX5" fmla="*/ 1219272 w 1488474"/>
              <a:gd name="connsiteY5" fmla="*/ 1165029 h 1357851"/>
              <a:gd name="connsiteX6" fmla="*/ 1165843 w 1488474"/>
              <a:gd name="connsiteY6" fmla="*/ 921054 h 1357851"/>
              <a:gd name="connsiteX7" fmla="*/ 1000347 w 1488474"/>
              <a:gd name="connsiteY7" fmla="*/ 713210 h 1357851"/>
              <a:gd name="connsiteX8" fmla="*/ 1287810 w 1488474"/>
              <a:gd name="connsiteY8" fmla="*/ 508814 h 1357851"/>
              <a:gd name="connsiteX9" fmla="*/ 1487655 w 1488474"/>
              <a:gd name="connsiteY9" fmla="*/ 250632 h 1357851"/>
              <a:gd name="connsiteX10" fmla="*/ 1334383 w 1488474"/>
              <a:gd name="connsiteY10" fmla="*/ 35478 h 1357851"/>
              <a:gd name="connsiteX11" fmla="*/ 804040 w 1488474"/>
              <a:gd name="connsiteY11" fmla="*/ 3205 h 1357851"/>
              <a:gd name="connsiteX12" fmla="*/ 265605 w 1488474"/>
              <a:gd name="connsiteY12" fmla="*/ 67752 h 1357851"/>
              <a:gd name="connsiteX13" fmla="*/ 43689 w 1488474"/>
              <a:gd name="connsiteY13" fmla="*/ 358208 h 1357851"/>
              <a:gd name="connsiteX14" fmla="*/ 355772 w 1488474"/>
              <a:gd name="connsiteY14" fmla="*/ 562601 h 1357851"/>
              <a:gd name="connsiteX15" fmla="*/ 508711 w 1488474"/>
              <a:gd name="connsiteY15" fmla="*/ 745483 h 1357851"/>
              <a:gd name="connsiteX0" fmla="*/ 508711 w 1897305"/>
              <a:gd name="connsiteY0" fmla="*/ 745483 h 1358260"/>
              <a:gd name="connsiteX1" fmla="*/ 99768 w 1897305"/>
              <a:gd name="connsiteY1" fmla="*/ 899789 h 1358260"/>
              <a:gd name="connsiteX2" fmla="*/ 35598 w 1897305"/>
              <a:gd name="connsiteY2" fmla="*/ 1165031 h 1358260"/>
              <a:gd name="connsiteX3" fmla="*/ 567877 w 1897305"/>
              <a:gd name="connsiteY3" fmla="*/ 1347910 h 1358260"/>
              <a:gd name="connsiteX4" fmla="*/ 1266386 w 1897305"/>
              <a:gd name="connsiteY4" fmla="*/ 1315722 h 1358260"/>
              <a:gd name="connsiteX5" fmla="*/ 1896825 w 1897305"/>
              <a:gd name="connsiteY5" fmla="*/ 1150742 h 1358260"/>
              <a:gd name="connsiteX6" fmla="*/ 1165843 w 1897305"/>
              <a:gd name="connsiteY6" fmla="*/ 921054 h 1358260"/>
              <a:gd name="connsiteX7" fmla="*/ 1000347 w 1897305"/>
              <a:gd name="connsiteY7" fmla="*/ 713210 h 1358260"/>
              <a:gd name="connsiteX8" fmla="*/ 1287810 w 1897305"/>
              <a:gd name="connsiteY8" fmla="*/ 508814 h 1358260"/>
              <a:gd name="connsiteX9" fmla="*/ 1487655 w 1897305"/>
              <a:gd name="connsiteY9" fmla="*/ 250632 h 1358260"/>
              <a:gd name="connsiteX10" fmla="*/ 1334383 w 1897305"/>
              <a:gd name="connsiteY10" fmla="*/ 35478 h 1358260"/>
              <a:gd name="connsiteX11" fmla="*/ 804040 w 1897305"/>
              <a:gd name="connsiteY11" fmla="*/ 3205 h 1358260"/>
              <a:gd name="connsiteX12" fmla="*/ 265605 w 1897305"/>
              <a:gd name="connsiteY12" fmla="*/ 67752 h 1358260"/>
              <a:gd name="connsiteX13" fmla="*/ 43689 w 1897305"/>
              <a:gd name="connsiteY13" fmla="*/ 358208 h 1358260"/>
              <a:gd name="connsiteX14" fmla="*/ 355772 w 1897305"/>
              <a:gd name="connsiteY14" fmla="*/ 562601 h 1358260"/>
              <a:gd name="connsiteX15" fmla="*/ 508711 w 1897305"/>
              <a:gd name="connsiteY15" fmla="*/ 745483 h 1358260"/>
              <a:gd name="connsiteX0" fmla="*/ 508711 w 1910065"/>
              <a:gd name="connsiteY0" fmla="*/ 745483 h 1358260"/>
              <a:gd name="connsiteX1" fmla="*/ 99768 w 1910065"/>
              <a:gd name="connsiteY1" fmla="*/ 899789 h 1358260"/>
              <a:gd name="connsiteX2" fmla="*/ 35598 w 1910065"/>
              <a:gd name="connsiteY2" fmla="*/ 1165031 h 1358260"/>
              <a:gd name="connsiteX3" fmla="*/ 567877 w 1910065"/>
              <a:gd name="connsiteY3" fmla="*/ 1347910 h 1358260"/>
              <a:gd name="connsiteX4" fmla="*/ 1266386 w 1910065"/>
              <a:gd name="connsiteY4" fmla="*/ 1315722 h 1358260"/>
              <a:gd name="connsiteX5" fmla="*/ 1896825 w 1910065"/>
              <a:gd name="connsiteY5" fmla="*/ 1150742 h 1358260"/>
              <a:gd name="connsiteX6" fmla="*/ 1640130 w 1910065"/>
              <a:gd name="connsiteY6" fmla="*/ 871047 h 1358260"/>
              <a:gd name="connsiteX7" fmla="*/ 1000347 w 1910065"/>
              <a:gd name="connsiteY7" fmla="*/ 713210 h 1358260"/>
              <a:gd name="connsiteX8" fmla="*/ 1287810 w 1910065"/>
              <a:gd name="connsiteY8" fmla="*/ 508814 h 1358260"/>
              <a:gd name="connsiteX9" fmla="*/ 1487655 w 1910065"/>
              <a:gd name="connsiteY9" fmla="*/ 250632 h 1358260"/>
              <a:gd name="connsiteX10" fmla="*/ 1334383 w 1910065"/>
              <a:gd name="connsiteY10" fmla="*/ 35478 h 1358260"/>
              <a:gd name="connsiteX11" fmla="*/ 804040 w 1910065"/>
              <a:gd name="connsiteY11" fmla="*/ 3205 h 1358260"/>
              <a:gd name="connsiteX12" fmla="*/ 265605 w 1910065"/>
              <a:gd name="connsiteY12" fmla="*/ 67752 h 1358260"/>
              <a:gd name="connsiteX13" fmla="*/ 43689 w 1910065"/>
              <a:gd name="connsiteY13" fmla="*/ 358208 h 1358260"/>
              <a:gd name="connsiteX14" fmla="*/ 355772 w 1910065"/>
              <a:gd name="connsiteY14" fmla="*/ 562601 h 1358260"/>
              <a:gd name="connsiteX15" fmla="*/ 508711 w 1910065"/>
              <a:gd name="connsiteY15" fmla="*/ 745483 h 1358260"/>
              <a:gd name="connsiteX0" fmla="*/ 508711 w 1910641"/>
              <a:gd name="connsiteY0" fmla="*/ 745483 h 1358260"/>
              <a:gd name="connsiteX1" fmla="*/ 99768 w 1910641"/>
              <a:gd name="connsiteY1" fmla="*/ 899789 h 1358260"/>
              <a:gd name="connsiteX2" fmla="*/ 35598 w 1910641"/>
              <a:gd name="connsiteY2" fmla="*/ 1165031 h 1358260"/>
              <a:gd name="connsiteX3" fmla="*/ 567877 w 1910641"/>
              <a:gd name="connsiteY3" fmla="*/ 1347910 h 1358260"/>
              <a:gd name="connsiteX4" fmla="*/ 1266386 w 1910641"/>
              <a:gd name="connsiteY4" fmla="*/ 1315722 h 1358260"/>
              <a:gd name="connsiteX5" fmla="*/ 1896825 w 1910641"/>
              <a:gd name="connsiteY5" fmla="*/ 1150742 h 1358260"/>
              <a:gd name="connsiteX6" fmla="*/ 1640130 w 1910641"/>
              <a:gd name="connsiteY6" fmla="*/ 871047 h 1358260"/>
              <a:gd name="connsiteX7" fmla="*/ 939367 w 1910641"/>
              <a:gd name="connsiteY7" fmla="*/ 706066 h 1358260"/>
              <a:gd name="connsiteX8" fmla="*/ 1287810 w 1910641"/>
              <a:gd name="connsiteY8" fmla="*/ 508814 h 1358260"/>
              <a:gd name="connsiteX9" fmla="*/ 1487655 w 1910641"/>
              <a:gd name="connsiteY9" fmla="*/ 250632 h 1358260"/>
              <a:gd name="connsiteX10" fmla="*/ 1334383 w 1910641"/>
              <a:gd name="connsiteY10" fmla="*/ 35478 h 1358260"/>
              <a:gd name="connsiteX11" fmla="*/ 804040 w 1910641"/>
              <a:gd name="connsiteY11" fmla="*/ 3205 h 1358260"/>
              <a:gd name="connsiteX12" fmla="*/ 265605 w 1910641"/>
              <a:gd name="connsiteY12" fmla="*/ 67752 h 1358260"/>
              <a:gd name="connsiteX13" fmla="*/ 43689 w 1910641"/>
              <a:gd name="connsiteY13" fmla="*/ 358208 h 1358260"/>
              <a:gd name="connsiteX14" fmla="*/ 355772 w 1910641"/>
              <a:gd name="connsiteY14" fmla="*/ 562601 h 1358260"/>
              <a:gd name="connsiteX15" fmla="*/ 508711 w 1910641"/>
              <a:gd name="connsiteY15" fmla="*/ 745483 h 1358260"/>
              <a:gd name="connsiteX0" fmla="*/ 508711 w 1910641"/>
              <a:gd name="connsiteY0" fmla="*/ 742509 h 1355286"/>
              <a:gd name="connsiteX1" fmla="*/ 99768 w 1910641"/>
              <a:gd name="connsiteY1" fmla="*/ 896815 h 1355286"/>
              <a:gd name="connsiteX2" fmla="*/ 35598 w 1910641"/>
              <a:gd name="connsiteY2" fmla="*/ 1162057 h 1355286"/>
              <a:gd name="connsiteX3" fmla="*/ 567877 w 1910641"/>
              <a:gd name="connsiteY3" fmla="*/ 1344936 h 1355286"/>
              <a:gd name="connsiteX4" fmla="*/ 1266386 w 1910641"/>
              <a:gd name="connsiteY4" fmla="*/ 1312748 h 1355286"/>
              <a:gd name="connsiteX5" fmla="*/ 1896825 w 1910641"/>
              <a:gd name="connsiteY5" fmla="*/ 1147768 h 1355286"/>
              <a:gd name="connsiteX6" fmla="*/ 1640130 w 1910641"/>
              <a:gd name="connsiteY6" fmla="*/ 868073 h 1355286"/>
              <a:gd name="connsiteX7" fmla="*/ 939367 w 1910641"/>
              <a:gd name="connsiteY7" fmla="*/ 703092 h 1355286"/>
              <a:gd name="connsiteX8" fmla="*/ 1287810 w 1910641"/>
              <a:gd name="connsiteY8" fmla="*/ 505840 h 1355286"/>
              <a:gd name="connsiteX9" fmla="*/ 1487655 w 1910641"/>
              <a:gd name="connsiteY9" fmla="*/ 247658 h 1355286"/>
              <a:gd name="connsiteX10" fmla="*/ 1286954 w 1910641"/>
              <a:gd name="connsiteY10" fmla="*/ 75367 h 1355286"/>
              <a:gd name="connsiteX11" fmla="*/ 804040 w 1910641"/>
              <a:gd name="connsiteY11" fmla="*/ 231 h 1355286"/>
              <a:gd name="connsiteX12" fmla="*/ 265605 w 1910641"/>
              <a:gd name="connsiteY12" fmla="*/ 64778 h 1355286"/>
              <a:gd name="connsiteX13" fmla="*/ 43689 w 1910641"/>
              <a:gd name="connsiteY13" fmla="*/ 355234 h 1355286"/>
              <a:gd name="connsiteX14" fmla="*/ 355772 w 1910641"/>
              <a:gd name="connsiteY14" fmla="*/ 559627 h 1355286"/>
              <a:gd name="connsiteX15" fmla="*/ 508711 w 1910641"/>
              <a:gd name="connsiteY15" fmla="*/ 742509 h 1355286"/>
              <a:gd name="connsiteX0" fmla="*/ 508711 w 1910641"/>
              <a:gd name="connsiteY0" fmla="*/ 744502 h 1357279"/>
              <a:gd name="connsiteX1" fmla="*/ 99768 w 1910641"/>
              <a:gd name="connsiteY1" fmla="*/ 898808 h 1357279"/>
              <a:gd name="connsiteX2" fmla="*/ 35598 w 1910641"/>
              <a:gd name="connsiteY2" fmla="*/ 1164050 h 1357279"/>
              <a:gd name="connsiteX3" fmla="*/ 567877 w 1910641"/>
              <a:gd name="connsiteY3" fmla="*/ 1346929 h 1357279"/>
              <a:gd name="connsiteX4" fmla="*/ 1266386 w 1910641"/>
              <a:gd name="connsiteY4" fmla="*/ 1314741 h 1357279"/>
              <a:gd name="connsiteX5" fmla="*/ 1896825 w 1910641"/>
              <a:gd name="connsiteY5" fmla="*/ 1149761 h 1357279"/>
              <a:gd name="connsiteX6" fmla="*/ 1640130 w 1910641"/>
              <a:gd name="connsiteY6" fmla="*/ 870066 h 1357279"/>
              <a:gd name="connsiteX7" fmla="*/ 939367 w 1910641"/>
              <a:gd name="connsiteY7" fmla="*/ 705085 h 1357279"/>
              <a:gd name="connsiteX8" fmla="*/ 1287810 w 1910641"/>
              <a:gd name="connsiteY8" fmla="*/ 507833 h 1357279"/>
              <a:gd name="connsiteX9" fmla="*/ 1487655 w 1910641"/>
              <a:gd name="connsiteY9" fmla="*/ 249651 h 1357279"/>
              <a:gd name="connsiteX10" fmla="*/ 1286954 w 1910641"/>
              <a:gd name="connsiteY10" fmla="*/ 77360 h 1357279"/>
              <a:gd name="connsiteX11" fmla="*/ 804040 w 1910641"/>
              <a:gd name="connsiteY11" fmla="*/ 2224 h 1357279"/>
              <a:gd name="connsiteX12" fmla="*/ 265605 w 1910641"/>
              <a:gd name="connsiteY12" fmla="*/ 52483 h 1357279"/>
              <a:gd name="connsiteX13" fmla="*/ 43689 w 1910641"/>
              <a:gd name="connsiteY13" fmla="*/ 357227 h 1357279"/>
              <a:gd name="connsiteX14" fmla="*/ 355772 w 1910641"/>
              <a:gd name="connsiteY14" fmla="*/ 561620 h 1357279"/>
              <a:gd name="connsiteX15" fmla="*/ 508711 w 1910641"/>
              <a:gd name="connsiteY15" fmla="*/ 744502 h 1357279"/>
              <a:gd name="connsiteX0" fmla="*/ 508711 w 1910641"/>
              <a:gd name="connsiteY0" fmla="*/ 733480 h 1346257"/>
              <a:gd name="connsiteX1" fmla="*/ 99768 w 1910641"/>
              <a:gd name="connsiteY1" fmla="*/ 887786 h 1346257"/>
              <a:gd name="connsiteX2" fmla="*/ 35598 w 1910641"/>
              <a:gd name="connsiteY2" fmla="*/ 1153028 h 1346257"/>
              <a:gd name="connsiteX3" fmla="*/ 567877 w 1910641"/>
              <a:gd name="connsiteY3" fmla="*/ 1335907 h 1346257"/>
              <a:gd name="connsiteX4" fmla="*/ 1266386 w 1910641"/>
              <a:gd name="connsiteY4" fmla="*/ 1303719 h 1346257"/>
              <a:gd name="connsiteX5" fmla="*/ 1896825 w 1910641"/>
              <a:gd name="connsiteY5" fmla="*/ 1138739 h 1346257"/>
              <a:gd name="connsiteX6" fmla="*/ 1640130 w 1910641"/>
              <a:gd name="connsiteY6" fmla="*/ 859044 h 1346257"/>
              <a:gd name="connsiteX7" fmla="*/ 939367 w 1910641"/>
              <a:gd name="connsiteY7" fmla="*/ 694063 h 1346257"/>
              <a:gd name="connsiteX8" fmla="*/ 1287810 w 1910641"/>
              <a:gd name="connsiteY8" fmla="*/ 496811 h 1346257"/>
              <a:gd name="connsiteX9" fmla="*/ 1487655 w 1910641"/>
              <a:gd name="connsiteY9" fmla="*/ 238629 h 1346257"/>
              <a:gd name="connsiteX10" fmla="*/ 1286954 w 1910641"/>
              <a:gd name="connsiteY10" fmla="*/ 66338 h 1346257"/>
              <a:gd name="connsiteX11" fmla="*/ 797264 w 1910641"/>
              <a:gd name="connsiteY11" fmla="*/ 5489 h 1346257"/>
              <a:gd name="connsiteX12" fmla="*/ 265605 w 1910641"/>
              <a:gd name="connsiteY12" fmla="*/ 41461 h 1346257"/>
              <a:gd name="connsiteX13" fmla="*/ 43689 w 1910641"/>
              <a:gd name="connsiteY13" fmla="*/ 346205 h 1346257"/>
              <a:gd name="connsiteX14" fmla="*/ 355772 w 1910641"/>
              <a:gd name="connsiteY14" fmla="*/ 550598 h 1346257"/>
              <a:gd name="connsiteX15" fmla="*/ 508711 w 1910641"/>
              <a:gd name="connsiteY15" fmla="*/ 733480 h 1346257"/>
              <a:gd name="connsiteX0" fmla="*/ 508711 w 1910641"/>
              <a:gd name="connsiteY0" fmla="*/ 728904 h 1341681"/>
              <a:gd name="connsiteX1" fmla="*/ 99768 w 1910641"/>
              <a:gd name="connsiteY1" fmla="*/ 883210 h 1341681"/>
              <a:gd name="connsiteX2" fmla="*/ 35598 w 1910641"/>
              <a:gd name="connsiteY2" fmla="*/ 1148452 h 1341681"/>
              <a:gd name="connsiteX3" fmla="*/ 567877 w 1910641"/>
              <a:gd name="connsiteY3" fmla="*/ 1331331 h 1341681"/>
              <a:gd name="connsiteX4" fmla="*/ 1266386 w 1910641"/>
              <a:gd name="connsiteY4" fmla="*/ 1299143 h 1341681"/>
              <a:gd name="connsiteX5" fmla="*/ 1896825 w 1910641"/>
              <a:gd name="connsiteY5" fmla="*/ 1134163 h 1341681"/>
              <a:gd name="connsiteX6" fmla="*/ 1640130 w 1910641"/>
              <a:gd name="connsiteY6" fmla="*/ 854468 h 1341681"/>
              <a:gd name="connsiteX7" fmla="*/ 939367 w 1910641"/>
              <a:gd name="connsiteY7" fmla="*/ 689487 h 1341681"/>
              <a:gd name="connsiteX8" fmla="*/ 1287810 w 1910641"/>
              <a:gd name="connsiteY8" fmla="*/ 492235 h 1341681"/>
              <a:gd name="connsiteX9" fmla="*/ 1487655 w 1910641"/>
              <a:gd name="connsiteY9" fmla="*/ 234053 h 1341681"/>
              <a:gd name="connsiteX10" fmla="*/ 1286954 w 1910641"/>
              <a:gd name="connsiteY10" fmla="*/ 61762 h 1341681"/>
              <a:gd name="connsiteX11" fmla="*/ 797264 w 1910641"/>
              <a:gd name="connsiteY11" fmla="*/ 913 h 1341681"/>
              <a:gd name="connsiteX12" fmla="*/ 340135 w 1910641"/>
              <a:gd name="connsiteY12" fmla="*/ 51173 h 1341681"/>
              <a:gd name="connsiteX13" fmla="*/ 43689 w 1910641"/>
              <a:gd name="connsiteY13" fmla="*/ 341629 h 1341681"/>
              <a:gd name="connsiteX14" fmla="*/ 355772 w 1910641"/>
              <a:gd name="connsiteY14" fmla="*/ 546022 h 1341681"/>
              <a:gd name="connsiteX15" fmla="*/ 508711 w 1910641"/>
              <a:gd name="connsiteY15" fmla="*/ 728904 h 1341681"/>
              <a:gd name="connsiteX0" fmla="*/ 508711 w 1910641"/>
              <a:gd name="connsiteY0" fmla="*/ 728375 h 1341152"/>
              <a:gd name="connsiteX1" fmla="*/ 99768 w 1910641"/>
              <a:gd name="connsiteY1" fmla="*/ 882681 h 1341152"/>
              <a:gd name="connsiteX2" fmla="*/ 35598 w 1910641"/>
              <a:gd name="connsiteY2" fmla="*/ 1147923 h 1341152"/>
              <a:gd name="connsiteX3" fmla="*/ 567877 w 1910641"/>
              <a:gd name="connsiteY3" fmla="*/ 1330802 h 1341152"/>
              <a:gd name="connsiteX4" fmla="*/ 1266386 w 1910641"/>
              <a:gd name="connsiteY4" fmla="*/ 1298614 h 1341152"/>
              <a:gd name="connsiteX5" fmla="*/ 1896825 w 1910641"/>
              <a:gd name="connsiteY5" fmla="*/ 1133634 h 1341152"/>
              <a:gd name="connsiteX6" fmla="*/ 1640130 w 1910641"/>
              <a:gd name="connsiteY6" fmla="*/ 853939 h 1341152"/>
              <a:gd name="connsiteX7" fmla="*/ 939367 w 1910641"/>
              <a:gd name="connsiteY7" fmla="*/ 688958 h 1341152"/>
              <a:gd name="connsiteX8" fmla="*/ 1287810 w 1910641"/>
              <a:gd name="connsiteY8" fmla="*/ 491706 h 1341152"/>
              <a:gd name="connsiteX9" fmla="*/ 1487655 w 1910641"/>
              <a:gd name="connsiteY9" fmla="*/ 233524 h 1341152"/>
              <a:gd name="connsiteX10" fmla="*/ 1286954 w 1910641"/>
              <a:gd name="connsiteY10" fmla="*/ 61233 h 1341152"/>
              <a:gd name="connsiteX11" fmla="*/ 797264 w 1910641"/>
              <a:gd name="connsiteY11" fmla="*/ 384 h 1341152"/>
              <a:gd name="connsiteX12" fmla="*/ 340135 w 1910641"/>
              <a:gd name="connsiteY12" fmla="*/ 50644 h 1341152"/>
              <a:gd name="connsiteX13" fmla="*/ 43689 w 1910641"/>
              <a:gd name="connsiteY13" fmla="*/ 341100 h 1341152"/>
              <a:gd name="connsiteX14" fmla="*/ 355772 w 1910641"/>
              <a:gd name="connsiteY14" fmla="*/ 545493 h 1341152"/>
              <a:gd name="connsiteX15" fmla="*/ 508711 w 1910641"/>
              <a:gd name="connsiteY15" fmla="*/ 728375 h 1341152"/>
              <a:gd name="connsiteX0" fmla="*/ 508711 w 1909177"/>
              <a:gd name="connsiteY0" fmla="*/ 728375 h 1361239"/>
              <a:gd name="connsiteX1" fmla="*/ 99768 w 1909177"/>
              <a:gd name="connsiteY1" fmla="*/ 882681 h 1361239"/>
              <a:gd name="connsiteX2" fmla="*/ 35598 w 1909177"/>
              <a:gd name="connsiteY2" fmla="*/ 1147923 h 1361239"/>
              <a:gd name="connsiteX3" fmla="*/ 567877 w 1909177"/>
              <a:gd name="connsiteY3" fmla="*/ 1330802 h 1361239"/>
              <a:gd name="connsiteX4" fmla="*/ 1293488 w 1909177"/>
              <a:gd name="connsiteY4" fmla="*/ 1341477 h 1361239"/>
              <a:gd name="connsiteX5" fmla="*/ 1896825 w 1909177"/>
              <a:gd name="connsiteY5" fmla="*/ 1133634 h 1361239"/>
              <a:gd name="connsiteX6" fmla="*/ 1640130 w 1909177"/>
              <a:gd name="connsiteY6" fmla="*/ 853939 h 1361239"/>
              <a:gd name="connsiteX7" fmla="*/ 939367 w 1909177"/>
              <a:gd name="connsiteY7" fmla="*/ 688958 h 1361239"/>
              <a:gd name="connsiteX8" fmla="*/ 1287810 w 1909177"/>
              <a:gd name="connsiteY8" fmla="*/ 491706 h 1361239"/>
              <a:gd name="connsiteX9" fmla="*/ 1487655 w 1909177"/>
              <a:gd name="connsiteY9" fmla="*/ 233524 h 1361239"/>
              <a:gd name="connsiteX10" fmla="*/ 1286954 w 1909177"/>
              <a:gd name="connsiteY10" fmla="*/ 61233 h 1361239"/>
              <a:gd name="connsiteX11" fmla="*/ 797264 w 1909177"/>
              <a:gd name="connsiteY11" fmla="*/ 384 h 1361239"/>
              <a:gd name="connsiteX12" fmla="*/ 340135 w 1909177"/>
              <a:gd name="connsiteY12" fmla="*/ 50644 h 1361239"/>
              <a:gd name="connsiteX13" fmla="*/ 43689 w 1909177"/>
              <a:gd name="connsiteY13" fmla="*/ 341100 h 1361239"/>
              <a:gd name="connsiteX14" fmla="*/ 355772 w 1909177"/>
              <a:gd name="connsiteY14" fmla="*/ 545493 h 1361239"/>
              <a:gd name="connsiteX15" fmla="*/ 508711 w 1909177"/>
              <a:gd name="connsiteY15" fmla="*/ 728375 h 1361239"/>
              <a:gd name="connsiteX0" fmla="*/ 508711 w 1902741"/>
              <a:gd name="connsiteY0" fmla="*/ 728375 h 1365835"/>
              <a:gd name="connsiteX1" fmla="*/ 99768 w 1902741"/>
              <a:gd name="connsiteY1" fmla="*/ 882681 h 1365835"/>
              <a:gd name="connsiteX2" fmla="*/ 35598 w 1902741"/>
              <a:gd name="connsiteY2" fmla="*/ 1147923 h 1365835"/>
              <a:gd name="connsiteX3" fmla="*/ 567877 w 1902741"/>
              <a:gd name="connsiteY3" fmla="*/ 1330802 h 1365835"/>
              <a:gd name="connsiteX4" fmla="*/ 1293488 w 1902741"/>
              <a:gd name="connsiteY4" fmla="*/ 1341477 h 1365835"/>
              <a:gd name="connsiteX5" fmla="*/ 1890049 w 1902741"/>
              <a:gd name="connsiteY5" fmla="*/ 1069340 h 1365835"/>
              <a:gd name="connsiteX6" fmla="*/ 1640130 w 1902741"/>
              <a:gd name="connsiteY6" fmla="*/ 853939 h 1365835"/>
              <a:gd name="connsiteX7" fmla="*/ 939367 w 1902741"/>
              <a:gd name="connsiteY7" fmla="*/ 688958 h 1365835"/>
              <a:gd name="connsiteX8" fmla="*/ 1287810 w 1902741"/>
              <a:gd name="connsiteY8" fmla="*/ 491706 h 1365835"/>
              <a:gd name="connsiteX9" fmla="*/ 1487655 w 1902741"/>
              <a:gd name="connsiteY9" fmla="*/ 233524 h 1365835"/>
              <a:gd name="connsiteX10" fmla="*/ 1286954 w 1902741"/>
              <a:gd name="connsiteY10" fmla="*/ 61233 h 1365835"/>
              <a:gd name="connsiteX11" fmla="*/ 797264 w 1902741"/>
              <a:gd name="connsiteY11" fmla="*/ 384 h 1365835"/>
              <a:gd name="connsiteX12" fmla="*/ 340135 w 1902741"/>
              <a:gd name="connsiteY12" fmla="*/ 50644 h 1365835"/>
              <a:gd name="connsiteX13" fmla="*/ 43689 w 1902741"/>
              <a:gd name="connsiteY13" fmla="*/ 341100 h 1365835"/>
              <a:gd name="connsiteX14" fmla="*/ 355772 w 1902741"/>
              <a:gd name="connsiteY14" fmla="*/ 545493 h 1365835"/>
              <a:gd name="connsiteX15" fmla="*/ 508711 w 1902741"/>
              <a:gd name="connsiteY15" fmla="*/ 728375 h 1365835"/>
              <a:gd name="connsiteX0" fmla="*/ 508711 w 1909176"/>
              <a:gd name="connsiteY0" fmla="*/ 728375 h 1361746"/>
              <a:gd name="connsiteX1" fmla="*/ 99768 w 1909176"/>
              <a:gd name="connsiteY1" fmla="*/ 882681 h 1361746"/>
              <a:gd name="connsiteX2" fmla="*/ 35598 w 1909176"/>
              <a:gd name="connsiteY2" fmla="*/ 1147923 h 1361746"/>
              <a:gd name="connsiteX3" fmla="*/ 567877 w 1909176"/>
              <a:gd name="connsiteY3" fmla="*/ 1330802 h 1361746"/>
              <a:gd name="connsiteX4" fmla="*/ 1293488 w 1909176"/>
              <a:gd name="connsiteY4" fmla="*/ 1341477 h 1361746"/>
              <a:gd name="connsiteX5" fmla="*/ 1896824 w 1909176"/>
              <a:gd name="connsiteY5" fmla="*/ 1126490 h 1361746"/>
              <a:gd name="connsiteX6" fmla="*/ 1640130 w 1909176"/>
              <a:gd name="connsiteY6" fmla="*/ 853939 h 1361746"/>
              <a:gd name="connsiteX7" fmla="*/ 939367 w 1909176"/>
              <a:gd name="connsiteY7" fmla="*/ 688958 h 1361746"/>
              <a:gd name="connsiteX8" fmla="*/ 1287810 w 1909176"/>
              <a:gd name="connsiteY8" fmla="*/ 491706 h 1361746"/>
              <a:gd name="connsiteX9" fmla="*/ 1487655 w 1909176"/>
              <a:gd name="connsiteY9" fmla="*/ 233524 h 1361746"/>
              <a:gd name="connsiteX10" fmla="*/ 1286954 w 1909176"/>
              <a:gd name="connsiteY10" fmla="*/ 61233 h 1361746"/>
              <a:gd name="connsiteX11" fmla="*/ 797264 w 1909176"/>
              <a:gd name="connsiteY11" fmla="*/ 384 h 1361746"/>
              <a:gd name="connsiteX12" fmla="*/ 340135 w 1909176"/>
              <a:gd name="connsiteY12" fmla="*/ 50644 h 1361746"/>
              <a:gd name="connsiteX13" fmla="*/ 43689 w 1909176"/>
              <a:gd name="connsiteY13" fmla="*/ 341100 h 1361746"/>
              <a:gd name="connsiteX14" fmla="*/ 355772 w 1909176"/>
              <a:gd name="connsiteY14" fmla="*/ 545493 h 1361746"/>
              <a:gd name="connsiteX15" fmla="*/ 508711 w 1909176"/>
              <a:gd name="connsiteY15" fmla="*/ 728375 h 1361746"/>
              <a:gd name="connsiteX0" fmla="*/ 508711 w 1897510"/>
              <a:gd name="connsiteY0" fmla="*/ 728375 h 1361746"/>
              <a:gd name="connsiteX1" fmla="*/ 99768 w 1897510"/>
              <a:gd name="connsiteY1" fmla="*/ 882681 h 1361746"/>
              <a:gd name="connsiteX2" fmla="*/ 35598 w 1897510"/>
              <a:gd name="connsiteY2" fmla="*/ 1147923 h 1361746"/>
              <a:gd name="connsiteX3" fmla="*/ 567877 w 1897510"/>
              <a:gd name="connsiteY3" fmla="*/ 1330802 h 1361746"/>
              <a:gd name="connsiteX4" fmla="*/ 1293488 w 1897510"/>
              <a:gd name="connsiteY4" fmla="*/ 1341477 h 1361746"/>
              <a:gd name="connsiteX5" fmla="*/ 1896824 w 1897510"/>
              <a:gd name="connsiteY5" fmla="*/ 1126490 h 1361746"/>
              <a:gd name="connsiteX6" fmla="*/ 1640130 w 1897510"/>
              <a:gd name="connsiteY6" fmla="*/ 853939 h 1361746"/>
              <a:gd name="connsiteX7" fmla="*/ 939367 w 1897510"/>
              <a:gd name="connsiteY7" fmla="*/ 688958 h 1361746"/>
              <a:gd name="connsiteX8" fmla="*/ 1287810 w 1897510"/>
              <a:gd name="connsiteY8" fmla="*/ 491706 h 1361746"/>
              <a:gd name="connsiteX9" fmla="*/ 1487655 w 1897510"/>
              <a:gd name="connsiteY9" fmla="*/ 233524 h 1361746"/>
              <a:gd name="connsiteX10" fmla="*/ 1286954 w 1897510"/>
              <a:gd name="connsiteY10" fmla="*/ 61233 h 1361746"/>
              <a:gd name="connsiteX11" fmla="*/ 797264 w 1897510"/>
              <a:gd name="connsiteY11" fmla="*/ 384 h 1361746"/>
              <a:gd name="connsiteX12" fmla="*/ 340135 w 1897510"/>
              <a:gd name="connsiteY12" fmla="*/ 50644 h 1361746"/>
              <a:gd name="connsiteX13" fmla="*/ 43689 w 1897510"/>
              <a:gd name="connsiteY13" fmla="*/ 341100 h 1361746"/>
              <a:gd name="connsiteX14" fmla="*/ 355772 w 1897510"/>
              <a:gd name="connsiteY14" fmla="*/ 545493 h 1361746"/>
              <a:gd name="connsiteX15" fmla="*/ 508711 w 1897510"/>
              <a:gd name="connsiteY15" fmla="*/ 728375 h 1361746"/>
              <a:gd name="connsiteX0" fmla="*/ 508711 w 1897510"/>
              <a:gd name="connsiteY0" fmla="*/ 728375 h 1361746"/>
              <a:gd name="connsiteX1" fmla="*/ 99768 w 1897510"/>
              <a:gd name="connsiteY1" fmla="*/ 882681 h 1361746"/>
              <a:gd name="connsiteX2" fmla="*/ 35598 w 1897510"/>
              <a:gd name="connsiteY2" fmla="*/ 1147923 h 1361746"/>
              <a:gd name="connsiteX3" fmla="*/ 567877 w 1897510"/>
              <a:gd name="connsiteY3" fmla="*/ 1330802 h 1361746"/>
              <a:gd name="connsiteX4" fmla="*/ 1293488 w 1897510"/>
              <a:gd name="connsiteY4" fmla="*/ 1341477 h 1361746"/>
              <a:gd name="connsiteX5" fmla="*/ 1896824 w 1897510"/>
              <a:gd name="connsiteY5" fmla="*/ 1126490 h 1361746"/>
              <a:gd name="connsiteX6" fmla="*/ 1640130 w 1897510"/>
              <a:gd name="connsiteY6" fmla="*/ 853939 h 1361746"/>
              <a:gd name="connsiteX7" fmla="*/ 939367 w 1897510"/>
              <a:gd name="connsiteY7" fmla="*/ 688958 h 1361746"/>
              <a:gd name="connsiteX8" fmla="*/ 1287810 w 1897510"/>
              <a:gd name="connsiteY8" fmla="*/ 491706 h 1361746"/>
              <a:gd name="connsiteX9" fmla="*/ 1609615 w 1897510"/>
              <a:gd name="connsiteY9" fmla="*/ 262099 h 1361746"/>
              <a:gd name="connsiteX10" fmla="*/ 1286954 w 1897510"/>
              <a:gd name="connsiteY10" fmla="*/ 61233 h 1361746"/>
              <a:gd name="connsiteX11" fmla="*/ 797264 w 1897510"/>
              <a:gd name="connsiteY11" fmla="*/ 384 h 1361746"/>
              <a:gd name="connsiteX12" fmla="*/ 340135 w 1897510"/>
              <a:gd name="connsiteY12" fmla="*/ 50644 h 1361746"/>
              <a:gd name="connsiteX13" fmla="*/ 43689 w 1897510"/>
              <a:gd name="connsiteY13" fmla="*/ 341100 h 1361746"/>
              <a:gd name="connsiteX14" fmla="*/ 355772 w 1897510"/>
              <a:gd name="connsiteY14" fmla="*/ 545493 h 1361746"/>
              <a:gd name="connsiteX15" fmla="*/ 508711 w 1897510"/>
              <a:gd name="connsiteY15" fmla="*/ 728375 h 1361746"/>
              <a:gd name="connsiteX0" fmla="*/ 508711 w 1897510"/>
              <a:gd name="connsiteY0" fmla="*/ 728375 h 1361746"/>
              <a:gd name="connsiteX1" fmla="*/ 99768 w 1897510"/>
              <a:gd name="connsiteY1" fmla="*/ 882681 h 1361746"/>
              <a:gd name="connsiteX2" fmla="*/ 35598 w 1897510"/>
              <a:gd name="connsiteY2" fmla="*/ 1147923 h 1361746"/>
              <a:gd name="connsiteX3" fmla="*/ 567877 w 1897510"/>
              <a:gd name="connsiteY3" fmla="*/ 1330802 h 1361746"/>
              <a:gd name="connsiteX4" fmla="*/ 1293488 w 1897510"/>
              <a:gd name="connsiteY4" fmla="*/ 1341477 h 1361746"/>
              <a:gd name="connsiteX5" fmla="*/ 1896824 w 1897510"/>
              <a:gd name="connsiteY5" fmla="*/ 1126490 h 1361746"/>
              <a:gd name="connsiteX6" fmla="*/ 1640130 w 1897510"/>
              <a:gd name="connsiteY6" fmla="*/ 853939 h 1361746"/>
              <a:gd name="connsiteX7" fmla="*/ 939367 w 1897510"/>
              <a:gd name="connsiteY7" fmla="*/ 688958 h 1361746"/>
              <a:gd name="connsiteX8" fmla="*/ 1301360 w 1897510"/>
              <a:gd name="connsiteY8" fmla="*/ 548856 h 1361746"/>
              <a:gd name="connsiteX9" fmla="*/ 1609615 w 1897510"/>
              <a:gd name="connsiteY9" fmla="*/ 262099 h 1361746"/>
              <a:gd name="connsiteX10" fmla="*/ 1286954 w 1897510"/>
              <a:gd name="connsiteY10" fmla="*/ 61233 h 1361746"/>
              <a:gd name="connsiteX11" fmla="*/ 797264 w 1897510"/>
              <a:gd name="connsiteY11" fmla="*/ 384 h 1361746"/>
              <a:gd name="connsiteX12" fmla="*/ 340135 w 1897510"/>
              <a:gd name="connsiteY12" fmla="*/ 50644 h 1361746"/>
              <a:gd name="connsiteX13" fmla="*/ 43689 w 1897510"/>
              <a:gd name="connsiteY13" fmla="*/ 341100 h 1361746"/>
              <a:gd name="connsiteX14" fmla="*/ 355772 w 1897510"/>
              <a:gd name="connsiteY14" fmla="*/ 545493 h 1361746"/>
              <a:gd name="connsiteX15" fmla="*/ 508711 w 1897510"/>
              <a:gd name="connsiteY15" fmla="*/ 728375 h 1361746"/>
              <a:gd name="connsiteX0" fmla="*/ 508711 w 1897510"/>
              <a:gd name="connsiteY0" fmla="*/ 728375 h 1361746"/>
              <a:gd name="connsiteX1" fmla="*/ 99768 w 1897510"/>
              <a:gd name="connsiteY1" fmla="*/ 882681 h 1361746"/>
              <a:gd name="connsiteX2" fmla="*/ 35598 w 1897510"/>
              <a:gd name="connsiteY2" fmla="*/ 1147923 h 1361746"/>
              <a:gd name="connsiteX3" fmla="*/ 567877 w 1897510"/>
              <a:gd name="connsiteY3" fmla="*/ 1330802 h 1361746"/>
              <a:gd name="connsiteX4" fmla="*/ 1293488 w 1897510"/>
              <a:gd name="connsiteY4" fmla="*/ 1341477 h 1361746"/>
              <a:gd name="connsiteX5" fmla="*/ 1896824 w 1897510"/>
              <a:gd name="connsiteY5" fmla="*/ 1126490 h 1361746"/>
              <a:gd name="connsiteX6" fmla="*/ 1640130 w 1897510"/>
              <a:gd name="connsiteY6" fmla="*/ 853939 h 1361746"/>
              <a:gd name="connsiteX7" fmla="*/ 939367 w 1897510"/>
              <a:gd name="connsiteY7" fmla="*/ 688958 h 1361746"/>
              <a:gd name="connsiteX8" fmla="*/ 1301360 w 1897510"/>
              <a:gd name="connsiteY8" fmla="*/ 548856 h 1361746"/>
              <a:gd name="connsiteX9" fmla="*/ 1562187 w 1897510"/>
              <a:gd name="connsiteY9" fmla="*/ 247811 h 1361746"/>
              <a:gd name="connsiteX10" fmla="*/ 1286954 w 1897510"/>
              <a:gd name="connsiteY10" fmla="*/ 61233 h 1361746"/>
              <a:gd name="connsiteX11" fmla="*/ 797264 w 1897510"/>
              <a:gd name="connsiteY11" fmla="*/ 384 h 1361746"/>
              <a:gd name="connsiteX12" fmla="*/ 340135 w 1897510"/>
              <a:gd name="connsiteY12" fmla="*/ 50644 h 1361746"/>
              <a:gd name="connsiteX13" fmla="*/ 43689 w 1897510"/>
              <a:gd name="connsiteY13" fmla="*/ 341100 h 1361746"/>
              <a:gd name="connsiteX14" fmla="*/ 355772 w 1897510"/>
              <a:gd name="connsiteY14" fmla="*/ 545493 h 1361746"/>
              <a:gd name="connsiteX15" fmla="*/ 508711 w 1897510"/>
              <a:gd name="connsiteY15" fmla="*/ 728375 h 1361746"/>
              <a:gd name="connsiteX0" fmla="*/ 508711 w 1897510"/>
              <a:gd name="connsiteY0" fmla="*/ 728375 h 1361746"/>
              <a:gd name="connsiteX1" fmla="*/ 99768 w 1897510"/>
              <a:gd name="connsiteY1" fmla="*/ 882681 h 1361746"/>
              <a:gd name="connsiteX2" fmla="*/ 35598 w 1897510"/>
              <a:gd name="connsiteY2" fmla="*/ 1147923 h 1361746"/>
              <a:gd name="connsiteX3" fmla="*/ 567877 w 1897510"/>
              <a:gd name="connsiteY3" fmla="*/ 1330802 h 1361746"/>
              <a:gd name="connsiteX4" fmla="*/ 1293488 w 1897510"/>
              <a:gd name="connsiteY4" fmla="*/ 1341477 h 1361746"/>
              <a:gd name="connsiteX5" fmla="*/ 1896824 w 1897510"/>
              <a:gd name="connsiteY5" fmla="*/ 1126490 h 1361746"/>
              <a:gd name="connsiteX6" fmla="*/ 1640130 w 1897510"/>
              <a:gd name="connsiteY6" fmla="*/ 853939 h 1361746"/>
              <a:gd name="connsiteX7" fmla="*/ 939367 w 1897510"/>
              <a:gd name="connsiteY7" fmla="*/ 688958 h 1361746"/>
              <a:gd name="connsiteX8" fmla="*/ 1375891 w 1897510"/>
              <a:gd name="connsiteY8" fmla="*/ 505994 h 1361746"/>
              <a:gd name="connsiteX9" fmla="*/ 1562187 w 1897510"/>
              <a:gd name="connsiteY9" fmla="*/ 247811 h 1361746"/>
              <a:gd name="connsiteX10" fmla="*/ 1286954 w 1897510"/>
              <a:gd name="connsiteY10" fmla="*/ 61233 h 1361746"/>
              <a:gd name="connsiteX11" fmla="*/ 797264 w 1897510"/>
              <a:gd name="connsiteY11" fmla="*/ 384 h 1361746"/>
              <a:gd name="connsiteX12" fmla="*/ 340135 w 1897510"/>
              <a:gd name="connsiteY12" fmla="*/ 50644 h 1361746"/>
              <a:gd name="connsiteX13" fmla="*/ 43689 w 1897510"/>
              <a:gd name="connsiteY13" fmla="*/ 341100 h 1361746"/>
              <a:gd name="connsiteX14" fmla="*/ 355772 w 1897510"/>
              <a:gd name="connsiteY14" fmla="*/ 545493 h 1361746"/>
              <a:gd name="connsiteX15" fmla="*/ 508711 w 1897510"/>
              <a:gd name="connsiteY15" fmla="*/ 728375 h 136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97510" h="1361746">
                <a:moveTo>
                  <a:pt x="508711" y="728375"/>
                </a:moveTo>
                <a:cubicBezTo>
                  <a:pt x="466044" y="784573"/>
                  <a:pt x="178620" y="812756"/>
                  <a:pt x="99768" y="882681"/>
                </a:cubicBezTo>
                <a:cubicBezTo>
                  <a:pt x="20916" y="952606"/>
                  <a:pt x="-42420" y="1073236"/>
                  <a:pt x="35598" y="1147923"/>
                </a:cubicBezTo>
                <a:cubicBezTo>
                  <a:pt x="113616" y="1222610"/>
                  <a:pt x="358229" y="1298543"/>
                  <a:pt x="567877" y="1330802"/>
                </a:cubicBezTo>
                <a:cubicBezTo>
                  <a:pt x="777525" y="1363061"/>
                  <a:pt x="1071997" y="1375529"/>
                  <a:pt x="1293488" y="1341477"/>
                </a:cubicBezTo>
                <a:cubicBezTo>
                  <a:pt x="1514979" y="1307425"/>
                  <a:pt x="1886479" y="1286327"/>
                  <a:pt x="1896824" y="1126490"/>
                </a:cubicBezTo>
                <a:cubicBezTo>
                  <a:pt x="1907169" y="966653"/>
                  <a:pt x="1799706" y="926861"/>
                  <a:pt x="1640130" y="853939"/>
                </a:cubicBezTo>
                <a:cubicBezTo>
                  <a:pt x="1480554" y="781017"/>
                  <a:pt x="983407" y="746949"/>
                  <a:pt x="939367" y="688958"/>
                </a:cubicBezTo>
                <a:cubicBezTo>
                  <a:pt x="895327" y="630967"/>
                  <a:pt x="1272088" y="579518"/>
                  <a:pt x="1375891" y="505994"/>
                </a:cubicBezTo>
                <a:cubicBezTo>
                  <a:pt x="1479694" y="432470"/>
                  <a:pt x="1577010" y="321938"/>
                  <a:pt x="1562187" y="247811"/>
                </a:cubicBezTo>
                <a:cubicBezTo>
                  <a:pt x="1547364" y="173684"/>
                  <a:pt x="1414441" y="102471"/>
                  <a:pt x="1286954" y="61233"/>
                </a:cubicBezTo>
                <a:cubicBezTo>
                  <a:pt x="1159467" y="19995"/>
                  <a:pt x="955067" y="2149"/>
                  <a:pt x="797264" y="384"/>
                </a:cubicBezTo>
                <a:cubicBezTo>
                  <a:pt x="639461" y="-1381"/>
                  <a:pt x="526711" y="1002"/>
                  <a:pt x="340135" y="50644"/>
                </a:cubicBezTo>
                <a:cubicBezTo>
                  <a:pt x="153559" y="100286"/>
                  <a:pt x="40565" y="106225"/>
                  <a:pt x="43689" y="341100"/>
                </a:cubicBezTo>
                <a:cubicBezTo>
                  <a:pt x="128440" y="575974"/>
                  <a:pt x="278268" y="480947"/>
                  <a:pt x="355772" y="545493"/>
                </a:cubicBezTo>
                <a:cubicBezTo>
                  <a:pt x="433276" y="610039"/>
                  <a:pt x="551378" y="672177"/>
                  <a:pt x="508711" y="728375"/>
                </a:cubicBezTo>
                <a:close/>
              </a:path>
            </a:pathLst>
          </a:custGeom>
          <a:solidFill>
            <a:srgbClr val="FFFFB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754879" y="3028861"/>
                <a:ext cx="3980329" cy="208957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Ins="91440" bIns="0" rtlCol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/>
                  <a:t>-Edge Coloring</a:t>
                </a:r>
              </a:p>
              <a:p>
                <a:endParaRPr lang="en-US" sz="1000" dirty="0"/>
              </a:p>
              <a:p>
                <a:endParaRPr lang="en-US" sz="800" b="1" dirty="0"/>
              </a:p>
              <a:p>
                <a:r>
                  <a:rPr lang="en-US" sz="2000" b="1" dirty="0"/>
                  <a:t>Rand.:</a:t>
                </a: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000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fName>
                          <m:e>
                            <m:func>
                              <m:funcPr>
                                <m:ctrlPr>
                                  <a:rPr lang="en-US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000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endParaRPr lang="en-US" sz="2000" dirty="0"/>
              </a:p>
              <a:p>
                <a:pPr algn="r"/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Elkin,Pettie,Su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; SODA ‘15]</a:t>
                </a:r>
                <a:b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:r>
                  <a:rPr lang="en-US" sz="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endParaRPr 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endParaRPr lang="en-US" sz="700" dirty="0"/>
              </a:p>
              <a:p>
                <a:r>
                  <a:rPr lang="en-US" sz="2000" b="1" dirty="0"/>
                  <a:t>Det.:</a:t>
                </a: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func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2000" dirty="0"/>
              </a:p>
              <a:p>
                <a:pPr algn="r"/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[Harris; FOCS ‘19]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879" y="3028861"/>
                <a:ext cx="3980329" cy="2089576"/>
              </a:xfrm>
              <a:prstGeom prst="rect">
                <a:avLst/>
              </a:prstGeom>
              <a:blipFill>
                <a:blip r:embed="rId6"/>
                <a:stretch>
                  <a:fillRect l="-1266" t="-1198" b="-599"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reeform 19">
            <a:extLst>
              <a:ext uri="{FF2B5EF4-FFF2-40B4-BE49-F238E27FC236}">
                <a16:creationId xmlns:a16="http://schemas.microsoft.com/office/drawing/2014/main" id="{4B1F39B2-4651-1D43-9388-39C4AA18F3FD}"/>
              </a:ext>
            </a:extLst>
          </p:cNvPr>
          <p:cNvSpPr/>
          <p:nvPr/>
        </p:nvSpPr>
        <p:spPr>
          <a:xfrm>
            <a:off x="5559923" y="1392768"/>
            <a:ext cx="1638699" cy="1139099"/>
          </a:xfrm>
          <a:custGeom>
            <a:avLst/>
            <a:gdLst>
              <a:gd name="connsiteX0" fmla="*/ 678690 w 2840977"/>
              <a:gd name="connsiteY0" fmla="*/ 806426 h 1508503"/>
              <a:gd name="connsiteX1" fmla="*/ 259142 w 2840977"/>
              <a:gd name="connsiteY1" fmla="*/ 860214 h 1508503"/>
              <a:gd name="connsiteX2" fmla="*/ 11716 w 2840977"/>
              <a:gd name="connsiteY2" fmla="*/ 1161428 h 1508503"/>
              <a:gd name="connsiteX3" fmla="*/ 130050 w 2840977"/>
              <a:gd name="connsiteY3" fmla="*/ 1484157 h 1508503"/>
              <a:gd name="connsiteX4" fmla="*/ 893843 w 2840977"/>
              <a:gd name="connsiteY4" fmla="*/ 1462642 h 1508503"/>
              <a:gd name="connsiteX5" fmla="*/ 1399452 w 2840977"/>
              <a:gd name="connsiteY5" fmla="*/ 1279762 h 1508503"/>
              <a:gd name="connsiteX6" fmla="*/ 1507029 w 2840977"/>
              <a:gd name="connsiteY6" fmla="*/ 774153 h 1508503"/>
              <a:gd name="connsiteX7" fmla="*/ 1937335 w 2840977"/>
              <a:gd name="connsiteY7" fmla="*/ 602030 h 1508503"/>
              <a:gd name="connsiteX8" fmla="*/ 2647339 w 2840977"/>
              <a:gd name="connsiteY8" fmla="*/ 580515 h 1508503"/>
              <a:gd name="connsiteX9" fmla="*/ 2840977 w 2840977"/>
              <a:gd name="connsiteY9" fmla="*/ 311574 h 1508503"/>
              <a:gd name="connsiteX10" fmla="*/ 2647339 w 2840977"/>
              <a:gd name="connsiteY10" fmla="*/ 21117 h 1508503"/>
              <a:gd name="connsiteX11" fmla="*/ 2098699 w 2840977"/>
              <a:gd name="connsiteY11" fmla="*/ 31875 h 1508503"/>
              <a:gd name="connsiteX12" fmla="*/ 1356422 w 2840977"/>
              <a:gd name="connsiteY12" fmla="*/ 107179 h 1508503"/>
              <a:gd name="connsiteX13" fmla="*/ 1076723 w 2840977"/>
              <a:gd name="connsiteY13" fmla="*/ 666576 h 1508503"/>
              <a:gd name="connsiteX14" fmla="*/ 678690 w 2840977"/>
              <a:gd name="connsiteY14" fmla="*/ 806426 h 1508503"/>
              <a:gd name="connsiteX0" fmla="*/ 678690 w 2840977"/>
              <a:gd name="connsiteY0" fmla="*/ 806426 h 1508503"/>
              <a:gd name="connsiteX1" fmla="*/ 259142 w 2840977"/>
              <a:gd name="connsiteY1" fmla="*/ 860214 h 1508503"/>
              <a:gd name="connsiteX2" fmla="*/ 11716 w 2840977"/>
              <a:gd name="connsiteY2" fmla="*/ 1161428 h 1508503"/>
              <a:gd name="connsiteX3" fmla="*/ 130050 w 2840977"/>
              <a:gd name="connsiteY3" fmla="*/ 1484157 h 1508503"/>
              <a:gd name="connsiteX4" fmla="*/ 893843 w 2840977"/>
              <a:gd name="connsiteY4" fmla="*/ 1462642 h 1508503"/>
              <a:gd name="connsiteX5" fmla="*/ 1399452 w 2840977"/>
              <a:gd name="connsiteY5" fmla="*/ 1279762 h 1508503"/>
              <a:gd name="connsiteX6" fmla="*/ 1507029 w 2840977"/>
              <a:gd name="connsiteY6" fmla="*/ 774153 h 1508503"/>
              <a:gd name="connsiteX7" fmla="*/ 1937335 w 2840977"/>
              <a:gd name="connsiteY7" fmla="*/ 602030 h 1508503"/>
              <a:gd name="connsiteX8" fmla="*/ 2647339 w 2840977"/>
              <a:gd name="connsiteY8" fmla="*/ 580515 h 1508503"/>
              <a:gd name="connsiteX9" fmla="*/ 2840977 w 2840977"/>
              <a:gd name="connsiteY9" fmla="*/ 311574 h 1508503"/>
              <a:gd name="connsiteX10" fmla="*/ 2647339 w 2840977"/>
              <a:gd name="connsiteY10" fmla="*/ 21117 h 1508503"/>
              <a:gd name="connsiteX11" fmla="*/ 2098699 w 2840977"/>
              <a:gd name="connsiteY11" fmla="*/ 31875 h 1508503"/>
              <a:gd name="connsiteX12" fmla="*/ 1356422 w 2840977"/>
              <a:gd name="connsiteY12" fmla="*/ 107179 h 1508503"/>
              <a:gd name="connsiteX13" fmla="*/ 1137942 w 2840977"/>
              <a:gd name="connsiteY13" fmla="*/ 645060 h 1508503"/>
              <a:gd name="connsiteX14" fmla="*/ 678690 w 2840977"/>
              <a:gd name="connsiteY14" fmla="*/ 806426 h 1508503"/>
              <a:gd name="connsiteX0" fmla="*/ 678690 w 2840977"/>
              <a:gd name="connsiteY0" fmla="*/ 805651 h 1507728"/>
              <a:gd name="connsiteX1" fmla="*/ 259142 w 2840977"/>
              <a:gd name="connsiteY1" fmla="*/ 859439 h 1507728"/>
              <a:gd name="connsiteX2" fmla="*/ 11716 w 2840977"/>
              <a:gd name="connsiteY2" fmla="*/ 1160653 h 1507728"/>
              <a:gd name="connsiteX3" fmla="*/ 130050 w 2840977"/>
              <a:gd name="connsiteY3" fmla="*/ 1483382 h 1507728"/>
              <a:gd name="connsiteX4" fmla="*/ 893843 w 2840977"/>
              <a:gd name="connsiteY4" fmla="*/ 1461867 h 1507728"/>
              <a:gd name="connsiteX5" fmla="*/ 1399452 w 2840977"/>
              <a:gd name="connsiteY5" fmla="*/ 1278987 h 1507728"/>
              <a:gd name="connsiteX6" fmla="*/ 1507029 w 2840977"/>
              <a:gd name="connsiteY6" fmla="*/ 773378 h 1507728"/>
              <a:gd name="connsiteX7" fmla="*/ 1937335 w 2840977"/>
              <a:gd name="connsiteY7" fmla="*/ 601255 h 1507728"/>
              <a:gd name="connsiteX8" fmla="*/ 2647339 w 2840977"/>
              <a:gd name="connsiteY8" fmla="*/ 579740 h 1507728"/>
              <a:gd name="connsiteX9" fmla="*/ 2840977 w 2840977"/>
              <a:gd name="connsiteY9" fmla="*/ 310799 h 1507728"/>
              <a:gd name="connsiteX10" fmla="*/ 2647339 w 2840977"/>
              <a:gd name="connsiteY10" fmla="*/ 20342 h 1507728"/>
              <a:gd name="connsiteX11" fmla="*/ 2098699 w 2840977"/>
              <a:gd name="connsiteY11" fmla="*/ 31100 h 1507728"/>
              <a:gd name="connsiteX12" fmla="*/ 1478860 w 2840977"/>
              <a:gd name="connsiteY12" fmla="*/ 84889 h 1507728"/>
              <a:gd name="connsiteX13" fmla="*/ 1137942 w 2840977"/>
              <a:gd name="connsiteY13" fmla="*/ 644285 h 1507728"/>
              <a:gd name="connsiteX14" fmla="*/ 678690 w 2840977"/>
              <a:gd name="connsiteY14" fmla="*/ 805651 h 1507728"/>
              <a:gd name="connsiteX0" fmla="*/ 678690 w 2840977"/>
              <a:gd name="connsiteY0" fmla="*/ 805651 h 1507728"/>
              <a:gd name="connsiteX1" fmla="*/ 259142 w 2840977"/>
              <a:gd name="connsiteY1" fmla="*/ 859439 h 1507728"/>
              <a:gd name="connsiteX2" fmla="*/ 11716 w 2840977"/>
              <a:gd name="connsiteY2" fmla="*/ 1160653 h 1507728"/>
              <a:gd name="connsiteX3" fmla="*/ 130050 w 2840977"/>
              <a:gd name="connsiteY3" fmla="*/ 1483382 h 1507728"/>
              <a:gd name="connsiteX4" fmla="*/ 893843 w 2840977"/>
              <a:gd name="connsiteY4" fmla="*/ 1461867 h 1507728"/>
              <a:gd name="connsiteX5" fmla="*/ 1399452 w 2840977"/>
              <a:gd name="connsiteY5" fmla="*/ 1278987 h 1507728"/>
              <a:gd name="connsiteX6" fmla="*/ 1507029 w 2840977"/>
              <a:gd name="connsiteY6" fmla="*/ 773378 h 1507728"/>
              <a:gd name="connsiteX7" fmla="*/ 1937335 w 2840977"/>
              <a:gd name="connsiteY7" fmla="*/ 601255 h 1507728"/>
              <a:gd name="connsiteX8" fmla="*/ 2647339 w 2840977"/>
              <a:gd name="connsiteY8" fmla="*/ 579740 h 1507728"/>
              <a:gd name="connsiteX9" fmla="*/ 2840977 w 2840977"/>
              <a:gd name="connsiteY9" fmla="*/ 310799 h 1507728"/>
              <a:gd name="connsiteX10" fmla="*/ 2647339 w 2840977"/>
              <a:gd name="connsiteY10" fmla="*/ 20342 h 1507728"/>
              <a:gd name="connsiteX11" fmla="*/ 2098699 w 2840977"/>
              <a:gd name="connsiteY11" fmla="*/ 31100 h 1507728"/>
              <a:gd name="connsiteX12" fmla="*/ 1478860 w 2840977"/>
              <a:gd name="connsiteY12" fmla="*/ 84889 h 1507728"/>
              <a:gd name="connsiteX13" fmla="*/ 1178754 w 2840977"/>
              <a:gd name="connsiteY13" fmla="*/ 676558 h 1507728"/>
              <a:gd name="connsiteX14" fmla="*/ 678690 w 2840977"/>
              <a:gd name="connsiteY14" fmla="*/ 805651 h 1507728"/>
              <a:gd name="connsiteX0" fmla="*/ 678690 w 2840977"/>
              <a:gd name="connsiteY0" fmla="*/ 805651 h 1509982"/>
              <a:gd name="connsiteX1" fmla="*/ 259142 w 2840977"/>
              <a:gd name="connsiteY1" fmla="*/ 859439 h 1509982"/>
              <a:gd name="connsiteX2" fmla="*/ 11716 w 2840977"/>
              <a:gd name="connsiteY2" fmla="*/ 1160653 h 1509982"/>
              <a:gd name="connsiteX3" fmla="*/ 130050 w 2840977"/>
              <a:gd name="connsiteY3" fmla="*/ 1483382 h 1509982"/>
              <a:gd name="connsiteX4" fmla="*/ 893843 w 2840977"/>
              <a:gd name="connsiteY4" fmla="*/ 1461867 h 1509982"/>
              <a:gd name="connsiteX5" fmla="*/ 1225998 w 2840977"/>
              <a:gd name="connsiteY5" fmla="*/ 1225198 h 1509982"/>
              <a:gd name="connsiteX6" fmla="*/ 1507029 w 2840977"/>
              <a:gd name="connsiteY6" fmla="*/ 773378 h 1509982"/>
              <a:gd name="connsiteX7" fmla="*/ 1937335 w 2840977"/>
              <a:gd name="connsiteY7" fmla="*/ 601255 h 1509982"/>
              <a:gd name="connsiteX8" fmla="*/ 2647339 w 2840977"/>
              <a:gd name="connsiteY8" fmla="*/ 579740 h 1509982"/>
              <a:gd name="connsiteX9" fmla="*/ 2840977 w 2840977"/>
              <a:gd name="connsiteY9" fmla="*/ 310799 h 1509982"/>
              <a:gd name="connsiteX10" fmla="*/ 2647339 w 2840977"/>
              <a:gd name="connsiteY10" fmla="*/ 20342 h 1509982"/>
              <a:gd name="connsiteX11" fmla="*/ 2098699 w 2840977"/>
              <a:gd name="connsiteY11" fmla="*/ 31100 h 1509982"/>
              <a:gd name="connsiteX12" fmla="*/ 1478860 w 2840977"/>
              <a:gd name="connsiteY12" fmla="*/ 84889 h 1509982"/>
              <a:gd name="connsiteX13" fmla="*/ 1178754 w 2840977"/>
              <a:gd name="connsiteY13" fmla="*/ 676558 h 1509982"/>
              <a:gd name="connsiteX14" fmla="*/ 678690 w 2840977"/>
              <a:gd name="connsiteY14" fmla="*/ 805651 h 1509982"/>
              <a:gd name="connsiteX0" fmla="*/ 678690 w 2840977"/>
              <a:gd name="connsiteY0" fmla="*/ 805651 h 1509982"/>
              <a:gd name="connsiteX1" fmla="*/ 259142 w 2840977"/>
              <a:gd name="connsiteY1" fmla="*/ 859439 h 1509982"/>
              <a:gd name="connsiteX2" fmla="*/ 11716 w 2840977"/>
              <a:gd name="connsiteY2" fmla="*/ 1160653 h 1509982"/>
              <a:gd name="connsiteX3" fmla="*/ 130050 w 2840977"/>
              <a:gd name="connsiteY3" fmla="*/ 1483382 h 1509982"/>
              <a:gd name="connsiteX4" fmla="*/ 893843 w 2840977"/>
              <a:gd name="connsiteY4" fmla="*/ 1461867 h 1509982"/>
              <a:gd name="connsiteX5" fmla="*/ 1225998 w 2840977"/>
              <a:gd name="connsiteY5" fmla="*/ 1225198 h 1509982"/>
              <a:gd name="connsiteX6" fmla="*/ 1507029 w 2840977"/>
              <a:gd name="connsiteY6" fmla="*/ 773378 h 1509982"/>
              <a:gd name="connsiteX7" fmla="*/ 1896523 w 2840977"/>
              <a:gd name="connsiteY7" fmla="*/ 579740 h 1509982"/>
              <a:gd name="connsiteX8" fmla="*/ 2647339 w 2840977"/>
              <a:gd name="connsiteY8" fmla="*/ 579740 h 1509982"/>
              <a:gd name="connsiteX9" fmla="*/ 2840977 w 2840977"/>
              <a:gd name="connsiteY9" fmla="*/ 310799 h 1509982"/>
              <a:gd name="connsiteX10" fmla="*/ 2647339 w 2840977"/>
              <a:gd name="connsiteY10" fmla="*/ 20342 h 1509982"/>
              <a:gd name="connsiteX11" fmla="*/ 2098699 w 2840977"/>
              <a:gd name="connsiteY11" fmla="*/ 31100 h 1509982"/>
              <a:gd name="connsiteX12" fmla="*/ 1478860 w 2840977"/>
              <a:gd name="connsiteY12" fmla="*/ 84889 h 1509982"/>
              <a:gd name="connsiteX13" fmla="*/ 1178754 w 2840977"/>
              <a:gd name="connsiteY13" fmla="*/ 676558 h 1509982"/>
              <a:gd name="connsiteX14" fmla="*/ 678690 w 2840977"/>
              <a:gd name="connsiteY14" fmla="*/ 805651 h 1509982"/>
              <a:gd name="connsiteX0" fmla="*/ 678690 w 2789999"/>
              <a:gd name="connsiteY0" fmla="*/ 805651 h 1509982"/>
              <a:gd name="connsiteX1" fmla="*/ 259142 w 2789999"/>
              <a:gd name="connsiteY1" fmla="*/ 859439 h 1509982"/>
              <a:gd name="connsiteX2" fmla="*/ 11716 w 2789999"/>
              <a:gd name="connsiteY2" fmla="*/ 1160653 h 1509982"/>
              <a:gd name="connsiteX3" fmla="*/ 130050 w 2789999"/>
              <a:gd name="connsiteY3" fmla="*/ 1483382 h 1509982"/>
              <a:gd name="connsiteX4" fmla="*/ 893843 w 2789999"/>
              <a:gd name="connsiteY4" fmla="*/ 1461867 h 1509982"/>
              <a:gd name="connsiteX5" fmla="*/ 1225998 w 2789999"/>
              <a:gd name="connsiteY5" fmla="*/ 1225198 h 1509982"/>
              <a:gd name="connsiteX6" fmla="*/ 1507029 w 2789999"/>
              <a:gd name="connsiteY6" fmla="*/ 773378 h 1509982"/>
              <a:gd name="connsiteX7" fmla="*/ 1896523 w 2789999"/>
              <a:gd name="connsiteY7" fmla="*/ 579740 h 1509982"/>
              <a:gd name="connsiteX8" fmla="*/ 2647339 w 2789999"/>
              <a:gd name="connsiteY8" fmla="*/ 579740 h 1509982"/>
              <a:gd name="connsiteX9" fmla="*/ 2789961 w 2789999"/>
              <a:gd name="connsiteY9" fmla="*/ 310799 h 1509982"/>
              <a:gd name="connsiteX10" fmla="*/ 2647339 w 2789999"/>
              <a:gd name="connsiteY10" fmla="*/ 20342 h 1509982"/>
              <a:gd name="connsiteX11" fmla="*/ 2098699 w 2789999"/>
              <a:gd name="connsiteY11" fmla="*/ 31100 h 1509982"/>
              <a:gd name="connsiteX12" fmla="*/ 1478860 w 2789999"/>
              <a:gd name="connsiteY12" fmla="*/ 84889 h 1509982"/>
              <a:gd name="connsiteX13" fmla="*/ 1178754 w 2789999"/>
              <a:gd name="connsiteY13" fmla="*/ 676558 h 1509982"/>
              <a:gd name="connsiteX14" fmla="*/ 678690 w 2789999"/>
              <a:gd name="connsiteY14" fmla="*/ 805651 h 1509982"/>
              <a:gd name="connsiteX0" fmla="*/ 678690 w 2861383"/>
              <a:gd name="connsiteY0" fmla="*/ 806446 h 1510777"/>
              <a:gd name="connsiteX1" fmla="*/ 259142 w 2861383"/>
              <a:gd name="connsiteY1" fmla="*/ 860234 h 1510777"/>
              <a:gd name="connsiteX2" fmla="*/ 11716 w 2861383"/>
              <a:gd name="connsiteY2" fmla="*/ 1161448 h 1510777"/>
              <a:gd name="connsiteX3" fmla="*/ 130050 w 2861383"/>
              <a:gd name="connsiteY3" fmla="*/ 1484177 h 1510777"/>
              <a:gd name="connsiteX4" fmla="*/ 893843 w 2861383"/>
              <a:gd name="connsiteY4" fmla="*/ 1462662 h 1510777"/>
              <a:gd name="connsiteX5" fmla="*/ 1225998 w 2861383"/>
              <a:gd name="connsiteY5" fmla="*/ 1225993 h 1510777"/>
              <a:gd name="connsiteX6" fmla="*/ 1507029 w 2861383"/>
              <a:gd name="connsiteY6" fmla="*/ 774173 h 1510777"/>
              <a:gd name="connsiteX7" fmla="*/ 1896523 w 2861383"/>
              <a:gd name="connsiteY7" fmla="*/ 580535 h 1510777"/>
              <a:gd name="connsiteX8" fmla="*/ 2647339 w 2861383"/>
              <a:gd name="connsiteY8" fmla="*/ 580535 h 1510777"/>
              <a:gd name="connsiteX9" fmla="*/ 2861383 w 2861383"/>
              <a:gd name="connsiteY9" fmla="*/ 322352 h 1510777"/>
              <a:gd name="connsiteX10" fmla="*/ 2647339 w 2861383"/>
              <a:gd name="connsiteY10" fmla="*/ 21137 h 1510777"/>
              <a:gd name="connsiteX11" fmla="*/ 2098699 w 2861383"/>
              <a:gd name="connsiteY11" fmla="*/ 31895 h 1510777"/>
              <a:gd name="connsiteX12" fmla="*/ 1478860 w 2861383"/>
              <a:gd name="connsiteY12" fmla="*/ 85684 h 1510777"/>
              <a:gd name="connsiteX13" fmla="*/ 1178754 w 2861383"/>
              <a:gd name="connsiteY13" fmla="*/ 677353 h 1510777"/>
              <a:gd name="connsiteX14" fmla="*/ 678690 w 2861383"/>
              <a:gd name="connsiteY14" fmla="*/ 806446 h 1510777"/>
              <a:gd name="connsiteX0" fmla="*/ 678690 w 2861429"/>
              <a:gd name="connsiteY0" fmla="*/ 806446 h 1510777"/>
              <a:gd name="connsiteX1" fmla="*/ 259142 w 2861429"/>
              <a:gd name="connsiteY1" fmla="*/ 860234 h 1510777"/>
              <a:gd name="connsiteX2" fmla="*/ 11716 w 2861429"/>
              <a:gd name="connsiteY2" fmla="*/ 1161448 h 1510777"/>
              <a:gd name="connsiteX3" fmla="*/ 130050 w 2861429"/>
              <a:gd name="connsiteY3" fmla="*/ 1484177 h 1510777"/>
              <a:gd name="connsiteX4" fmla="*/ 893843 w 2861429"/>
              <a:gd name="connsiteY4" fmla="*/ 1462662 h 1510777"/>
              <a:gd name="connsiteX5" fmla="*/ 1225998 w 2861429"/>
              <a:gd name="connsiteY5" fmla="*/ 1225993 h 1510777"/>
              <a:gd name="connsiteX6" fmla="*/ 1507029 w 2861429"/>
              <a:gd name="connsiteY6" fmla="*/ 774173 h 1510777"/>
              <a:gd name="connsiteX7" fmla="*/ 1896523 w 2861429"/>
              <a:gd name="connsiteY7" fmla="*/ 580535 h 1510777"/>
              <a:gd name="connsiteX8" fmla="*/ 2657542 w 2861429"/>
              <a:gd name="connsiteY8" fmla="*/ 602050 h 1510777"/>
              <a:gd name="connsiteX9" fmla="*/ 2861383 w 2861429"/>
              <a:gd name="connsiteY9" fmla="*/ 322352 h 1510777"/>
              <a:gd name="connsiteX10" fmla="*/ 2647339 w 2861429"/>
              <a:gd name="connsiteY10" fmla="*/ 21137 h 1510777"/>
              <a:gd name="connsiteX11" fmla="*/ 2098699 w 2861429"/>
              <a:gd name="connsiteY11" fmla="*/ 31895 h 1510777"/>
              <a:gd name="connsiteX12" fmla="*/ 1478860 w 2861429"/>
              <a:gd name="connsiteY12" fmla="*/ 85684 h 1510777"/>
              <a:gd name="connsiteX13" fmla="*/ 1178754 w 2861429"/>
              <a:gd name="connsiteY13" fmla="*/ 677353 h 1510777"/>
              <a:gd name="connsiteX14" fmla="*/ 678690 w 2861429"/>
              <a:gd name="connsiteY14" fmla="*/ 806446 h 1510777"/>
              <a:gd name="connsiteX0" fmla="*/ 678690 w 2861429"/>
              <a:gd name="connsiteY0" fmla="*/ 806446 h 1510777"/>
              <a:gd name="connsiteX1" fmla="*/ 259142 w 2861429"/>
              <a:gd name="connsiteY1" fmla="*/ 860234 h 1510777"/>
              <a:gd name="connsiteX2" fmla="*/ 11716 w 2861429"/>
              <a:gd name="connsiteY2" fmla="*/ 1161448 h 1510777"/>
              <a:gd name="connsiteX3" fmla="*/ 130050 w 2861429"/>
              <a:gd name="connsiteY3" fmla="*/ 1484177 h 1510777"/>
              <a:gd name="connsiteX4" fmla="*/ 893843 w 2861429"/>
              <a:gd name="connsiteY4" fmla="*/ 1462662 h 1510777"/>
              <a:gd name="connsiteX5" fmla="*/ 1225998 w 2861429"/>
              <a:gd name="connsiteY5" fmla="*/ 1225993 h 1510777"/>
              <a:gd name="connsiteX6" fmla="*/ 1507029 w 2861429"/>
              <a:gd name="connsiteY6" fmla="*/ 774173 h 1510777"/>
              <a:gd name="connsiteX7" fmla="*/ 1896523 w 2861429"/>
              <a:gd name="connsiteY7" fmla="*/ 580535 h 1510777"/>
              <a:gd name="connsiteX8" fmla="*/ 2657542 w 2861429"/>
              <a:gd name="connsiteY8" fmla="*/ 505232 h 1510777"/>
              <a:gd name="connsiteX9" fmla="*/ 2861383 w 2861429"/>
              <a:gd name="connsiteY9" fmla="*/ 322352 h 1510777"/>
              <a:gd name="connsiteX10" fmla="*/ 2647339 w 2861429"/>
              <a:gd name="connsiteY10" fmla="*/ 21137 h 1510777"/>
              <a:gd name="connsiteX11" fmla="*/ 2098699 w 2861429"/>
              <a:gd name="connsiteY11" fmla="*/ 31895 h 1510777"/>
              <a:gd name="connsiteX12" fmla="*/ 1478860 w 2861429"/>
              <a:gd name="connsiteY12" fmla="*/ 85684 h 1510777"/>
              <a:gd name="connsiteX13" fmla="*/ 1178754 w 2861429"/>
              <a:gd name="connsiteY13" fmla="*/ 677353 h 1510777"/>
              <a:gd name="connsiteX14" fmla="*/ 678690 w 2861429"/>
              <a:gd name="connsiteY14" fmla="*/ 806446 h 1510777"/>
              <a:gd name="connsiteX0" fmla="*/ 678690 w 2861434"/>
              <a:gd name="connsiteY0" fmla="*/ 806446 h 1510777"/>
              <a:gd name="connsiteX1" fmla="*/ 259142 w 2861434"/>
              <a:gd name="connsiteY1" fmla="*/ 860234 h 1510777"/>
              <a:gd name="connsiteX2" fmla="*/ 11716 w 2861434"/>
              <a:gd name="connsiteY2" fmla="*/ 1161448 h 1510777"/>
              <a:gd name="connsiteX3" fmla="*/ 130050 w 2861434"/>
              <a:gd name="connsiteY3" fmla="*/ 1484177 h 1510777"/>
              <a:gd name="connsiteX4" fmla="*/ 893843 w 2861434"/>
              <a:gd name="connsiteY4" fmla="*/ 1462662 h 1510777"/>
              <a:gd name="connsiteX5" fmla="*/ 1225998 w 2861434"/>
              <a:gd name="connsiteY5" fmla="*/ 1225993 h 1510777"/>
              <a:gd name="connsiteX6" fmla="*/ 1507029 w 2861434"/>
              <a:gd name="connsiteY6" fmla="*/ 774173 h 1510777"/>
              <a:gd name="connsiteX7" fmla="*/ 1865914 w 2861434"/>
              <a:gd name="connsiteY7" fmla="*/ 515990 h 1510777"/>
              <a:gd name="connsiteX8" fmla="*/ 2657542 w 2861434"/>
              <a:gd name="connsiteY8" fmla="*/ 505232 h 1510777"/>
              <a:gd name="connsiteX9" fmla="*/ 2861383 w 2861434"/>
              <a:gd name="connsiteY9" fmla="*/ 322352 h 1510777"/>
              <a:gd name="connsiteX10" fmla="*/ 2647339 w 2861434"/>
              <a:gd name="connsiteY10" fmla="*/ 21137 h 1510777"/>
              <a:gd name="connsiteX11" fmla="*/ 2098699 w 2861434"/>
              <a:gd name="connsiteY11" fmla="*/ 31895 h 1510777"/>
              <a:gd name="connsiteX12" fmla="*/ 1478860 w 2861434"/>
              <a:gd name="connsiteY12" fmla="*/ 85684 h 1510777"/>
              <a:gd name="connsiteX13" fmla="*/ 1178754 w 2861434"/>
              <a:gd name="connsiteY13" fmla="*/ 677353 h 1510777"/>
              <a:gd name="connsiteX14" fmla="*/ 678690 w 2861434"/>
              <a:gd name="connsiteY14" fmla="*/ 806446 h 1510777"/>
              <a:gd name="connsiteX0" fmla="*/ 678690 w 2861434"/>
              <a:gd name="connsiteY0" fmla="*/ 834714 h 1539045"/>
              <a:gd name="connsiteX1" fmla="*/ 259142 w 2861434"/>
              <a:gd name="connsiteY1" fmla="*/ 888502 h 1539045"/>
              <a:gd name="connsiteX2" fmla="*/ 11716 w 2861434"/>
              <a:gd name="connsiteY2" fmla="*/ 1189716 h 1539045"/>
              <a:gd name="connsiteX3" fmla="*/ 130050 w 2861434"/>
              <a:gd name="connsiteY3" fmla="*/ 1512445 h 1539045"/>
              <a:gd name="connsiteX4" fmla="*/ 893843 w 2861434"/>
              <a:gd name="connsiteY4" fmla="*/ 1490930 h 1539045"/>
              <a:gd name="connsiteX5" fmla="*/ 1225998 w 2861434"/>
              <a:gd name="connsiteY5" fmla="*/ 1254261 h 1539045"/>
              <a:gd name="connsiteX6" fmla="*/ 1507029 w 2861434"/>
              <a:gd name="connsiteY6" fmla="*/ 802441 h 1539045"/>
              <a:gd name="connsiteX7" fmla="*/ 1865914 w 2861434"/>
              <a:gd name="connsiteY7" fmla="*/ 544258 h 1539045"/>
              <a:gd name="connsiteX8" fmla="*/ 2657542 w 2861434"/>
              <a:gd name="connsiteY8" fmla="*/ 533500 h 1539045"/>
              <a:gd name="connsiteX9" fmla="*/ 2861383 w 2861434"/>
              <a:gd name="connsiteY9" fmla="*/ 350620 h 1539045"/>
              <a:gd name="connsiteX10" fmla="*/ 2647339 w 2861434"/>
              <a:gd name="connsiteY10" fmla="*/ 49405 h 1539045"/>
              <a:gd name="connsiteX11" fmla="*/ 2098700 w 2861434"/>
              <a:gd name="connsiteY11" fmla="*/ 6375 h 1539045"/>
              <a:gd name="connsiteX12" fmla="*/ 1478860 w 2861434"/>
              <a:gd name="connsiteY12" fmla="*/ 113952 h 1539045"/>
              <a:gd name="connsiteX13" fmla="*/ 1178754 w 2861434"/>
              <a:gd name="connsiteY13" fmla="*/ 705621 h 1539045"/>
              <a:gd name="connsiteX14" fmla="*/ 678690 w 2861434"/>
              <a:gd name="connsiteY14" fmla="*/ 834714 h 1539045"/>
              <a:gd name="connsiteX0" fmla="*/ 678690 w 2868219"/>
              <a:gd name="connsiteY0" fmla="*/ 830044 h 1534375"/>
              <a:gd name="connsiteX1" fmla="*/ 259142 w 2868219"/>
              <a:gd name="connsiteY1" fmla="*/ 883832 h 1534375"/>
              <a:gd name="connsiteX2" fmla="*/ 11716 w 2868219"/>
              <a:gd name="connsiteY2" fmla="*/ 1185046 h 1534375"/>
              <a:gd name="connsiteX3" fmla="*/ 130050 w 2868219"/>
              <a:gd name="connsiteY3" fmla="*/ 1507775 h 1534375"/>
              <a:gd name="connsiteX4" fmla="*/ 893843 w 2868219"/>
              <a:gd name="connsiteY4" fmla="*/ 1486260 h 1534375"/>
              <a:gd name="connsiteX5" fmla="*/ 1225998 w 2868219"/>
              <a:gd name="connsiteY5" fmla="*/ 1249591 h 1534375"/>
              <a:gd name="connsiteX6" fmla="*/ 1507029 w 2868219"/>
              <a:gd name="connsiteY6" fmla="*/ 797771 h 1534375"/>
              <a:gd name="connsiteX7" fmla="*/ 1865914 w 2868219"/>
              <a:gd name="connsiteY7" fmla="*/ 539588 h 1534375"/>
              <a:gd name="connsiteX8" fmla="*/ 2657542 w 2868219"/>
              <a:gd name="connsiteY8" fmla="*/ 528830 h 1534375"/>
              <a:gd name="connsiteX9" fmla="*/ 2861383 w 2868219"/>
              <a:gd name="connsiteY9" fmla="*/ 345950 h 1534375"/>
              <a:gd name="connsiteX10" fmla="*/ 2749370 w 2868219"/>
              <a:gd name="connsiteY10" fmla="*/ 66250 h 1534375"/>
              <a:gd name="connsiteX11" fmla="*/ 2098700 w 2868219"/>
              <a:gd name="connsiteY11" fmla="*/ 1705 h 1534375"/>
              <a:gd name="connsiteX12" fmla="*/ 1478860 w 2868219"/>
              <a:gd name="connsiteY12" fmla="*/ 109282 h 1534375"/>
              <a:gd name="connsiteX13" fmla="*/ 1178754 w 2868219"/>
              <a:gd name="connsiteY13" fmla="*/ 700951 h 1534375"/>
              <a:gd name="connsiteX14" fmla="*/ 678690 w 2868219"/>
              <a:gd name="connsiteY14" fmla="*/ 830044 h 1534375"/>
              <a:gd name="connsiteX0" fmla="*/ 670528 w 2860057"/>
              <a:gd name="connsiteY0" fmla="*/ 830044 h 1508671"/>
              <a:gd name="connsiteX1" fmla="*/ 250980 w 2860057"/>
              <a:gd name="connsiteY1" fmla="*/ 883832 h 1508671"/>
              <a:gd name="connsiteX2" fmla="*/ 3554 w 2860057"/>
              <a:gd name="connsiteY2" fmla="*/ 1185046 h 1508671"/>
              <a:gd name="connsiteX3" fmla="*/ 162701 w 2860057"/>
              <a:gd name="connsiteY3" fmla="*/ 1464744 h 1508671"/>
              <a:gd name="connsiteX4" fmla="*/ 885681 w 2860057"/>
              <a:gd name="connsiteY4" fmla="*/ 1486260 h 1508671"/>
              <a:gd name="connsiteX5" fmla="*/ 1217836 w 2860057"/>
              <a:gd name="connsiteY5" fmla="*/ 1249591 h 1508671"/>
              <a:gd name="connsiteX6" fmla="*/ 1498867 w 2860057"/>
              <a:gd name="connsiteY6" fmla="*/ 797771 h 1508671"/>
              <a:gd name="connsiteX7" fmla="*/ 1857752 w 2860057"/>
              <a:gd name="connsiteY7" fmla="*/ 539588 h 1508671"/>
              <a:gd name="connsiteX8" fmla="*/ 2649380 w 2860057"/>
              <a:gd name="connsiteY8" fmla="*/ 528830 h 1508671"/>
              <a:gd name="connsiteX9" fmla="*/ 2853221 w 2860057"/>
              <a:gd name="connsiteY9" fmla="*/ 345950 h 1508671"/>
              <a:gd name="connsiteX10" fmla="*/ 2741208 w 2860057"/>
              <a:gd name="connsiteY10" fmla="*/ 66250 h 1508671"/>
              <a:gd name="connsiteX11" fmla="*/ 2090538 w 2860057"/>
              <a:gd name="connsiteY11" fmla="*/ 1705 h 1508671"/>
              <a:gd name="connsiteX12" fmla="*/ 1470698 w 2860057"/>
              <a:gd name="connsiteY12" fmla="*/ 109282 h 1508671"/>
              <a:gd name="connsiteX13" fmla="*/ 1170592 w 2860057"/>
              <a:gd name="connsiteY13" fmla="*/ 700951 h 1508671"/>
              <a:gd name="connsiteX14" fmla="*/ 670528 w 2860057"/>
              <a:gd name="connsiteY14" fmla="*/ 830044 h 1508671"/>
              <a:gd name="connsiteX0" fmla="*/ 670331 w 2859860"/>
              <a:gd name="connsiteY0" fmla="*/ 830044 h 1479778"/>
              <a:gd name="connsiteX1" fmla="*/ 250783 w 2859860"/>
              <a:gd name="connsiteY1" fmla="*/ 883832 h 1479778"/>
              <a:gd name="connsiteX2" fmla="*/ 3357 w 2859860"/>
              <a:gd name="connsiteY2" fmla="*/ 1185046 h 1479778"/>
              <a:gd name="connsiteX3" fmla="*/ 162504 w 2859860"/>
              <a:gd name="connsiteY3" fmla="*/ 1464744 h 1479778"/>
              <a:gd name="connsiteX4" fmla="*/ 865077 w 2859860"/>
              <a:gd name="connsiteY4" fmla="*/ 1421714 h 1479778"/>
              <a:gd name="connsiteX5" fmla="*/ 1217639 w 2859860"/>
              <a:gd name="connsiteY5" fmla="*/ 1249591 h 1479778"/>
              <a:gd name="connsiteX6" fmla="*/ 1498670 w 2859860"/>
              <a:gd name="connsiteY6" fmla="*/ 797771 h 1479778"/>
              <a:gd name="connsiteX7" fmla="*/ 1857555 w 2859860"/>
              <a:gd name="connsiteY7" fmla="*/ 539588 h 1479778"/>
              <a:gd name="connsiteX8" fmla="*/ 2649183 w 2859860"/>
              <a:gd name="connsiteY8" fmla="*/ 528830 h 1479778"/>
              <a:gd name="connsiteX9" fmla="*/ 2853024 w 2859860"/>
              <a:gd name="connsiteY9" fmla="*/ 345950 h 1479778"/>
              <a:gd name="connsiteX10" fmla="*/ 2741011 w 2859860"/>
              <a:gd name="connsiteY10" fmla="*/ 66250 h 1479778"/>
              <a:gd name="connsiteX11" fmla="*/ 2090341 w 2859860"/>
              <a:gd name="connsiteY11" fmla="*/ 1705 h 1479778"/>
              <a:gd name="connsiteX12" fmla="*/ 1470501 w 2859860"/>
              <a:gd name="connsiteY12" fmla="*/ 109282 h 1479778"/>
              <a:gd name="connsiteX13" fmla="*/ 1170395 w 2859860"/>
              <a:gd name="connsiteY13" fmla="*/ 700951 h 1479778"/>
              <a:gd name="connsiteX14" fmla="*/ 670331 w 2859860"/>
              <a:gd name="connsiteY14" fmla="*/ 830044 h 1479778"/>
              <a:gd name="connsiteX0" fmla="*/ 667153 w 2856682"/>
              <a:gd name="connsiteY0" fmla="*/ 830044 h 1470852"/>
              <a:gd name="connsiteX1" fmla="*/ 247605 w 2856682"/>
              <a:gd name="connsiteY1" fmla="*/ 883832 h 1470852"/>
              <a:gd name="connsiteX2" fmla="*/ 179 w 2856682"/>
              <a:gd name="connsiteY2" fmla="*/ 1185046 h 1470852"/>
              <a:gd name="connsiteX3" fmla="*/ 220545 w 2856682"/>
              <a:gd name="connsiteY3" fmla="*/ 1453987 h 1470852"/>
              <a:gd name="connsiteX4" fmla="*/ 861899 w 2856682"/>
              <a:gd name="connsiteY4" fmla="*/ 1421714 h 1470852"/>
              <a:gd name="connsiteX5" fmla="*/ 1214461 w 2856682"/>
              <a:gd name="connsiteY5" fmla="*/ 1249591 h 1470852"/>
              <a:gd name="connsiteX6" fmla="*/ 1495492 w 2856682"/>
              <a:gd name="connsiteY6" fmla="*/ 797771 h 1470852"/>
              <a:gd name="connsiteX7" fmla="*/ 1854377 w 2856682"/>
              <a:gd name="connsiteY7" fmla="*/ 539588 h 1470852"/>
              <a:gd name="connsiteX8" fmla="*/ 2646005 w 2856682"/>
              <a:gd name="connsiteY8" fmla="*/ 528830 h 1470852"/>
              <a:gd name="connsiteX9" fmla="*/ 2849846 w 2856682"/>
              <a:gd name="connsiteY9" fmla="*/ 345950 h 1470852"/>
              <a:gd name="connsiteX10" fmla="*/ 2737833 w 2856682"/>
              <a:gd name="connsiteY10" fmla="*/ 66250 h 1470852"/>
              <a:gd name="connsiteX11" fmla="*/ 2087163 w 2856682"/>
              <a:gd name="connsiteY11" fmla="*/ 1705 h 1470852"/>
              <a:gd name="connsiteX12" fmla="*/ 1467323 w 2856682"/>
              <a:gd name="connsiteY12" fmla="*/ 109282 h 1470852"/>
              <a:gd name="connsiteX13" fmla="*/ 1167217 w 2856682"/>
              <a:gd name="connsiteY13" fmla="*/ 700951 h 1470852"/>
              <a:gd name="connsiteX14" fmla="*/ 667153 w 2856682"/>
              <a:gd name="connsiteY14" fmla="*/ 830044 h 1470852"/>
              <a:gd name="connsiteX0" fmla="*/ 667299 w 2856828"/>
              <a:gd name="connsiteY0" fmla="*/ 830044 h 1470852"/>
              <a:gd name="connsiteX1" fmla="*/ 257955 w 2856828"/>
              <a:gd name="connsiteY1" fmla="*/ 883832 h 1470852"/>
              <a:gd name="connsiteX2" fmla="*/ 325 w 2856828"/>
              <a:gd name="connsiteY2" fmla="*/ 1185046 h 1470852"/>
              <a:gd name="connsiteX3" fmla="*/ 220691 w 2856828"/>
              <a:gd name="connsiteY3" fmla="*/ 1453987 h 1470852"/>
              <a:gd name="connsiteX4" fmla="*/ 862045 w 2856828"/>
              <a:gd name="connsiteY4" fmla="*/ 1421714 h 1470852"/>
              <a:gd name="connsiteX5" fmla="*/ 1214607 w 2856828"/>
              <a:gd name="connsiteY5" fmla="*/ 1249591 h 1470852"/>
              <a:gd name="connsiteX6" fmla="*/ 1495638 w 2856828"/>
              <a:gd name="connsiteY6" fmla="*/ 797771 h 1470852"/>
              <a:gd name="connsiteX7" fmla="*/ 1854523 w 2856828"/>
              <a:gd name="connsiteY7" fmla="*/ 539588 h 1470852"/>
              <a:gd name="connsiteX8" fmla="*/ 2646151 w 2856828"/>
              <a:gd name="connsiteY8" fmla="*/ 528830 h 1470852"/>
              <a:gd name="connsiteX9" fmla="*/ 2849992 w 2856828"/>
              <a:gd name="connsiteY9" fmla="*/ 345950 h 1470852"/>
              <a:gd name="connsiteX10" fmla="*/ 2737979 w 2856828"/>
              <a:gd name="connsiteY10" fmla="*/ 66250 h 1470852"/>
              <a:gd name="connsiteX11" fmla="*/ 2087309 w 2856828"/>
              <a:gd name="connsiteY11" fmla="*/ 1705 h 1470852"/>
              <a:gd name="connsiteX12" fmla="*/ 1467469 w 2856828"/>
              <a:gd name="connsiteY12" fmla="*/ 109282 h 1470852"/>
              <a:gd name="connsiteX13" fmla="*/ 1167363 w 2856828"/>
              <a:gd name="connsiteY13" fmla="*/ 700951 h 1470852"/>
              <a:gd name="connsiteX14" fmla="*/ 667299 w 2856828"/>
              <a:gd name="connsiteY14" fmla="*/ 830044 h 1470852"/>
              <a:gd name="connsiteX0" fmla="*/ 442829 w 2856828"/>
              <a:gd name="connsiteY0" fmla="*/ 711710 h 1470852"/>
              <a:gd name="connsiteX1" fmla="*/ 257955 w 2856828"/>
              <a:gd name="connsiteY1" fmla="*/ 883832 h 1470852"/>
              <a:gd name="connsiteX2" fmla="*/ 325 w 2856828"/>
              <a:gd name="connsiteY2" fmla="*/ 1185046 h 1470852"/>
              <a:gd name="connsiteX3" fmla="*/ 220691 w 2856828"/>
              <a:gd name="connsiteY3" fmla="*/ 1453987 h 1470852"/>
              <a:gd name="connsiteX4" fmla="*/ 862045 w 2856828"/>
              <a:gd name="connsiteY4" fmla="*/ 1421714 h 1470852"/>
              <a:gd name="connsiteX5" fmla="*/ 1214607 w 2856828"/>
              <a:gd name="connsiteY5" fmla="*/ 1249591 h 1470852"/>
              <a:gd name="connsiteX6" fmla="*/ 1495638 w 2856828"/>
              <a:gd name="connsiteY6" fmla="*/ 797771 h 1470852"/>
              <a:gd name="connsiteX7" fmla="*/ 1854523 w 2856828"/>
              <a:gd name="connsiteY7" fmla="*/ 539588 h 1470852"/>
              <a:gd name="connsiteX8" fmla="*/ 2646151 w 2856828"/>
              <a:gd name="connsiteY8" fmla="*/ 528830 h 1470852"/>
              <a:gd name="connsiteX9" fmla="*/ 2849992 w 2856828"/>
              <a:gd name="connsiteY9" fmla="*/ 345950 h 1470852"/>
              <a:gd name="connsiteX10" fmla="*/ 2737979 w 2856828"/>
              <a:gd name="connsiteY10" fmla="*/ 66250 h 1470852"/>
              <a:gd name="connsiteX11" fmla="*/ 2087309 w 2856828"/>
              <a:gd name="connsiteY11" fmla="*/ 1705 h 1470852"/>
              <a:gd name="connsiteX12" fmla="*/ 1467469 w 2856828"/>
              <a:gd name="connsiteY12" fmla="*/ 109282 h 1470852"/>
              <a:gd name="connsiteX13" fmla="*/ 1167363 w 2856828"/>
              <a:gd name="connsiteY13" fmla="*/ 700951 h 1470852"/>
              <a:gd name="connsiteX14" fmla="*/ 442829 w 2856828"/>
              <a:gd name="connsiteY14" fmla="*/ 711710 h 1470852"/>
              <a:gd name="connsiteX0" fmla="*/ 442829 w 2856828"/>
              <a:gd name="connsiteY0" fmla="*/ 711710 h 1470852"/>
              <a:gd name="connsiteX1" fmla="*/ 257955 w 2856828"/>
              <a:gd name="connsiteY1" fmla="*/ 883832 h 1470852"/>
              <a:gd name="connsiteX2" fmla="*/ 325 w 2856828"/>
              <a:gd name="connsiteY2" fmla="*/ 1185046 h 1470852"/>
              <a:gd name="connsiteX3" fmla="*/ 220691 w 2856828"/>
              <a:gd name="connsiteY3" fmla="*/ 1453987 h 1470852"/>
              <a:gd name="connsiteX4" fmla="*/ 862045 w 2856828"/>
              <a:gd name="connsiteY4" fmla="*/ 1421714 h 1470852"/>
              <a:gd name="connsiteX5" fmla="*/ 1214607 w 2856828"/>
              <a:gd name="connsiteY5" fmla="*/ 1249591 h 1470852"/>
              <a:gd name="connsiteX6" fmla="*/ 1495638 w 2856828"/>
              <a:gd name="connsiteY6" fmla="*/ 797771 h 1470852"/>
              <a:gd name="connsiteX7" fmla="*/ 1854523 w 2856828"/>
              <a:gd name="connsiteY7" fmla="*/ 539588 h 1470852"/>
              <a:gd name="connsiteX8" fmla="*/ 2646151 w 2856828"/>
              <a:gd name="connsiteY8" fmla="*/ 528830 h 1470852"/>
              <a:gd name="connsiteX9" fmla="*/ 2849992 w 2856828"/>
              <a:gd name="connsiteY9" fmla="*/ 345950 h 1470852"/>
              <a:gd name="connsiteX10" fmla="*/ 2737979 w 2856828"/>
              <a:gd name="connsiteY10" fmla="*/ 66250 h 1470852"/>
              <a:gd name="connsiteX11" fmla="*/ 2087309 w 2856828"/>
              <a:gd name="connsiteY11" fmla="*/ 1705 h 1470852"/>
              <a:gd name="connsiteX12" fmla="*/ 1467469 w 2856828"/>
              <a:gd name="connsiteY12" fmla="*/ 109282 h 1470852"/>
              <a:gd name="connsiteX13" fmla="*/ 330703 w 2856828"/>
              <a:gd name="connsiteY13" fmla="*/ 561101 h 1470852"/>
              <a:gd name="connsiteX14" fmla="*/ 442829 w 2856828"/>
              <a:gd name="connsiteY14" fmla="*/ 711710 h 1470852"/>
              <a:gd name="connsiteX0" fmla="*/ 513137 w 2927136"/>
              <a:gd name="connsiteY0" fmla="*/ 733920 h 1493062"/>
              <a:gd name="connsiteX1" fmla="*/ 328263 w 2927136"/>
              <a:gd name="connsiteY1" fmla="*/ 906042 h 1493062"/>
              <a:gd name="connsiteX2" fmla="*/ 70633 w 2927136"/>
              <a:gd name="connsiteY2" fmla="*/ 1207256 h 1493062"/>
              <a:gd name="connsiteX3" fmla="*/ 290999 w 2927136"/>
              <a:gd name="connsiteY3" fmla="*/ 1476197 h 1493062"/>
              <a:gd name="connsiteX4" fmla="*/ 932353 w 2927136"/>
              <a:gd name="connsiteY4" fmla="*/ 1443924 h 1493062"/>
              <a:gd name="connsiteX5" fmla="*/ 1284915 w 2927136"/>
              <a:gd name="connsiteY5" fmla="*/ 1271801 h 1493062"/>
              <a:gd name="connsiteX6" fmla="*/ 1565946 w 2927136"/>
              <a:gd name="connsiteY6" fmla="*/ 819981 h 1493062"/>
              <a:gd name="connsiteX7" fmla="*/ 1924831 w 2927136"/>
              <a:gd name="connsiteY7" fmla="*/ 561798 h 1493062"/>
              <a:gd name="connsiteX8" fmla="*/ 2716459 w 2927136"/>
              <a:gd name="connsiteY8" fmla="*/ 551040 h 1493062"/>
              <a:gd name="connsiteX9" fmla="*/ 2920300 w 2927136"/>
              <a:gd name="connsiteY9" fmla="*/ 368160 h 1493062"/>
              <a:gd name="connsiteX10" fmla="*/ 2808287 w 2927136"/>
              <a:gd name="connsiteY10" fmla="*/ 88460 h 1493062"/>
              <a:gd name="connsiteX11" fmla="*/ 2157617 w 2927136"/>
              <a:gd name="connsiteY11" fmla="*/ 23915 h 1493062"/>
              <a:gd name="connsiteX12" fmla="*/ 37911 w 2927136"/>
              <a:gd name="connsiteY12" fmla="*/ 454221 h 1493062"/>
              <a:gd name="connsiteX13" fmla="*/ 401011 w 2927136"/>
              <a:gd name="connsiteY13" fmla="*/ 583311 h 1493062"/>
              <a:gd name="connsiteX14" fmla="*/ 513137 w 2927136"/>
              <a:gd name="connsiteY14" fmla="*/ 733920 h 1493062"/>
              <a:gd name="connsiteX0" fmla="*/ 513137 w 2927136"/>
              <a:gd name="connsiteY0" fmla="*/ 733920 h 1493062"/>
              <a:gd name="connsiteX1" fmla="*/ 226232 w 2927136"/>
              <a:gd name="connsiteY1" fmla="*/ 981346 h 1493062"/>
              <a:gd name="connsiteX2" fmla="*/ 70633 w 2927136"/>
              <a:gd name="connsiteY2" fmla="*/ 1207256 h 1493062"/>
              <a:gd name="connsiteX3" fmla="*/ 290999 w 2927136"/>
              <a:gd name="connsiteY3" fmla="*/ 1476197 h 1493062"/>
              <a:gd name="connsiteX4" fmla="*/ 932353 w 2927136"/>
              <a:gd name="connsiteY4" fmla="*/ 1443924 h 1493062"/>
              <a:gd name="connsiteX5" fmla="*/ 1284915 w 2927136"/>
              <a:gd name="connsiteY5" fmla="*/ 1271801 h 1493062"/>
              <a:gd name="connsiteX6" fmla="*/ 1565946 w 2927136"/>
              <a:gd name="connsiteY6" fmla="*/ 819981 h 1493062"/>
              <a:gd name="connsiteX7" fmla="*/ 1924831 w 2927136"/>
              <a:gd name="connsiteY7" fmla="*/ 561798 h 1493062"/>
              <a:gd name="connsiteX8" fmla="*/ 2716459 w 2927136"/>
              <a:gd name="connsiteY8" fmla="*/ 551040 h 1493062"/>
              <a:gd name="connsiteX9" fmla="*/ 2920300 w 2927136"/>
              <a:gd name="connsiteY9" fmla="*/ 368160 h 1493062"/>
              <a:gd name="connsiteX10" fmla="*/ 2808287 w 2927136"/>
              <a:gd name="connsiteY10" fmla="*/ 88460 h 1493062"/>
              <a:gd name="connsiteX11" fmla="*/ 2157617 w 2927136"/>
              <a:gd name="connsiteY11" fmla="*/ 23915 h 1493062"/>
              <a:gd name="connsiteX12" fmla="*/ 37911 w 2927136"/>
              <a:gd name="connsiteY12" fmla="*/ 454221 h 1493062"/>
              <a:gd name="connsiteX13" fmla="*/ 401011 w 2927136"/>
              <a:gd name="connsiteY13" fmla="*/ 583311 h 1493062"/>
              <a:gd name="connsiteX14" fmla="*/ 513137 w 2927136"/>
              <a:gd name="connsiteY14" fmla="*/ 733920 h 1493062"/>
              <a:gd name="connsiteX0" fmla="*/ 564682 w 2927665"/>
              <a:gd name="connsiteY0" fmla="*/ 841496 h 1493062"/>
              <a:gd name="connsiteX1" fmla="*/ 226761 w 2927665"/>
              <a:gd name="connsiteY1" fmla="*/ 981346 h 1493062"/>
              <a:gd name="connsiteX2" fmla="*/ 71162 w 2927665"/>
              <a:gd name="connsiteY2" fmla="*/ 1207256 h 1493062"/>
              <a:gd name="connsiteX3" fmla="*/ 291528 w 2927665"/>
              <a:gd name="connsiteY3" fmla="*/ 1476197 h 1493062"/>
              <a:gd name="connsiteX4" fmla="*/ 932882 w 2927665"/>
              <a:gd name="connsiteY4" fmla="*/ 1443924 h 1493062"/>
              <a:gd name="connsiteX5" fmla="*/ 1285444 w 2927665"/>
              <a:gd name="connsiteY5" fmla="*/ 1271801 h 1493062"/>
              <a:gd name="connsiteX6" fmla="*/ 1566475 w 2927665"/>
              <a:gd name="connsiteY6" fmla="*/ 819981 h 1493062"/>
              <a:gd name="connsiteX7" fmla="*/ 1925360 w 2927665"/>
              <a:gd name="connsiteY7" fmla="*/ 561798 h 1493062"/>
              <a:gd name="connsiteX8" fmla="*/ 2716988 w 2927665"/>
              <a:gd name="connsiteY8" fmla="*/ 551040 h 1493062"/>
              <a:gd name="connsiteX9" fmla="*/ 2920829 w 2927665"/>
              <a:gd name="connsiteY9" fmla="*/ 368160 h 1493062"/>
              <a:gd name="connsiteX10" fmla="*/ 2808816 w 2927665"/>
              <a:gd name="connsiteY10" fmla="*/ 88460 h 1493062"/>
              <a:gd name="connsiteX11" fmla="*/ 2158146 w 2927665"/>
              <a:gd name="connsiteY11" fmla="*/ 23915 h 1493062"/>
              <a:gd name="connsiteX12" fmla="*/ 38440 w 2927665"/>
              <a:gd name="connsiteY12" fmla="*/ 454221 h 1493062"/>
              <a:gd name="connsiteX13" fmla="*/ 401540 w 2927665"/>
              <a:gd name="connsiteY13" fmla="*/ 583311 h 1493062"/>
              <a:gd name="connsiteX14" fmla="*/ 564682 w 2927665"/>
              <a:gd name="connsiteY14" fmla="*/ 841496 h 1493062"/>
              <a:gd name="connsiteX0" fmla="*/ 564682 w 3020356"/>
              <a:gd name="connsiteY0" fmla="*/ 777060 h 1428626"/>
              <a:gd name="connsiteX1" fmla="*/ 226761 w 3020356"/>
              <a:gd name="connsiteY1" fmla="*/ 916910 h 1428626"/>
              <a:gd name="connsiteX2" fmla="*/ 71162 w 3020356"/>
              <a:gd name="connsiteY2" fmla="*/ 1142820 h 1428626"/>
              <a:gd name="connsiteX3" fmla="*/ 291528 w 3020356"/>
              <a:gd name="connsiteY3" fmla="*/ 1411761 h 1428626"/>
              <a:gd name="connsiteX4" fmla="*/ 932882 w 3020356"/>
              <a:gd name="connsiteY4" fmla="*/ 1379488 h 1428626"/>
              <a:gd name="connsiteX5" fmla="*/ 1285444 w 3020356"/>
              <a:gd name="connsiteY5" fmla="*/ 1207365 h 1428626"/>
              <a:gd name="connsiteX6" fmla="*/ 1566475 w 3020356"/>
              <a:gd name="connsiteY6" fmla="*/ 755545 h 1428626"/>
              <a:gd name="connsiteX7" fmla="*/ 1925360 w 3020356"/>
              <a:gd name="connsiteY7" fmla="*/ 497362 h 1428626"/>
              <a:gd name="connsiteX8" fmla="*/ 2716988 w 3020356"/>
              <a:gd name="connsiteY8" fmla="*/ 486604 h 1428626"/>
              <a:gd name="connsiteX9" fmla="*/ 2920829 w 3020356"/>
              <a:gd name="connsiteY9" fmla="*/ 303724 h 1428626"/>
              <a:gd name="connsiteX10" fmla="*/ 2808816 w 3020356"/>
              <a:gd name="connsiteY10" fmla="*/ 24024 h 1428626"/>
              <a:gd name="connsiteX11" fmla="*/ 597061 w 3020356"/>
              <a:gd name="connsiteY11" fmla="*/ 56298 h 1428626"/>
              <a:gd name="connsiteX12" fmla="*/ 38440 w 3020356"/>
              <a:gd name="connsiteY12" fmla="*/ 389785 h 1428626"/>
              <a:gd name="connsiteX13" fmla="*/ 401540 w 3020356"/>
              <a:gd name="connsiteY13" fmla="*/ 518875 h 1428626"/>
              <a:gd name="connsiteX14" fmla="*/ 564682 w 3020356"/>
              <a:gd name="connsiteY14" fmla="*/ 777060 h 1428626"/>
              <a:gd name="connsiteX0" fmla="*/ 564682 w 3041358"/>
              <a:gd name="connsiteY0" fmla="*/ 781844 h 1433410"/>
              <a:gd name="connsiteX1" fmla="*/ 226761 w 3041358"/>
              <a:gd name="connsiteY1" fmla="*/ 921694 h 1433410"/>
              <a:gd name="connsiteX2" fmla="*/ 71162 w 3041358"/>
              <a:gd name="connsiteY2" fmla="*/ 1147604 h 1433410"/>
              <a:gd name="connsiteX3" fmla="*/ 291528 w 3041358"/>
              <a:gd name="connsiteY3" fmla="*/ 1416545 h 1433410"/>
              <a:gd name="connsiteX4" fmla="*/ 932882 w 3041358"/>
              <a:gd name="connsiteY4" fmla="*/ 1384272 h 1433410"/>
              <a:gd name="connsiteX5" fmla="*/ 1285444 w 3041358"/>
              <a:gd name="connsiteY5" fmla="*/ 1212149 h 1433410"/>
              <a:gd name="connsiteX6" fmla="*/ 1566475 w 3041358"/>
              <a:gd name="connsiteY6" fmla="*/ 760329 h 1433410"/>
              <a:gd name="connsiteX7" fmla="*/ 1925360 w 3041358"/>
              <a:gd name="connsiteY7" fmla="*/ 502146 h 1433410"/>
              <a:gd name="connsiteX8" fmla="*/ 2716988 w 3041358"/>
              <a:gd name="connsiteY8" fmla="*/ 491388 h 1433410"/>
              <a:gd name="connsiteX9" fmla="*/ 2920829 w 3041358"/>
              <a:gd name="connsiteY9" fmla="*/ 308508 h 1433410"/>
              <a:gd name="connsiteX10" fmla="*/ 2808816 w 3041358"/>
              <a:gd name="connsiteY10" fmla="*/ 28808 h 1433410"/>
              <a:gd name="connsiteX11" fmla="*/ 301169 w 3041358"/>
              <a:gd name="connsiteY11" fmla="*/ 50325 h 1433410"/>
              <a:gd name="connsiteX12" fmla="*/ 38440 w 3041358"/>
              <a:gd name="connsiteY12" fmla="*/ 394569 h 1433410"/>
              <a:gd name="connsiteX13" fmla="*/ 401540 w 3041358"/>
              <a:gd name="connsiteY13" fmla="*/ 523659 h 1433410"/>
              <a:gd name="connsiteX14" fmla="*/ 564682 w 3041358"/>
              <a:gd name="connsiteY14" fmla="*/ 781844 h 1433410"/>
              <a:gd name="connsiteX0" fmla="*/ 564682 w 3041358"/>
              <a:gd name="connsiteY0" fmla="*/ 780698 h 1432264"/>
              <a:gd name="connsiteX1" fmla="*/ 226761 w 3041358"/>
              <a:gd name="connsiteY1" fmla="*/ 920548 h 1432264"/>
              <a:gd name="connsiteX2" fmla="*/ 71162 w 3041358"/>
              <a:gd name="connsiteY2" fmla="*/ 1146458 h 1432264"/>
              <a:gd name="connsiteX3" fmla="*/ 291528 w 3041358"/>
              <a:gd name="connsiteY3" fmla="*/ 1415399 h 1432264"/>
              <a:gd name="connsiteX4" fmla="*/ 932882 w 3041358"/>
              <a:gd name="connsiteY4" fmla="*/ 1383126 h 1432264"/>
              <a:gd name="connsiteX5" fmla="*/ 1285444 w 3041358"/>
              <a:gd name="connsiteY5" fmla="*/ 1211003 h 1432264"/>
              <a:gd name="connsiteX6" fmla="*/ 1566475 w 3041358"/>
              <a:gd name="connsiteY6" fmla="*/ 759183 h 1432264"/>
              <a:gd name="connsiteX7" fmla="*/ 1925360 w 3041358"/>
              <a:gd name="connsiteY7" fmla="*/ 501000 h 1432264"/>
              <a:gd name="connsiteX8" fmla="*/ 2716988 w 3041358"/>
              <a:gd name="connsiteY8" fmla="*/ 490242 h 1432264"/>
              <a:gd name="connsiteX9" fmla="*/ 2920829 w 3041358"/>
              <a:gd name="connsiteY9" fmla="*/ 307362 h 1432264"/>
              <a:gd name="connsiteX10" fmla="*/ 2808816 w 3041358"/>
              <a:gd name="connsiteY10" fmla="*/ 27662 h 1432264"/>
              <a:gd name="connsiteX11" fmla="*/ 301169 w 3041358"/>
              <a:gd name="connsiteY11" fmla="*/ 49179 h 1432264"/>
              <a:gd name="connsiteX12" fmla="*/ 38440 w 3041358"/>
              <a:gd name="connsiteY12" fmla="*/ 371908 h 1432264"/>
              <a:gd name="connsiteX13" fmla="*/ 401540 w 3041358"/>
              <a:gd name="connsiteY13" fmla="*/ 522513 h 1432264"/>
              <a:gd name="connsiteX14" fmla="*/ 564682 w 3041358"/>
              <a:gd name="connsiteY14" fmla="*/ 780698 h 1432264"/>
              <a:gd name="connsiteX0" fmla="*/ 599517 w 3076193"/>
              <a:gd name="connsiteY0" fmla="*/ 780698 h 1432264"/>
              <a:gd name="connsiteX1" fmla="*/ 261596 w 3076193"/>
              <a:gd name="connsiteY1" fmla="*/ 920548 h 1432264"/>
              <a:gd name="connsiteX2" fmla="*/ 105997 w 3076193"/>
              <a:gd name="connsiteY2" fmla="*/ 1146458 h 1432264"/>
              <a:gd name="connsiteX3" fmla="*/ 326363 w 3076193"/>
              <a:gd name="connsiteY3" fmla="*/ 1415399 h 1432264"/>
              <a:gd name="connsiteX4" fmla="*/ 967717 w 3076193"/>
              <a:gd name="connsiteY4" fmla="*/ 1383126 h 1432264"/>
              <a:gd name="connsiteX5" fmla="*/ 1320279 w 3076193"/>
              <a:gd name="connsiteY5" fmla="*/ 1211003 h 1432264"/>
              <a:gd name="connsiteX6" fmla="*/ 1601310 w 3076193"/>
              <a:gd name="connsiteY6" fmla="*/ 759183 h 1432264"/>
              <a:gd name="connsiteX7" fmla="*/ 1960195 w 3076193"/>
              <a:gd name="connsiteY7" fmla="*/ 501000 h 1432264"/>
              <a:gd name="connsiteX8" fmla="*/ 2751823 w 3076193"/>
              <a:gd name="connsiteY8" fmla="*/ 490242 h 1432264"/>
              <a:gd name="connsiteX9" fmla="*/ 2955664 w 3076193"/>
              <a:gd name="connsiteY9" fmla="*/ 307362 h 1432264"/>
              <a:gd name="connsiteX10" fmla="*/ 2843651 w 3076193"/>
              <a:gd name="connsiteY10" fmla="*/ 27662 h 1432264"/>
              <a:gd name="connsiteX11" fmla="*/ 336004 w 3076193"/>
              <a:gd name="connsiteY11" fmla="*/ 49179 h 1432264"/>
              <a:gd name="connsiteX12" fmla="*/ 73275 w 3076193"/>
              <a:gd name="connsiteY12" fmla="*/ 371908 h 1432264"/>
              <a:gd name="connsiteX13" fmla="*/ 436375 w 3076193"/>
              <a:gd name="connsiteY13" fmla="*/ 522513 h 1432264"/>
              <a:gd name="connsiteX14" fmla="*/ 599517 w 3076193"/>
              <a:gd name="connsiteY14" fmla="*/ 780698 h 1432264"/>
              <a:gd name="connsiteX0" fmla="*/ 599517 w 3076193"/>
              <a:gd name="connsiteY0" fmla="*/ 780698 h 1432264"/>
              <a:gd name="connsiteX1" fmla="*/ 261596 w 3076193"/>
              <a:gd name="connsiteY1" fmla="*/ 920548 h 1432264"/>
              <a:gd name="connsiteX2" fmla="*/ 105997 w 3076193"/>
              <a:gd name="connsiteY2" fmla="*/ 1146458 h 1432264"/>
              <a:gd name="connsiteX3" fmla="*/ 326363 w 3076193"/>
              <a:gd name="connsiteY3" fmla="*/ 1415399 h 1432264"/>
              <a:gd name="connsiteX4" fmla="*/ 967717 w 3076193"/>
              <a:gd name="connsiteY4" fmla="*/ 1383126 h 1432264"/>
              <a:gd name="connsiteX5" fmla="*/ 1320279 w 3076193"/>
              <a:gd name="connsiteY5" fmla="*/ 1211003 h 1432264"/>
              <a:gd name="connsiteX6" fmla="*/ 1601310 w 3076193"/>
              <a:gd name="connsiteY6" fmla="*/ 759183 h 1432264"/>
              <a:gd name="connsiteX7" fmla="*/ 1960195 w 3076193"/>
              <a:gd name="connsiteY7" fmla="*/ 501000 h 1432264"/>
              <a:gd name="connsiteX8" fmla="*/ 2751823 w 3076193"/>
              <a:gd name="connsiteY8" fmla="*/ 490242 h 1432264"/>
              <a:gd name="connsiteX9" fmla="*/ 2955664 w 3076193"/>
              <a:gd name="connsiteY9" fmla="*/ 307362 h 1432264"/>
              <a:gd name="connsiteX10" fmla="*/ 2843651 w 3076193"/>
              <a:gd name="connsiteY10" fmla="*/ 27662 h 1432264"/>
              <a:gd name="connsiteX11" fmla="*/ 336004 w 3076193"/>
              <a:gd name="connsiteY11" fmla="*/ 49179 h 1432264"/>
              <a:gd name="connsiteX12" fmla="*/ 73275 w 3076193"/>
              <a:gd name="connsiteY12" fmla="*/ 371908 h 1432264"/>
              <a:gd name="connsiteX13" fmla="*/ 436375 w 3076193"/>
              <a:gd name="connsiteY13" fmla="*/ 522513 h 1432264"/>
              <a:gd name="connsiteX14" fmla="*/ 599517 w 3076193"/>
              <a:gd name="connsiteY14" fmla="*/ 780698 h 1432264"/>
              <a:gd name="connsiteX0" fmla="*/ 542375 w 3022492"/>
              <a:gd name="connsiteY0" fmla="*/ 796084 h 1447650"/>
              <a:gd name="connsiteX1" fmla="*/ 204454 w 3022492"/>
              <a:gd name="connsiteY1" fmla="*/ 935934 h 1447650"/>
              <a:gd name="connsiteX2" fmla="*/ 48855 w 3022492"/>
              <a:gd name="connsiteY2" fmla="*/ 1161844 h 1447650"/>
              <a:gd name="connsiteX3" fmla="*/ 269221 w 3022492"/>
              <a:gd name="connsiteY3" fmla="*/ 1430785 h 1447650"/>
              <a:gd name="connsiteX4" fmla="*/ 910575 w 3022492"/>
              <a:gd name="connsiteY4" fmla="*/ 1398512 h 1447650"/>
              <a:gd name="connsiteX5" fmla="*/ 1263137 w 3022492"/>
              <a:gd name="connsiteY5" fmla="*/ 1226389 h 1447650"/>
              <a:gd name="connsiteX6" fmla="*/ 1544168 w 3022492"/>
              <a:gd name="connsiteY6" fmla="*/ 774569 h 1447650"/>
              <a:gd name="connsiteX7" fmla="*/ 1903053 w 3022492"/>
              <a:gd name="connsiteY7" fmla="*/ 516386 h 1447650"/>
              <a:gd name="connsiteX8" fmla="*/ 2694681 w 3022492"/>
              <a:gd name="connsiteY8" fmla="*/ 505628 h 1447650"/>
              <a:gd name="connsiteX9" fmla="*/ 2898522 w 3022492"/>
              <a:gd name="connsiteY9" fmla="*/ 322748 h 1447650"/>
              <a:gd name="connsiteX10" fmla="*/ 837703 w 3022492"/>
              <a:gd name="connsiteY10" fmla="*/ 21533 h 1447650"/>
              <a:gd name="connsiteX11" fmla="*/ 278862 w 3022492"/>
              <a:gd name="connsiteY11" fmla="*/ 64565 h 1447650"/>
              <a:gd name="connsiteX12" fmla="*/ 16133 w 3022492"/>
              <a:gd name="connsiteY12" fmla="*/ 387294 h 1447650"/>
              <a:gd name="connsiteX13" fmla="*/ 379233 w 3022492"/>
              <a:gd name="connsiteY13" fmla="*/ 537899 h 1447650"/>
              <a:gd name="connsiteX14" fmla="*/ 542375 w 3022492"/>
              <a:gd name="connsiteY14" fmla="*/ 796084 h 1447650"/>
              <a:gd name="connsiteX0" fmla="*/ 542375 w 3022492"/>
              <a:gd name="connsiteY0" fmla="*/ 777011 h 1428577"/>
              <a:gd name="connsiteX1" fmla="*/ 204454 w 3022492"/>
              <a:gd name="connsiteY1" fmla="*/ 916861 h 1428577"/>
              <a:gd name="connsiteX2" fmla="*/ 48855 w 3022492"/>
              <a:gd name="connsiteY2" fmla="*/ 1142771 h 1428577"/>
              <a:gd name="connsiteX3" fmla="*/ 269221 w 3022492"/>
              <a:gd name="connsiteY3" fmla="*/ 1411712 h 1428577"/>
              <a:gd name="connsiteX4" fmla="*/ 910575 w 3022492"/>
              <a:gd name="connsiteY4" fmla="*/ 1379439 h 1428577"/>
              <a:gd name="connsiteX5" fmla="*/ 1263137 w 3022492"/>
              <a:gd name="connsiteY5" fmla="*/ 1207316 h 1428577"/>
              <a:gd name="connsiteX6" fmla="*/ 1544168 w 3022492"/>
              <a:gd name="connsiteY6" fmla="*/ 755496 h 1428577"/>
              <a:gd name="connsiteX7" fmla="*/ 1903053 w 3022492"/>
              <a:gd name="connsiteY7" fmla="*/ 497313 h 1428577"/>
              <a:gd name="connsiteX8" fmla="*/ 2694681 w 3022492"/>
              <a:gd name="connsiteY8" fmla="*/ 486555 h 1428577"/>
              <a:gd name="connsiteX9" fmla="*/ 2898522 w 3022492"/>
              <a:gd name="connsiteY9" fmla="*/ 303675 h 1428577"/>
              <a:gd name="connsiteX10" fmla="*/ 837703 w 3022492"/>
              <a:gd name="connsiteY10" fmla="*/ 2460 h 1428577"/>
              <a:gd name="connsiteX11" fmla="*/ 278862 w 3022492"/>
              <a:gd name="connsiteY11" fmla="*/ 45492 h 1428577"/>
              <a:gd name="connsiteX12" fmla="*/ 16133 w 3022492"/>
              <a:gd name="connsiteY12" fmla="*/ 368221 h 1428577"/>
              <a:gd name="connsiteX13" fmla="*/ 379233 w 3022492"/>
              <a:gd name="connsiteY13" fmla="*/ 518826 h 1428577"/>
              <a:gd name="connsiteX14" fmla="*/ 542375 w 3022492"/>
              <a:gd name="connsiteY14" fmla="*/ 777011 h 1428577"/>
              <a:gd name="connsiteX0" fmla="*/ 542375 w 2702602"/>
              <a:gd name="connsiteY0" fmla="*/ 783325 h 1434891"/>
              <a:gd name="connsiteX1" fmla="*/ 204454 w 2702602"/>
              <a:gd name="connsiteY1" fmla="*/ 923175 h 1434891"/>
              <a:gd name="connsiteX2" fmla="*/ 48855 w 2702602"/>
              <a:gd name="connsiteY2" fmla="*/ 1149085 h 1434891"/>
              <a:gd name="connsiteX3" fmla="*/ 269221 w 2702602"/>
              <a:gd name="connsiteY3" fmla="*/ 1418026 h 1434891"/>
              <a:gd name="connsiteX4" fmla="*/ 910575 w 2702602"/>
              <a:gd name="connsiteY4" fmla="*/ 1385753 h 1434891"/>
              <a:gd name="connsiteX5" fmla="*/ 1263137 w 2702602"/>
              <a:gd name="connsiteY5" fmla="*/ 1213630 h 1434891"/>
              <a:gd name="connsiteX6" fmla="*/ 1544168 w 2702602"/>
              <a:gd name="connsiteY6" fmla="*/ 761810 h 1434891"/>
              <a:gd name="connsiteX7" fmla="*/ 1903053 w 2702602"/>
              <a:gd name="connsiteY7" fmla="*/ 503627 h 1434891"/>
              <a:gd name="connsiteX8" fmla="*/ 2694681 w 2702602"/>
              <a:gd name="connsiteY8" fmla="*/ 492869 h 1434891"/>
              <a:gd name="connsiteX9" fmla="*/ 1368046 w 2702602"/>
              <a:gd name="connsiteY9" fmla="*/ 51805 h 1434891"/>
              <a:gd name="connsiteX10" fmla="*/ 837703 w 2702602"/>
              <a:gd name="connsiteY10" fmla="*/ 8774 h 1434891"/>
              <a:gd name="connsiteX11" fmla="*/ 278862 w 2702602"/>
              <a:gd name="connsiteY11" fmla="*/ 51806 h 1434891"/>
              <a:gd name="connsiteX12" fmla="*/ 16133 w 2702602"/>
              <a:gd name="connsiteY12" fmla="*/ 374535 h 1434891"/>
              <a:gd name="connsiteX13" fmla="*/ 379233 w 2702602"/>
              <a:gd name="connsiteY13" fmla="*/ 525140 h 1434891"/>
              <a:gd name="connsiteX14" fmla="*/ 542375 w 2702602"/>
              <a:gd name="connsiteY14" fmla="*/ 783325 h 1434891"/>
              <a:gd name="connsiteX0" fmla="*/ 542375 w 1905460"/>
              <a:gd name="connsiteY0" fmla="*/ 777011 h 1428577"/>
              <a:gd name="connsiteX1" fmla="*/ 204454 w 1905460"/>
              <a:gd name="connsiteY1" fmla="*/ 916861 h 1428577"/>
              <a:gd name="connsiteX2" fmla="*/ 48855 w 1905460"/>
              <a:gd name="connsiteY2" fmla="*/ 1142771 h 1428577"/>
              <a:gd name="connsiteX3" fmla="*/ 269221 w 1905460"/>
              <a:gd name="connsiteY3" fmla="*/ 1411712 h 1428577"/>
              <a:gd name="connsiteX4" fmla="*/ 910575 w 1905460"/>
              <a:gd name="connsiteY4" fmla="*/ 1379439 h 1428577"/>
              <a:gd name="connsiteX5" fmla="*/ 1263137 w 1905460"/>
              <a:gd name="connsiteY5" fmla="*/ 1207316 h 1428577"/>
              <a:gd name="connsiteX6" fmla="*/ 1544168 w 1905460"/>
              <a:gd name="connsiteY6" fmla="*/ 755496 h 1428577"/>
              <a:gd name="connsiteX7" fmla="*/ 1903053 w 1905460"/>
              <a:gd name="connsiteY7" fmla="*/ 497313 h 1428577"/>
              <a:gd name="connsiteX8" fmla="*/ 1684567 w 1905460"/>
              <a:gd name="connsiteY8" fmla="*/ 185341 h 1428577"/>
              <a:gd name="connsiteX9" fmla="*/ 1368046 w 1905460"/>
              <a:gd name="connsiteY9" fmla="*/ 45491 h 1428577"/>
              <a:gd name="connsiteX10" fmla="*/ 837703 w 1905460"/>
              <a:gd name="connsiteY10" fmla="*/ 2460 h 1428577"/>
              <a:gd name="connsiteX11" fmla="*/ 278862 w 1905460"/>
              <a:gd name="connsiteY11" fmla="*/ 45492 h 1428577"/>
              <a:gd name="connsiteX12" fmla="*/ 16133 w 1905460"/>
              <a:gd name="connsiteY12" fmla="*/ 368221 h 1428577"/>
              <a:gd name="connsiteX13" fmla="*/ 379233 w 1905460"/>
              <a:gd name="connsiteY13" fmla="*/ 518826 h 1428577"/>
              <a:gd name="connsiteX14" fmla="*/ 542375 w 1905460"/>
              <a:gd name="connsiteY14" fmla="*/ 777011 h 1428577"/>
              <a:gd name="connsiteX0" fmla="*/ 542375 w 1684820"/>
              <a:gd name="connsiteY0" fmla="*/ 777011 h 1428577"/>
              <a:gd name="connsiteX1" fmla="*/ 204454 w 1684820"/>
              <a:gd name="connsiteY1" fmla="*/ 916861 h 1428577"/>
              <a:gd name="connsiteX2" fmla="*/ 48855 w 1684820"/>
              <a:gd name="connsiteY2" fmla="*/ 1142771 h 1428577"/>
              <a:gd name="connsiteX3" fmla="*/ 269221 w 1684820"/>
              <a:gd name="connsiteY3" fmla="*/ 1411712 h 1428577"/>
              <a:gd name="connsiteX4" fmla="*/ 910575 w 1684820"/>
              <a:gd name="connsiteY4" fmla="*/ 1379439 h 1428577"/>
              <a:gd name="connsiteX5" fmla="*/ 1263137 w 1684820"/>
              <a:gd name="connsiteY5" fmla="*/ 1207316 h 1428577"/>
              <a:gd name="connsiteX6" fmla="*/ 1544168 w 1684820"/>
              <a:gd name="connsiteY6" fmla="*/ 755496 h 1428577"/>
              <a:gd name="connsiteX7" fmla="*/ 1423503 w 1684820"/>
              <a:gd name="connsiteY7" fmla="*/ 443524 h 1428577"/>
              <a:gd name="connsiteX8" fmla="*/ 1684567 w 1684820"/>
              <a:gd name="connsiteY8" fmla="*/ 185341 h 1428577"/>
              <a:gd name="connsiteX9" fmla="*/ 1368046 w 1684820"/>
              <a:gd name="connsiteY9" fmla="*/ 45491 h 1428577"/>
              <a:gd name="connsiteX10" fmla="*/ 837703 w 1684820"/>
              <a:gd name="connsiteY10" fmla="*/ 2460 h 1428577"/>
              <a:gd name="connsiteX11" fmla="*/ 278862 w 1684820"/>
              <a:gd name="connsiteY11" fmla="*/ 45492 h 1428577"/>
              <a:gd name="connsiteX12" fmla="*/ 16133 w 1684820"/>
              <a:gd name="connsiteY12" fmla="*/ 368221 h 1428577"/>
              <a:gd name="connsiteX13" fmla="*/ 379233 w 1684820"/>
              <a:gd name="connsiteY13" fmla="*/ 518826 h 1428577"/>
              <a:gd name="connsiteX14" fmla="*/ 542375 w 1684820"/>
              <a:gd name="connsiteY14" fmla="*/ 777011 h 1428577"/>
              <a:gd name="connsiteX0" fmla="*/ 542375 w 1684902"/>
              <a:gd name="connsiteY0" fmla="*/ 777011 h 1428577"/>
              <a:gd name="connsiteX1" fmla="*/ 204454 w 1684902"/>
              <a:gd name="connsiteY1" fmla="*/ 916861 h 1428577"/>
              <a:gd name="connsiteX2" fmla="*/ 48855 w 1684902"/>
              <a:gd name="connsiteY2" fmla="*/ 1142771 h 1428577"/>
              <a:gd name="connsiteX3" fmla="*/ 269221 w 1684902"/>
              <a:gd name="connsiteY3" fmla="*/ 1411712 h 1428577"/>
              <a:gd name="connsiteX4" fmla="*/ 910575 w 1684902"/>
              <a:gd name="connsiteY4" fmla="*/ 1379439 h 1428577"/>
              <a:gd name="connsiteX5" fmla="*/ 1263137 w 1684902"/>
              <a:gd name="connsiteY5" fmla="*/ 1207316 h 1428577"/>
              <a:gd name="connsiteX6" fmla="*/ 1166651 w 1684902"/>
              <a:gd name="connsiteY6" fmla="*/ 777011 h 1428577"/>
              <a:gd name="connsiteX7" fmla="*/ 1423503 w 1684902"/>
              <a:gd name="connsiteY7" fmla="*/ 443524 h 1428577"/>
              <a:gd name="connsiteX8" fmla="*/ 1684567 w 1684902"/>
              <a:gd name="connsiteY8" fmla="*/ 185341 h 1428577"/>
              <a:gd name="connsiteX9" fmla="*/ 1368046 w 1684902"/>
              <a:gd name="connsiteY9" fmla="*/ 45491 h 1428577"/>
              <a:gd name="connsiteX10" fmla="*/ 837703 w 1684902"/>
              <a:gd name="connsiteY10" fmla="*/ 2460 h 1428577"/>
              <a:gd name="connsiteX11" fmla="*/ 278862 w 1684902"/>
              <a:gd name="connsiteY11" fmla="*/ 45492 h 1428577"/>
              <a:gd name="connsiteX12" fmla="*/ 16133 w 1684902"/>
              <a:gd name="connsiteY12" fmla="*/ 368221 h 1428577"/>
              <a:gd name="connsiteX13" fmla="*/ 379233 w 1684902"/>
              <a:gd name="connsiteY13" fmla="*/ 518826 h 1428577"/>
              <a:gd name="connsiteX14" fmla="*/ 542375 w 1684902"/>
              <a:gd name="connsiteY14" fmla="*/ 777011 h 1428577"/>
              <a:gd name="connsiteX0" fmla="*/ 542375 w 1684945"/>
              <a:gd name="connsiteY0" fmla="*/ 777011 h 1428577"/>
              <a:gd name="connsiteX1" fmla="*/ 204454 w 1684945"/>
              <a:gd name="connsiteY1" fmla="*/ 916861 h 1428577"/>
              <a:gd name="connsiteX2" fmla="*/ 48855 w 1684945"/>
              <a:gd name="connsiteY2" fmla="*/ 1142771 h 1428577"/>
              <a:gd name="connsiteX3" fmla="*/ 269221 w 1684945"/>
              <a:gd name="connsiteY3" fmla="*/ 1411712 h 1428577"/>
              <a:gd name="connsiteX4" fmla="*/ 910575 w 1684945"/>
              <a:gd name="connsiteY4" fmla="*/ 1379439 h 1428577"/>
              <a:gd name="connsiteX5" fmla="*/ 1263137 w 1684945"/>
              <a:gd name="connsiteY5" fmla="*/ 1207316 h 1428577"/>
              <a:gd name="connsiteX6" fmla="*/ 1034010 w 1684945"/>
              <a:gd name="connsiteY6" fmla="*/ 766254 h 1428577"/>
              <a:gd name="connsiteX7" fmla="*/ 1423503 w 1684945"/>
              <a:gd name="connsiteY7" fmla="*/ 443524 h 1428577"/>
              <a:gd name="connsiteX8" fmla="*/ 1684567 w 1684945"/>
              <a:gd name="connsiteY8" fmla="*/ 185341 h 1428577"/>
              <a:gd name="connsiteX9" fmla="*/ 1368046 w 1684945"/>
              <a:gd name="connsiteY9" fmla="*/ 45491 h 1428577"/>
              <a:gd name="connsiteX10" fmla="*/ 837703 w 1684945"/>
              <a:gd name="connsiteY10" fmla="*/ 2460 h 1428577"/>
              <a:gd name="connsiteX11" fmla="*/ 278862 w 1684945"/>
              <a:gd name="connsiteY11" fmla="*/ 45492 h 1428577"/>
              <a:gd name="connsiteX12" fmla="*/ 16133 w 1684945"/>
              <a:gd name="connsiteY12" fmla="*/ 368221 h 1428577"/>
              <a:gd name="connsiteX13" fmla="*/ 379233 w 1684945"/>
              <a:gd name="connsiteY13" fmla="*/ 518826 h 1428577"/>
              <a:gd name="connsiteX14" fmla="*/ 542375 w 1684945"/>
              <a:gd name="connsiteY14" fmla="*/ 777011 h 1428577"/>
              <a:gd name="connsiteX0" fmla="*/ 542375 w 1478765"/>
              <a:gd name="connsiteY0" fmla="*/ 777011 h 1428577"/>
              <a:gd name="connsiteX1" fmla="*/ 204454 w 1478765"/>
              <a:gd name="connsiteY1" fmla="*/ 916861 h 1428577"/>
              <a:gd name="connsiteX2" fmla="*/ 48855 w 1478765"/>
              <a:gd name="connsiteY2" fmla="*/ 1142771 h 1428577"/>
              <a:gd name="connsiteX3" fmla="*/ 269221 w 1478765"/>
              <a:gd name="connsiteY3" fmla="*/ 1411712 h 1428577"/>
              <a:gd name="connsiteX4" fmla="*/ 910575 w 1478765"/>
              <a:gd name="connsiteY4" fmla="*/ 1379439 h 1428577"/>
              <a:gd name="connsiteX5" fmla="*/ 1263137 w 1478765"/>
              <a:gd name="connsiteY5" fmla="*/ 1207316 h 1428577"/>
              <a:gd name="connsiteX6" fmla="*/ 1034010 w 1478765"/>
              <a:gd name="connsiteY6" fmla="*/ 766254 h 1428577"/>
              <a:gd name="connsiteX7" fmla="*/ 1423503 w 1478765"/>
              <a:gd name="connsiteY7" fmla="*/ 443524 h 1428577"/>
              <a:gd name="connsiteX8" fmla="*/ 1470301 w 1478765"/>
              <a:gd name="connsiteY8" fmla="*/ 249887 h 1428577"/>
              <a:gd name="connsiteX9" fmla="*/ 1368046 w 1478765"/>
              <a:gd name="connsiteY9" fmla="*/ 45491 h 1428577"/>
              <a:gd name="connsiteX10" fmla="*/ 837703 w 1478765"/>
              <a:gd name="connsiteY10" fmla="*/ 2460 h 1428577"/>
              <a:gd name="connsiteX11" fmla="*/ 278862 w 1478765"/>
              <a:gd name="connsiteY11" fmla="*/ 45492 h 1428577"/>
              <a:gd name="connsiteX12" fmla="*/ 16133 w 1478765"/>
              <a:gd name="connsiteY12" fmla="*/ 368221 h 1428577"/>
              <a:gd name="connsiteX13" fmla="*/ 379233 w 1478765"/>
              <a:gd name="connsiteY13" fmla="*/ 518826 h 1428577"/>
              <a:gd name="connsiteX14" fmla="*/ 542375 w 1478765"/>
              <a:gd name="connsiteY14" fmla="*/ 777011 h 1428577"/>
              <a:gd name="connsiteX0" fmla="*/ 542375 w 1489947"/>
              <a:gd name="connsiteY0" fmla="*/ 778591 h 1430157"/>
              <a:gd name="connsiteX1" fmla="*/ 204454 w 1489947"/>
              <a:gd name="connsiteY1" fmla="*/ 918441 h 1430157"/>
              <a:gd name="connsiteX2" fmla="*/ 48855 w 1489947"/>
              <a:gd name="connsiteY2" fmla="*/ 1144351 h 1430157"/>
              <a:gd name="connsiteX3" fmla="*/ 269221 w 1489947"/>
              <a:gd name="connsiteY3" fmla="*/ 1413292 h 1430157"/>
              <a:gd name="connsiteX4" fmla="*/ 910575 w 1489947"/>
              <a:gd name="connsiteY4" fmla="*/ 1381019 h 1430157"/>
              <a:gd name="connsiteX5" fmla="*/ 1263137 w 1489947"/>
              <a:gd name="connsiteY5" fmla="*/ 1208896 h 1430157"/>
              <a:gd name="connsiteX6" fmla="*/ 1034010 w 1489947"/>
              <a:gd name="connsiteY6" fmla="*/ 767834 h 1430157"/>
              <a:gd name="connsiteX7" fmla="*/ 1423503 w 1489947"/>
              <a:gd name="connsiteY7" fmla="*/ 445104 h 1430157"/>
              <a:gd name="connsiteX8" fmla="*/ 1470301 w 1489947"/>
              <a:gd name="connsiteY8" fmla="*/ 251467 h 1430157"/>
              <a:gd name="connsiteX9" fmla="*/ 1214998 w 1489947"/>
              <a:gd name="connsiteY9" fmla="*/ 68586 h 1430157"/>
              <a:gd name="connsiteX10" fmla="*/ 837703 w 1489947"/>
              <a:gd name="connsiteY10" fmla="*/ 4040 h 1430157"/>
              <a:gd name="connsiteX11" fmla="*/ 278862 w 1489947"/>
              <a:gd name="connsiteY11" fmla="*/ 47072 h 1430157"/>
              <a:gd name="connsiteX12" fmla="*/ 16133 w 1489947"/>
              <a:gd name="connsiteY12" fmla="*/ 369801 h 1430157"/>
              <a:gd name="connsiteX13" fmla="*/ 379233 w 1489947"/>
              <a:gd name="connsiteY13" fmla="*/ 520406 h 1430157"/>
              <a:gd name="connsiteX14" fmla="*/ 542375 w 1489947"/>
              <a:gd name="connsiteY14" fmla="*/ 778591 h 1430157"/>
              <a:gd name="connsiteX0" fmla="*/ 542375 w 1473109"/>
              <a:gd name="connsiteY0" fmla="*/ 778591 h 1430157"/>
              <a:gd name="connsiteX1" fmla="*/ 204454 w 1473109"/>
              <a:gd name="connsiteY1" fmla="*/ 918441 h 1430157"/>
              <a:gd name="connsiteX2" fmla="*/ 48855 w 1473109"/>
              <a:gd name="connsiteY2" fmla="*/ 1144351 h 1430157"/>
              <a:gd name="connsiteX3" fmla="*/ 269221 w 1473109"/>
              <a:gd name="connsiteY3" fmla="*/ 1413292 h 1430157"/>
              <a:gd name="connsiteX4" fmla="*/ 910575 w 1473109"/>
              <a:gd name="connsiteY4" fmla="*/ 1381019 h 1430157"/>
              <a:gd name="connsiteX5" fmla="*/ 1263137 w 1473109"/>
              <a:gd name="connsiteY5" fmla="*/ 1208896 h 1430157"/>
              <a:gd name="connsiteX6" fmla="*/ 1034010 w 1473109"/>
              <a:gd name="connsiteY6" fmla="*/ 767834 h 1430157"/>
              <a:gd name="connsiteX7" fmla="*/ 1331675 w 1473109"/>
              <a:gd name="connsiteY7" fmla="*/ 477377 h 1430157"/>
              <a:gd name="connsiteX8" fmla="*/ 1470301 w 1473109"/>
              <a:gd name="connsiteY8" fmla="*/ 251467 h 1430157"/>
              <a:gd name="connsiteX9" fmla="*/ 1214998 w 1473109"/>
              <a:gd name="connsiteY9" fmla="*/ 68586 h 1430157"/>
              <a:gd name="connsiteX10" fmla="*/ 837703 w 1473109"/>
              <a:gd name="connsiteY10" fmla="*/ 4040 h 1430157"/>
              <a:gd name="connsiteX11" fmla="*/ 278862 w 1473109"/>
              <a:gd name="connsiteY11" fmla="*/ 47072 h 1430157"/>
              <a:gd name="connsiteX12" fmla="*/ 16133 w 1473109"/>
              <a:gd name="connsiteY12" fmla="*/ 369801 h 1430157"/>
              <a:gd name="connsiteX13" fmla="*/ 379233 w 1473109"/>
              <a:gd name="connsiteY13" fmla="*/ 520406 h 1430157"/>
              <a:gd name="connsiteX14" fmla="*/ 542375 w 1473109"/>
              <a:gd name="connsiteY14" fmla="*/ 778591 h 1430157"/>
              <a:gd name="connsiteX0" fmla="*/ 542375 w 1472711"/>
              <a:gd name="connsiteY0" fmla="*/ 802892 h 1454458"/>
              <a:gd name="connsiteX1" fmla="*/ 204454 w 1472711"/>
              <a:gd name="connsiteY1" fmla="*/ 942742 h 1454458"/>
              <a:gd name="connsiteX2" fmla="*/ 48855 w 1472711"/>
              <a:gd name="connsiteY2" fmla="*/ 1168652 h 1454458"/>
              <a:gd name="connsiteX3" fmla="*/ 269221 w 1472711"/>
              <a:gd name="connsiteY3" fmla="*/ 1437593 h 1454458"/>
              <a:gd name="connsiteX4" fmla="*/ 910575 w 1472711"/>
              <a:gd name="connsiteY4" fmla="*/ 1405320 h 1454458"/>
              <a:gd name="connsiteX5" fmla="*/ 1263137 w 1472711"/>
              <a:gd name="connsiteY5" fmla="*/ 1233197 h 1454458"/>
              <a:gd name="connsiteX6" fmla="*/ 1034010 w 1472711"/>
              <a:gd name="connsiteY6" fmla="*/ 792135 h 1454458"/>
              <a:gd name="connsiteX7" fmla="*/ 1331675 w 1472711"/>
              <a:gd name="connsiteY7" fmla="*/ 501678 h 1454458"/>
              <a:gd name="connsiteX8" fmla="*/ 1470301 w 1472711"/>
              <a:gd name="connsiteY8" fmla="*/ 275768 h 1454458"/>
              <a:gd name="connsiteX9" fmla="*/ 1225201 w 1472711"/>
              <a:gd name="connsiteY9" fmla="*/ 17584 h 1454458"/>
              <a:gd name="connsiteX10" fmla="*/ 837703 w 1472711"/>
              <a:gd name="connsiteY10" fmla="*/ 28341 h 1454458"/>
              <a:gd name="connsiteX11" fmla="*/ 278862 w 1472711"/>
              <a:gd name="connsiteY11" fmla="*/ 71373 h 1454458"/>
              <a:gd name="connsiteX12" fmla="*/ 16133 w 1472711"/>
              <a:gd name="connsiteY12" fmla="*/ 394102 h 1454458"/>
              <a:gd name="connsiteX13" fmla="*/ 379233 w 1472711"/>
              <a:gd name="connsiteY13" fmla="*/ 544707 h 1454458"/>
              <a:gd name="connsiteX14" fmla="*/ 542375 w 1472711"/>
              <a:gd name="connsiteY14" fmla="*/ 802892 h 1454458"/>
              <a:gd name="connsiteX0" fmla="*/ 542375 w 1604081"/>
              <a:gd name="connsiteY0" fmla="*/ 803687 h 1455253"/>
              <a:gd name="connsiteX1" fmla="*/ 204454 w 1604081"/>
              <a:gd name="connsiteY1" fmla="*/ 943537 h 1455253"/>
              <a:gd name="connsiteX2" fmla="*/ 48855 w 1604081"/>
              <a:gd name="connsiteY2" fmla="*/ 1169447 h 1455253"/>
              <a:gd name="connsiteX3" fmla="*/ 269221 w 1604081"/>
              <a:gd name="connsiteY3" fmla="*/ 1438388 h 1455253"/>
              <a:gd name="connsiteX4" fmla="*/ 910575 w 1604081"/>
              <a:gd name="connsiteY4" fmla="*/ 1406115 h 1455253"/>
              <a:gd name="connsiteX5" fmla="*/ 1263137 w 1604081"/>
              <a:gd name="connsiteY5" fmla="*/ 1233992 h 1455253"/>
              <a:gd name="connsiteX6" fmla="*/ 1034010 w 1604081"/>
              <a:gd name="connsiteY6" fmla="*/ 792930 h 1455253"/>
              <a:gd name="connsiteX7" fmla="*/ 1331675 w 1604081"/>
              <a:gd name="connsiteY7" fmla="*/ 502473 h 1455253"/>
              <a:gd name="connsiteX8" fmla="*/ 1602943 w 1604081"/>
              <a:gd name="connsiteY8" fmla="*/ 287321 h 1455253"/>
              <a:gd name="connsiteX9" fmla="*/ 1225201 w 1604081"/>
              <a:gd name="connsiteY9" fmla="*/ 18379 h 1455253"/>
              <a:gd name="connsiteX10" fmla="*/ 837703 w 1604081"/>
              <a:gd name="connsiteY10" fmla="*/ 29136 h 1455253"/>
              <a:gd name="connsiteX11" fmla="*/ 278862 w 1604081"/>
              <a:gd name="connsiteY11" fmla="*/ 72168 h 1455253"/>
              <a:gd name="connsiteX12" fmla="*/ 16133 w 1604081"/>
              <a:gd name="connsiteY12" fmla="*/ 394897 h 1455253"/>
              <a:gd name="connsiteX13" fmla="*/ 379233 w 1604081"/>
              <a:gd name="connsiteY13" fmla="*/ 545502 h 1455253"/>
              <a:gd name="connsiteX14" fmla="*/ 542375 w 1604081"/>
              <a:gd name="connsiteY14" fmla="*/ 803687 h 1455253"/>
              <a:gd name="connsiteX0" fmla="*/ 542184 w 1603890"/>
              <a:gd name="connsiteY0" fmla="*/ 811939 h 1463505"/>
              <a:gd name="connsiteX1" fmla="*/ 204263 w 1603890"/>
              <a:gd name="connsiteY1" fmla="*/ 951789 h 1463505"/>
              <a:gd name="connsiteX2" fmla="*/ 48664 w 1603890"/>
              <a:gd name="connsiteY2" fmla="*/ 1177699 h 1463505"/>
              <a:gd name="connsiteX3" fmla="*/ 269030 w 1603890"/>
              <a:gd name="connsiteY3" fmla="*/ 1446640 h 1463505"/>
              <a:gd name="connsiteX4" fmla="*/ 910384 w 1603890"/>
              <a:gd name="connsiteY4" fmla="*/ 1414367 h 1463505"/>
              <a:gd name="connsiteX5" fmla="*/ 1262946 w 1603890"/>
              <a:gd name="connsiteY5" fmla="*/ 1242244 h 1463505"/>
              <a:gd name="connsiteX6" fmla="*/ 1033819 w 1603890"/>
              <a:gd name="connsiteY6" fmla="*/ 801182 h 1463505"/>
              <a:gd name="connsiteX7" fmla="*/ 1331484 w 1603890"/>
              <a:gd name="connsiteY7" fmla="*/ 510725 h 1463505"/>
              <a:gd name="connsiteX8" fmla="*/ 1602752 w 1603890"/>
              <a:gd name="connsiteY8" fmla="*/ 295573 h 1463505"/>
              <a:gd name="connsiteX9" fmla="*/ 1225010 w 1603890"/>
              <a:gd name="connsiteY9" fmla="*/ 26631 h 1463505"/>
              <a:gd name="connsiteX10" fmla="*/ 817106 w 1603890"/>
              <a:gd name="connsiteY10" fmla="*/ 15873 h 1463505"/>
              <a:gd name="connsiteX11" fmla="*/ 278671 w 1603890"/>
              <a:gd name="connsiteY11" fmla="*/ 80420 h 1463505"/>
              <a:gd name="connsiteX12" fmla="*/ 15942 w 1603890"/>
              <a:gd name="connsiteY12" fmla="*/ 403149 h 1463505"/>
              <a:gd name="connsiteX13" fmla="*/ 379042 w 1603890"/>
              <a:gd name="connsiteY13" fmla="*/ 553754 h 1463505"/>
              <a:gd name="connsiteX14" fmla="*/ 542184 w 1603890"/>
              <a:gd name="connsiteY14" fmla="*/ 811939 h 1463505"/>
              <a:gd name="connsiteX0" fmla="*/ 542184 w 1502640"/>
              <a:gd name="connsiteY0" fmla="*/ 809719 h 1461285"/>
              <a:gd name="connsiteX1" fmla="*/ 204263 w 1502640"/>
              <a:gd name="connsiteY1" fmla="*/ 949569 h 1461285"/>
              <a:gd name="connsiteX2" fmla="*/ 48664 w 1502640"/>
              <a:gd name="connsiteY2" fmla="*/ 1175479 h 1461285"/>
              <a:gd name="connsiteX3" fmla="*/ 269030 w 1502640"/>
              <a:gd name="connsiteY3" fmla="*/ 1444420 h 1461285"/>
              <a:gd name="connsiteX4" fmla="*/ 910384 w 1502640"/>
              <a:gd name="connsiteY4" fmla="*/ 1412147 h 1461285"/>
              <a:gd name="connsiteX5" fmla="*/ 1262946 w 1502640"/>
              <a:gd name="connsiteY5" fmla="*/ 1240024 h 1461285"/>
              <a:gd name="connsiteX6" fmla="*/ 1033819 w 1502640"/>
              <a:gd name="connsiteY6" fmla="*/ 798962 h 1461285"/>
              <a:gd name="connsiteX7" fmla="*/ 1331484 w 1502640"/>
              <a:gd name="connsiteY7" fmla="*/ 508505 h 1461285"/>
              <a:gd name="connsiteX8" fmla="*/ 1500721 w 1502640"/>
              <a:gd name="connsiteY8" fmla="*/ 261080 h 1461285"/>
              <a:gd name="connsiteX9" fmla="*/ 1225010 w 1502640"/>
              <a:gd name="connsiteY9" fmla="*/ 24411 h 1461285"/>
              <a:gd name="connsiteX10" fmla="*/ 817106 w 1502640"/>
              <a:gd name="connsiteY10" fmla="*/ 13653 h 1461285"/>
              <a:gd name="connsiteX11" fmla="*/ 278671 w 1502640"/>
              <a:gd name="connsiteY11" fmla="*/ 78200 h 1461285"/>
              <a:gd name="connsiteX12" fmla="*/ 15942 w 1502640"/>
              <a:gd name="connsiteY12" fmla="*/ 400929 h 1461285"/>
              <a:gd name="connsiteX13" fmla="*/ 379042 w 1502640"/>
              <a:gd name="connsiteY13" fmla="*/ 551534 h 1461285"/>
              <a:gd name="connsiteX14" fmla="*/ 542184 w 1502640"/>
              <a:gd name="connsiteY14" fmla="*/ 809719 h 1461285"/>
              <a:gd name="connsiteX0" fmla="*/ 542184 w 1500839"/>
              <a:gd name="connsiteY0" fmla="*/ 799271 h 1450837"/>
              <a:gd name="connsiteX1" fmla="*/ 204263 w 1500839"/>
              <a:gd name="connsiteY1" fmla="*/ 939121 h 1450837"/>
              <a:gd name="connsiteX2" fmla="*/ 48664 w 1500839"/>
              <a:gd name="connsiteY2" fmla="*/ 1165031 h 1450837"/>
              <a:gd name="connsiteX3" fmla="*/ 269030 w 1500839"/>
              <a:gd name="connsiteY3" fmla="*/ 1433972 h 1450837"/>
              <a:gd name="connsiteX4" fmla="*/ 910384 w 1500839"/>
              <a:gd name="connsiteY4" fmla="*/ 1401699 h 1450837"/>
              <a:gd name="connsiteX5" fmla="*/ 1262946 w 1500839"/>
              <a:gd name="connsiteY5" fmla="*/ 1229576 h 1450837"/>
              <a:gd name="connsiteX6" fmla="*/ 1033819 w 1500839"/>
              <a:gd name="connsiteY6" fmla="*/ 788514 h 1450837"/>
              <a:gd name="connsiteX7" fmla="*/ 1331484 w 1500839"/>
              <a:gd name="connsiteY7" fmla="*/ 498057 h 1450837"/>
              <a:gd name="connsiteX8" fmla="*/ 1500721 w 1500839"/>
              <a:gd name="connsiteY8" fmla="*/ 250632 h 1450837"/>
              <a:gd name="connsiteX9" fmla="*/ 1347449 w 1500839"/>
              <a:gd name="connsiteY9" fmla="*/ 35478 h 1450837"/>
              <a:gd name="connsiteX10" fmla="*/ 817106 w 1500839"/>
              <a:gd name="connsiteY10" fmla="*/ 3205 h 1450837"/>
              <a:gd name="connsiteX11" fmla="*/ 278671 w 1500839"/>
              <a:gd name="connsiteY11" fmla="*/ 67752 h 1450837"/>
              <a:gd name="connsiteX12" fmla="*/ 15942 w 1500839"/>
              <a:gd name="connsiteY12" fmla="*/ 390481 h 1450837"/>
              <a:gd name="connsiteX13" fmla="*/ 379042 w 1500839"/>
              <a:gd name="connsiteY13" fmla="*/ 541086 h 1450837"/>
              <a:gd name="connsiteX14" fmla="*/ 542184 w 1500839"/>
              <a:gd name="connsiteY14" fmla="*/ 799271 h 1450837"/>
              <a:gd name="connsiteX0" fmla="*/ 542184 w 1500839"/>
              <a:gd name="connsiteY0" fmla="*/ 799271 h 1450837"/>
              <a:gd name="connsiteX1" fmla="*/ 204263 w 1500839"/>
              <a:gd name="connsiteY1" fmla="*/ 939121 h 1450837"/>
              <a:gd name="connsiteX2" fmla="*/ 48664 w 1500839"/>
              <a:gd name="connsiteY2" fmla="*/ 1165031 h 1450837"/>
              <a:gd name="connsiteX3" fmla="*/ 269030 w 1500839"/>
              <a:gd name="connsiteY3" fmla="*/ 1433972 h 1450837"/>
              <a:gd name="connsiteX4" fmla="*/ 910384 w 1500839"/>
              <a:gd name="connsiteY4" fmla="*/ 1401699 h 1450837"/>
              <a:gd name="connsiteX5" fmla="*/ 1262946 w 1500839"/>
              <a:gd name="connsiteY5" fmla="*/ 1229576 h 1450837"/>
              <a:gd name="connsiteX6" fmla="*/ 1033819 w 1500839"/>
              <a:gd name="connsiteY6" fmla="*/ 788514 h 1450837"/>
              <a:gd name="connsiteX7" fmla="*/ 1331484 w 1500839"/>
              <a:gd name="connsiteY7" fmla="*/ 530330 h 1450837"/>
              <a:gd name="connsiteX8" fmla="*/ 1500721 w 1500839"/>
              <a:gd name="connsiteY8" fmla="*/ 250632 h 1450837"/>
              <a:gd name="connsiteX9" fmla="*/ 1347449 w 1500839"/>
              <a:gd name="connsiteY9" fmla="*/ 35478 h 1450837"/>
              <a:gd name="connsiteX10" fmla="*/ 817106 w 1500839"/>
              <a:gd name="connsiteY10" fmla="*/ 3205 h 1450837"/>
              <a:gd name="connsiteX11" fmla="*/ 278671 w 1500839"/>
              <a:gd name="connsiteY11" fmla="*/ 67752 h 1450837"/>
              <a:gd name="connsiteX12" fmla="*/ 15942 w 1500839"/>
              <a:gd name="connsiteY12" fmla="*/ 390481 h 1450837"/>
              <a:gd name="connsiteX13" fmla="*/ 379042 w 1500839"/>
              <a:gd name="connsiteY13" fmla="*/ 541086 h 1450837"/>
              <a:gd name="connsiteX14" fmla="*/ 542184 w 1500839"/>
              <a:gd name="connsiteY14" fmla="*/ 799271 h 1450837"/>
              <a:gd name="connsiteX0" fmla="*/ 542184 w 1500839"/>
              <a:gd name="connsiteY0" fmla="*/ 799271 h 1450837"/>
              <a:gd name="connsiteX1" fmla="*/ 204263 w 1500839"/>
              <a:gd name="connsiteY1" fmla="*/ 939121 h 1450837"/>
              <a:gd name="connsiteX2" fmla="*/ 48664 w 1500839"/>
              <a:gd name="connsiteY2" fmla="*/ 1165031 h 1450837"/>
              <a:gd name="connsiteX3" fmla="*/ 269030 w 1500839"/>
              <a:gd name="connsiteY3" fmla="*/ 1433972 h 1450837"/>
              <a:gd name="connsiteX4" fmla="*/ 910384 w 1500839"/>
              <a:gd name="connsiteY4" fmla="*/ 1401699 h 1450837"/>
              <a:gd name="connsiteX5" fmla="*/ 1262946 w 1500839"/>
              <a:gd name="connsiteY5" fmla="*/ 1229576 h 1450837"/>
              <a:gd name="connsiteX6" fmla="*/ 1013413 w 1500839"/>
              <a:gd name="connsiteY6" fmla="*/ 713210 h 1450837"/>
              <a:gd name="connsiteX7" fmla="*/ 1331484 w 1500839"/>
              <a:gd name="connsiteY7" fmla="*/ 530330 h 1450837"/>
              <a:gd name="connsiteX8" fmla="*/ 1500721 w 1500839"/>
              <a:gd name="connsiteY8" fmla="*/ 250632 h 1450837"/>
              <a:gd name="connsiteX9" fmla="*/ 1347449 w 1500839"/>
              <a:gd name="connsiteY9" fmla="*/ 35478 h 1450837"/>
              <a:gd name="connsiteX10" fmla="*/ 817106 w 1500839"/>
              <a:gd name="connsiteY10" fmla="*/ 3205 h 1450837"/>
              <a:gd name="connsiteX11" fmla="*/ 278671 w 1500839"/>
              <a:gd name="connsiteY11" fmla="*/ 67752 h 1450837"/>
              <a:gd name="connsiteX12" fmla="*/ 15942 w 1500839"/>
              <a:gd name="connsiteY12" fmla="*/ 390481 h 1450837"/>
              <a:gd name="connsiteX13" fmla="*/ 379042 w 1500839"/>
              <a:gd name="connsiteY13" fmla="*/ 541086 h 1450837"/>
              <a:gd name="connsiteX14" fmla="*/ 542184 w 1500839"/>
              <a:gd name="connsiteY14" fmla="*/ 799271 h 1450837"/>
              <a:gd name="connsiteX0" fmla="*/ 542184 w 1504958"/>
              <a:gd name="connsiteY0" fmla="*/ 799271 h 1450837"/>
              <a:gd name="connsiteX1" fmla="*/ 204263 w 1504958"/>
              <a:gd name="connsiteY1" fmla="*/ 939121 h 1450837"/>
              <a:gd name="connsiteX2" fmla="*/ 48664 w 1504958"/>
              <a:gd name="connsiteY2" fmla="*/ 1165031 h 1450837"/>
              <a:gd name="connsiteX3" fmla="*/ 269030 w 1504958"/>
              <a:gd name="connsiteY3" fmla="*/ 1433972 h 1450837"/>
              <a:gd name="connsiteX4" fmla="*/ 910384 w 1504958"/>
              <a:gd name="connsiteY4" fmla="*/ 1401699 h 1450837"/>
              <a:gd name="connsiteX5" fmla="*/ 1262946 w 1504958"/>
              <a:gd name="connsiteY5" fmla="*/ 1229576 h 1450837"/>
              <a:gd name="connsiteX6" fmla="*/ 1013413 w 1504958"/>
              <a:gd name="connsiteY6" fmla="*/ 713210 h 1450837"/>
              <a:gd name="connsiteX7" fmla="*/ 1219250 w 1504958"/>
              <a:gd name="connsiteY7" fmla="*/ 498057 h 1450837"/>
              <a:gd name="connsiteX8" fmla="*/ 1500721 w 1504958"/>
              <a:gd name="connsiteY8" fmla="*/ 250632 h 1450837"/>
              <a:gd name="connsiteX9" fmla="*/ 1347449 w 1504958"/>
              <a:gd name="connsiteY9" fmla="*/ 35478 h 1450837"/>
              <a:gd name="connsiteX10" fmla="*/ 817106 w 1504958"/>
              <a:gd name="connsiteY10" fmla="*/ 3205 h 1450837"/>
              <a:gd name="connsiteX11" fmla="*/ 278671 w 1504958"/>
              <a:gd name="connsiteY11" fmla="*/ 67752 h 1450837"/>
              <a:gd name="connsiteX12" fmla="*/ 15942 w 1504958"/>
              <a:gd name="connsiteY12" fmla="*/ 390481 h 1450837"/>
              <a:gd name="connsiteX13" fmla="*/ 379042 w 1504958"/>
              <a:gd name="connsiteY13" fmla="*/ 541086 h 1450837"/>
              <a:gd name="connsiteX14" fmla="*/ 542184 w 1504958"/>
              <a:gd name="connsiteY14" fmla="*/ 799271 h 1450837"/>
              <a:gd name="connsiteX0" fmla="*/ 542184 w 1504958"/>
              <a:gd name="connsiteY0" fmla="*/ 799271 h 1450837"/>
              <a:gd name="connsiteX1" fmla="*/ 204263 w 1504958"/>
              <a:gd name="connsiteY1" fmla="*/ 939121 h 1450837"/>
              <a:gd name="connsiteX2" fmla="*/ 48664 w 1504958"/>
              <a:gd name="connsiteY2" fmla="*/ 1165031 h 1450837"/>
              <a:gd name="connsiteX3" fmla="*/ 269030 w 1504958"/>
              <a:gd name="connsiteY3" fmla="*/ 1433972 h 1450837"/>
              <a:gd name="connsiteX4" fmla="*/ 910384 w 1504958"/>
              <a:gd name="connsiteY4" fmla="*/ 1401699 h 1450837"/>
              <a:gd name="connsiteX5" fmla="*/ 1262946 w 1504958"/>
              <a:gd name="connsiteY5" fmla="*/ 1229576 h 1450837"/>
              <a:gd name="connsiteX6" fmla="*/ 1013413 w 1504958"/>
              <a:gd name="connsiteY6" fmla="*/ 713210 h 1450837"/>
              <a:gd name="connsiteX7" fmla="*/ 1219250 w 1504958"/>
              <a:gd name="connsiteY7" fmla="*/ 498057 h 1450837"/>
              <a:gd name="connsiteX8" fmla="*/ 1500721 w 1504958"/>
              <a:gd name="connsiteY8" fmla="*/ 250632 h 1450837"/>
              <a:gd name="connsiteX9" fmla="*/ 1347449 w 1504958"/>
              <a:gd name="connsiteY9" fmla="*/ 35478 h 1450837"/>
              <a:gd name="connsiteX10" fmla="*/ 817106 w 1504958"/>
              <a:gd name="connsiteY10" fmla="*/ 3205 h 1450837"/>
              <a:gd name="connsiteX11" fmla="*/ 278671 w 1504958"/>
              <a:gd name="connsiteY11" fmla="*/ 67752 h 1450837"/>
              <a:gd name="connsiteX12" fmla="*/ 15942 w 1504958"/>
              <a:gd name="connsiteY12" fmla="*/ 390481 h 1450837"/>
              <a:gd name="connsiteX13" fmla="*/ 379042 w 1504958"/>
              <a:gd name="connsiteY13" fmla="*/ 541086 h 1450837"/>
              <a:gd name="connsiteX14" fmla="*/ 542184 w 1504958"/>
              <a:gd name="connsiteY14" fmla="*/ 799271 h 1450837"/>
              <a:gd name="connsiteX0" fmla="*/ 503681 w 1466455"/>
              <a:gd name="connsiteY0" fmla="*/ 799271 h 1450837"/>
              <a:gd name="connsiteX1" fmla="*/ 165760 w 1466455"/>
              <a:gd name="connsiteY1" fmla="*/ 939121 h 1450837"/>
              <a:gd name="connsiteX2" fmla="*/ 10161 w 1466455"/>
              <a:gd name="connsiteY2" fmla="*/ 1165031 h 1450837"/>
              <a:gd name="connsiteX3" fmla="*/ 230527 w 1466455"/>
              <a:gd name="connsiteY3" fmla="*/ 1433972 h 1450837"/>
              <a:gd name="connsiteX4" fmla="*/ 871881 w 1466455"/>
              <a:gd name="connsiteY4" fmla="*/ 1401699 h 1450837"/>
              <a:gd name="connsiteX5" fmla="*/ 1224443 w 1466455"/>
              <a:gd name="connsiteY5" fmla="*/ 1229576 h 1450837"/>
              <a:gd name="connsiteX6" fmla="*/ 974910 w 1466455"/>
              <a:gd name="connsiteY6" fmla="*/ 713210 h 1450837"/>
              <a:gd name="connsiteX7" fmla="*/ 1180747 w 1466455"/>
              <a:gd name="connsiteY7" fmla="*/ 498057 h 1450837"/>
              <a:gd name="connsiteX8" fmla="*/ 1462218 w 1466455"/>
              <a:gd name="connsiteY8" fmla="*/ 250632 h 1450837"/>
              <a:gd name="connsiteX9" fmla="*/ 1308946 w 1466455"/>
              <a:gd name="connsiteY9" fmla="*/ 35478 h 1450837"/>
              <a:gd name="connsiteX10" fmla="*/ 778603 w 1466455"/>
              <a:gd name="connsiteY10" fmla="*/ 3205 h 1450837"/>
              <a:gd name="connsiteX11" fmla="*/ 240168 w 1466455"/>
              <a:gd name="connsiteY11" fmla="*/ 67752 h 1450837"/>
              <a:gd name="connsiteX12" fmla="*/ 18252 w 1466455"/>
              <a:gd name="connsiteY12" fmla="*/ 358208 h 1450837"/>
              <a:gd name="connsiteX13" fmla="*/ 340539 w 1466455"/>
              <a:gd name="connsiteY13" fmla="*/ 541086 h 1450837"/>
              <a:gd name="connsiteX14" fmla="*/ 503681 w 1466455"/>
              <a:gd name="connsiteY14" fmla="*/ 799271 h 1450837"/>
              <a:gd name="connsiteX0" fmla="*/ 494460 w 1457234"/>
              <a:gd name="connsiteY0" fmla="*/ 799271 h 1450837"/>
              <a:gd name="connsiteX1" fmla="*/ 156539 w 1457234"/>
              <a:gd name="connsiteY1" fmla="*/ 939121 h 1450837"/>
              <a:gd name="connsiteX2" fmla="*/ 940 w 1457234"/>
              <a:gd name="connsiteY2" fmla="*/ 1165031 h 1450837"/>
              <a:gd name="connsiteX3" fmla="*/ 221306 w 1457234"/>
              <a:gd name="connsiteY3" fmla="*/ 1433972 h 1450837"/>
              <a:gd name="connsiteX4" fmla="*/ 862660 w 1457234"/>
              <a:gd name="connsiteY4" fmla="*/ 1401699 h 1450837"/>
              <a:gd name="connsiteX5" fmla="*/ 1215222 w 1457234"/>
              <a:gd name="connsiteY5" fmla="*/ 1229576 h 1450837"/>
              <a:gd name="connsiteX6" fmla="*/ 965689 w 1457234"/>
              <a:gd name="connsiteY6" fmla="*/ 713210 h 1450837"/>
              <a:gd name="connsiteX7" fmla="*/ 1171526 w 1457234"/>
              <a:gd name="connsiteY7" fmla="*/ 498057 h 1450837"/>
              <a:gd name="connsiteX8" fmla="*/ 1452997 w 1457234"/>
              <a:gd name="connsiteY8" fmla="*/ 250632 h 1450837"/>
              <a:gd name="connsiteX9" fmla="*/ 1299725 w 1457234"/>
              <a:gd name="connsiteY9" fmla="*/ 35478 h 1450837"/>
              <a:gd name="connsiteX10" fmla="*/ 769382 w 1457234"/>
              <a:gd name="connsiteY10" fmla="*/ 3205 h 1450837"/>
              <a:gd name="connsiteX11" fmla="*/ 230947 w 1457234"/>
              <a:gd name="connsiteY11" fmla="*/ 67752 h 1450837"/>
              <a:gd name="connsiteX12" fmla="*/ 9031 w 1457234"/>
              <a:gd name="connsiteY12" fmla="*/ 358208 h 1450837"/>
              <a:gd name="connsiteX13" fmla="*/ 331318 w 1457234"/>
              <a:gd name="connsiteY13" fmla="*/ 541086 h 1450837"/>
              <a:gd name="connsiteX14" fmla="*/ 494460 w 1457234"/>
              <a:gd name="connsiteY14" fmla="*/ 799271 h 1450837"/>
              <a:gd name="connsiteX0" fmla="*/ 494460 w 1457234"/>
              <a:gd name="connsiteY0" fmla="*/ 799271 h 1450837"/>
              <a:gd name="connsiteX1" fmla="*/ 156539 w 1457234"/>
              <a:gd name="connsiteY1" fmla="*/ 939121 h 1450837"/>
              <a:gd name="connsiteX2" fmla="*/ 940 w 1457234"/>
              <a:gd name="connsiteY2" fmla="*/ 1165031 h 1450837"/>
              <a:gd name="connsiteX3" fmla="*/ 221306 w 1457234"/>
              <a:gd name="connsiteY3" fmla="*/ 1433972 h 1450837"/>
              <a:gd name="connsiteX4" fmla="*/ 862660 w 1457234"/>
              <a:gd name="connsiteY4" fmla="*/ 1401699 h 1450837"/>
              <a:gd name="connsiteX5" fmla="*/ 1215222 w 1457234"/>
              <a:gd name="connsiteY5" fmla="*/ 1229576 h 1450837"/>
              <a:gd name="connsiteX6" fmla="*/ 965689 w 1457234"/>
              <a:gd name="connsiteY6" fmla="*/ 713210 h 1450837"/>
              <a:gd name="connsiteX7" fmla="*/ 1171526 w 1457234"/>
              <a:gd name="connsiteY7" fmla="*/ 498057 h 1450837"/>
              <a:gd name="connsiteX8" fmla="*/ 1452997 w 1457234"/>
              <a:gd name="connsiteY8" fmla="*/ 250632 h 1450837"/>
              <a:gd name="connsiteX9" fmla="*/ 1299725 w 1457234"/>
              <a:gd name="connsiteY9" fmla="*/ 35478 h 1450837"/>
              <a:gd name="connsiteX10" fmla="*/ 769382 w 1457234"/>
              <a:gd name="connsiteY10" fmla="*/ 3205 h 1450837"/>
              <a:gd name="connsiteX11" fmla="*/ 230947 w 1457234"/>
              <a:gd name="connsiteY11" fmla="*/ 67752 h 1450837"/>
              <a:gd name="connsiteX12" fmla="*/ 9031 w 1457234"/>
              <a:gd name="connsiteY12" fmla="*/ 358208 h 1450837"/>
              <a:gd name="connsiteX13" fmla="*/ 331318 w 1457234"/>
              <a:gd name="connsiteY13" fmla="*/ 541086 h 1450837"/>
              <a:gd name="connsiteX14" fmla="*/ 494460 w 1457234"/>
              <a:gd name="connsiteY14" fmla="*/ 799271 h 1450837"/>
              <a:gd name="connsiteX0" fmla="*/ 494460 w 1457234"/>
              <a:gd name="connsiteY0" fmla="*/ 799271 h 1450837"/>
              <a:gd name="connsiteX1" fmla="*/ 156539 w 1457234"/>
              <a:gd name="connsiteY1" fmla="*/ 939121 h 1450837"/>
              <a:gd name="connsiteX2" fmla="*/ 940 w 1457234"/>
              <a:gd name="connsiteY2" fmla="*/ 1165031 h 1450837"/>
              <a:gd name="connsiteX3" fmla="*/ 221306 w 1457234"/>
              <a:gd name="connsiteY3" fmla="*/ 1433972 h 1450837"/>
              <a:gd name="connsiteX4" fmla="*/ 862660 w 1457234"/>
              <a:gd name="connsiteY4" fmla="*/ 1401699 h 1450837"/>
              <a:gd name="connsiteX5" fmla="*/ 1215222 w 1457234"/>
              <a:gd name="connsiteY5" fmla="*/ 1229576 h 1450837"/>
              <a:gd name="connsiteX6" fmla="*/ 965689 w 1457234"/>
              <a:gd name="connsiteY6" fmla="*/ 713210 h 1450837"/>
              <a:gd name="connsiteX7" fmla="*/ 1171526 w 1457234"/>
              <a:gd name="connsiteY7" fmla="*/ 498057 h 1450837"/>
              <a:gd name="connsiteX8" fmla="*/ 1452997 w 1457234"/>
              <a:gd name="connsiteY8" fmla="*/ 250632 h 1450837"/>
              <a:gd name="connsiteX9" fmla="*/ 1299725 w 1457234"/>
              <a:gd name="connsiteY9" fmla="*/ 35478 h 1450837"/>
              <a:gd name="connsiteX10" fmla="*/ 769382 w 1457234"/>
              <a:gd name="connsiteY10" fmla="*/ 3205 h 1450837"/>
              <a:gd name="connsiteX11" fmla="*/ 230947 w 1457234"/>
              <a:gd name="connsiteY11" fmla="*/ 67752 h 1450837"/>
              <a:gd name="connsiteX12" fmla="*/ 9031 w 1457234"/>
              <a:gd name="connsiteY12" fmla="*/ 358208 h 1450837"/>
              <a:gd name="connsiteX13" fmla="*/ 321114 w 1457234"/>
              <a:gd name="connsiteY13" fmla="*/ 562601 h 1450837"/>
              <a:gd name="connsiteX14" fmla="*/ 494460 w 1457234"/>
              <a:gd name="connsiteY14" fmla="*/ 799271 h 1450837"/>
              <a:gd name="connsiteX0" fmla="*/ 453585 w 1457172"/>
              <a:gd name="connsiteY0" fmla="*/ 713210 h 1450837"/>
              <a:gd name="connsiteX1" fmla="*/ 156477 w 1457172"/>
              <a:gd name="connsiteY1" fmla="*/ 939121 h 1450837"/>
              <a:gd name="connsiteX2" fmla="*/ 878 w 1457172"/>
              <a:gd name="connsiteY2" fmla="*/ 1165031 h 1450837"/>
              <a:gd name="connsiteX3" fmla="*/ 221244 w 1457172"/>
              <a:gd name="connsiteY3" fmla="*/ 1433972 h 1450837"/>
              <a:gd name="connsiteX4" fmla="*/ 862598 w 1457172"/>
              <a:gd name="connsiteY4" fmla="*/ 1401699 h 1450837"/>
              <a:gd name="connsiteX5" fmla="*/ 1215160 w 1457172"/>
              <a:gd name="connsiteY5" fmla="*/ 1229576 h 1450837"/>
              <a:gd name="connsiteX6" fmla="*/ 965627 w 1457172"/>
              <a:gd name="connsiteY6" fmla="*/ 713210 h 1450837"/>
              <a:gd name="connsiteX7" fmla="*/ 1171464 w 1457172"/>
              <a:gd name="connsiteY7" fmla="*/ 498057 h 1450837"/>
              <a:gd name="connsiteX8" fmla="*/ 1452935 w 1457172"/>
              <a:gd name="connsiteY8" fmla="*/ 250632 h 1450837"/>
              <a:gd name="connsiteX9" fmla="*/ 1299663 w 1457172"/>
              <a:gd name="connsiteY9" fmla="*/ 35478 h 1450837"/>
              <a:gd name="connsiteX10" fmla="*/ 769320 w 1457172"/>
              <a:gd name="connsiteY10" fmla="*/ 3205 h 1450837"/>
              <a:gd name="connsiteX11" fmla="*/ 230885 w 1457172"/>
              <a:gd name="connsiteY11" fmla="*/ 67752 h 1450837"/>
              <a:gd name="connsiteX12" fmla="*/ 8969 w 1457172"/>
              <a:gd name="connsiteY12" fmla="*/ 358208 h 1450837"/>
              <a:gd name="connsiteX13" fmla="*/ 321052 w 1457172"/>
              <a:gd name="connsiteY13" fmla="*/ 562601 h 1450837"/>
              <a:gd name="connsiteX14" fmla="*/ 453585 w 1457172"/>
              <a:gd name="connsiteY14" fmla="*/ 713210 h 1450837"/>
              <a:gd name="connsiteX0" fmla="*/ 474020 w 1457201"/>
              <a:gd name="connsiteY0" fmla="*/ 745483 h 1450837"/>
              <a:gd name="connsiteX1" fmla="*/ 156506 w 1457201"/>
              <a:gd name="connsiteY1" fmla="*/ 939121 h 1450837"/>
              <a:gd name="connsiteX2" fmla="*/ 907 w 1457201"/>
              <a:gd name="connsiteY2" fmla="*/ 1165031 h 1450837"/>
              <a:gd name="connsiteX3" fmla="*/ 221273 w 1457201"/>
              <a:gd name="connsiteY3" fmla="*/ 1433972 h 1450837"/>
              <a:gd name="connsiteX4" fmla="*/ 862627 w 1457201"/>
              <a:gd name="connsiteY4" fmla="*/ 1401699 h 1450837"/>
              <a:gd name="connsiteX5" fmla="*/ 1215189 w 1457201"/>
              <a:gd name="connsiteY5" fmla="*/ 1229576 h 1450837"/>
              <a:gd name="connsiteX6" fmla="*/ 965656 w 1457201"/>
              <a:gd name="connsiteY6" fmla="*/ 713210 h 1450837"/>
              <a:gd name="connsiteX7" fmla="*/ 1171493 w 1457201"/>
              <a:gd name="connsiteY7" fmla="*/ 498057 h 1450837"/>
              <a:gd name="connsiteX8" fmla="*/ 1452964 w 1457201"/>
              <a:gd name="connsiteY8" fmla="*/ 250632 h 1450837"/>
              <a:gd name="connsiteX9" fmla="*/ 1299692 w 1457201"/>
              <a:gd name="connsiteY9" fmla="*/ 35478 h 1450837"/>
              <a:gd name="connsiteX10" fmla="*/ 769349 w 1457201"/>
              <a:gd name="connsiteY10" fmla="*/ 3205 h 1450837"/>
              <a:gd name="connsiteX11" fmla="*/ 230914 w 1457201"/>
              <a:gd name="connsiteY11" fmla="*/ 67752 h 1450837"/>
              <a:gd name="connsiteX12" fmla="*/ 8998 w 1457201"/>
              <a:gd name="connsiteY12" fmla="*/ 358208 h 1450837"/>
              <a:gd name="connsiteX13" fmla="*/ 321081 w 1457201"/>
              <a:gd name="connsiteY13" fmla="*/ 562601 h 1450837"/>
              <a:gd name="connsiteX14" fmla="*/ 474020 w 1457201"/>
              <a:gd name="connsiteY14" fmla="*/ 745483 h 1450837"/>
              <a:gd name="connsiteX0" fmla="*/ 474020 w 1457201"/>
              <a:gd name="connsiteY0" fmla="*/ 745483 h 1450837"/>
              <a:gd name="connsiteX1" fmla="*/ 156506 w 1457201"/>
              <a:gd name="connsiteY1" fmla="*/ 939121 h 1450837"/>
              <a:gd name="connsiteX2" fmla="*/ 907 w 1457201"/>
              <a:gd name="connsiteY2" fmla="*/ 1165031 h 1450837"/>
              <a:gd name="connsiteX3" fmla="*/ 221273 w 1457201"/>
              <a:gd name="connsiteY3" fmla="*/ 1433972 h 1450837"/>
              <a:gd name="connsiteX4" fmla="*/ 862627 w 1457201"/>
              <a:gd name="connsiteY4" fmla="*/ 1401699 h 1450837"/>
              <a:gd name="connsiteX5" fmla="*/ 1215189 w 1457201"/>
              <a:gd name="connsiteY5" fmla="*/ 1229576 h 1450837"/>
              <a:gd name="connsiteX6" fmla="*/ 965656 w 1457201"/>
              <a:gd name="connsiteY6" fmla="*/ 713210 h 1450837"/>
              <a:gd name="connsiteX7" fmla="*/ 1171493 w 1457201"/>
              <a:gd name="connsiteY7" fmla="*/ 498057 h 1450837"/>
              <a:gd name="connsiteX8" fmla="*/ 1452964 w 1457201"/>
              <a:gd name="connsiteY8" fmla="*/ 250632 h 1450837"/>
              <a:gd name="connsiteX9" fmla="*/ 1299692 w 1457201"/>
              <a:gd name="connsiteY9" fmla="*/ 35478 h 1450837"/>
              <a:gd name="connsiteX10" fmla="*/ 769349 w 1457201"/>
              <a:gd name="connsiteY10" fmla="*/ 3205 h 1450837"/>
              <a:gd name="connsiteX11" fmla="*/ 230914 w 1457201"/>
              <a:gd name="connsiteY11" fmla="*/ 67752 h 1450837"/>
              <a:gd name="connsiteX12" fmla="*/ 8998 w 1457201"/>
              <a:gd name="connsiteY12" fmla="*/ 358208 h 1450837"/>
              <a:gd name="connsiteX13" fmla="*/ 321081 w 1457201"/>
              <a:gd name="connsiteY13" fmla="*/ 562601 h 1450837"/>
              <a:gd name="connsiteX14" fmla="*/ 474020 w 1457201"/>
              <a:gd name="connsiteY14" fmla="*/ 745483 h 1450837"/>
              <a:gd name="connsiteX0" fmla="*/ 474020 w 1457201"/>
              <a:gd name="connsiteY0" fmla="*/ 745483 h 1450837"/>
              <a:gd name="connsiteX1" fmla="*/ 156506 w 1457201"/>
              <a:gd name="connsiteY1" fmla="*/ 939121 h 1450837"/>
              <a:gd name="connsiteX2" fmla="*/ 907 w 1457201"/>
              <a:gd name="connsiteY2" fmla="*/ 1165031 h 1450837"/>
              <a:gd name="connsiteX3" fmla="*/ 221273 w 1457201"/>
              <a:gd name="connsiteY3" fmla="*/ 1433972 h 1450837"/>
              <a:gd name="connsiteX4" fmla="*/ 862627 w 1457201"/>
              <a:gd name="connsiteY4" fmla="*/ 1401699 h 1450837"/>
              <a:gd name="connsiteX5" fmla="*/ 1215189 w 1457201"/>
              <a:gd name="connsiteY5" fmla="*/ 1229576 h 1450837"/>
              <a:gd name="connsiteX6" fmla="*/ 965656 w 1457201"/>
              <a:gd name="connsiteY6" fmla="*/ 713210 h 1450837"/>
              <a:gd name="connsiteX7" fmla="*/ 1171493 w 1457201"/>
              <a:gd name="connsiteY7" fmla="*/ 498057 h 1450837"/>
              <a:gd name="connsiteX8" fmla="*/ 1452964 w 1457201"/>
              <a:gd name="connsiteY8" fmla="*/ 250632 h 1450837"/>
              <a:gd name="connsiteX9" fmla="*/ 1299692 w 1457201"/>
              <a:gd name="connsiteY9" fmla="*/ 35478 h 1450837"/>
              <a:gd name="connsiteX10" fmla="*/ 769349 w 1457201"/>
              <a:gd name="connsiteY10" fmla="*/ 3205 h 1450837"/>
              <a:gd name="connsiteX11" fmla="*/ 230914 w 1457201"/>
              <a:gd name="connsiteY11" fmla="*/ 67752 h 1450837"/>
              <a:gd name="connsiteX12" fmla="*/ 8998 w 1457201"/>
              <a:gd name="connsiteY12" fmla="*/ 358208 h 1450837"/>
              <a:gd name="connsiteX13" fmla="*/ 321081 w 1457201"/>
              <a:gd name="connsiteY13" fmla="*/ 562601 h 1450837"/>
              <a:gd name="connsiteX14" fmla="*/ 474020 w 1457201"/>
              <a:gd name="connsiteY14" fmla="*/ 745483 h 1450837"/>
              <a:gd name="connsiteX0" fmla="*/ 474020 w 1457201"/>
              <a:gd name="connsiteY0" fmla="*/ 745483 h 1450837"/>
              <a:gd name="connsiteX1" fmla="*/ 156506 w 1457201"/>
              <a:gd name="connsiteY1" fmla="*/ 939121 h 1450837"/>
              <a:gd name="connsiteX2" fmla="*/ 907 w 1457201"/>
              <a:gd name="connsiteY2" fmla="*/ 1165031 h 1450837"/>
              <a:gd name="connsiteX3" fmla="*/ 221273 w 1457201"/>
              <a:gd name="connsiteY3" fmla="*/ 1433972 h 1450837"/>
              <a:gd name="connsiteX4" fmla="*/ 862627 w 1457201"/>
              <a:gd name="connsiteY4" fmla="*/ 1401699 h 1450837"/>
              <a:gd name="connsiteX5" fmla="*/ 1215189 w 1457201"/>
              <a:gd name="connsiteY5" fmla="*/ 1229576 h 1450837"/>
              <a:gd name="connsiteX6" fmla="*/ 1059729 w 1457201"/>
              <a:gd name="connsiteY6" fmla="*/ 985600 h 1450837"/>
              <a:gd name="connsiteX7" fmla="*/ 965656 w 1457201"/>
              <a:gd name="connsiteY7" fmla="*/ 713210 h 1450837"/>
              <a:gd name="connsiteX8" fmla="*/ 1171493 w 1457201"/>
              <a:gd name="connsiteY8" fmla="*/ 498057 h 1450837"/>
              <a:gd name="connsiteX9" fmla="*/ 1452964 w 1457201"/>
              <a:gd name="connsiteY9" fmla="*/ 250632 h 1450837"/>
              <a:gd name="connsiteX10" fmla="*/ 1299692 w 1457201"/>
              <a:gd name="connsiteY10" fmla="*/ 35478 h 1450837"/>
              <a:gd name="connsiteX11" fmla="*/ 769349 w 1457201"/>
              <a:gd name="connsiteY11" fmla="*/ 3205 h 1450837"/>
              <a:gd name="connsiteX12" fmla="*/ 230914 w 1457201"/>
              <a:gd name="connsiteY12" fmla="*/ 67752 h 1450837"/>
              <a:gd name="connsiteX13" fmla="*/ 8998 w 1457201"/>
              <a:gd name="connsiteY13" fmla="*/ 358208 h 1450837"/>
              <a:gd name="connsiteX14" fmla="*/ 321081 w 1457201"/>
              <a:gd name="connsiteY14" fmla="*/ 562601 h 1450837"/>
              <a:gd name="connsiteX15" fmla="*/ 474020 w 1457201"/>
              <a:gd name="connsiteY15" fmla="*/ 745483 h 1450837"/>
              <a:gd name="connsiteX0" fmla="*/ 474020 w 1457201"/>
              <a:gd name="connsiteY0" fmla="*/ 745483 h 1450837"/>
              <a:gd name="connsiteX1" fmla="*/ 156506 w 1457201"/>
              <a:gd name="connsiteY1" fmla="*/ 939121 h 1450837"/>
              <a:gd name="connsiteX2" fmla="*/ 907 w 1457201"/>
              <a:gd name="connsiteY2" fmla="*/ 1165031 h 1450837"/>
              <a:gd name="connsiteX3" fmla="*/ 221273 w 1457201"/>
              <a:gd name="connsiteY3" fmla="*/ 1433972 h 1450837"/>
              <a:gd name="connsiteX4" fmla="*/ 862627 w 1457201"/>
              <a:gd name="connsiteY4" fmla="*/ 1401699 h 1450837"/>
              <a:gd name="connsiteX5" fmla="*/ 1215189 w 1457201"/>
              <a:gd name="connsiteY5" fmla="*/ 1229576 h 1450837"/>
              <a:gd name="connsiteX6" fmla="*/ 1131152 w 1457201"/>
              <a:gd name="connsiteY6" fmla="*/ 964085 h 1450837"/>
              <a:gd name="connsiteX7" fmla="*/ 965656 w 1457201"/>
              <a:gd name="connsiteY7" fmla="*/ 713210 h 1450837"/>
              <a:gd name="connsiteX8" fmla="*/ 1171493 w 1457201"/>
              <a:gd name="connsiteY8" fmla="*/ 498057 h 1450837"/>
              <a:gd name="connsiteX9" fmla="*/ 1452964 w 1457201"/>
              <a:gd name="connsiteY9" fmla="*/ 250632 h 1450837"/>
              <a:gd name="connsiteX10" fmla="*/ 1299692 w 1457201"/>
              <a:gd name="connsiteY10" fmla="*/ 35478 h 1450837"/>
              <a:gd name="connsiteX11" fmla="*/ 769349 w 1457201"/>
              <a:gd name="connsiteY11" fmla="*/ 3205 h 1450837"/>
              <a:gd name="connsiteX12" fmla="*/ 230914 w 1457201"/>
              <a:gd name="connsiteY12" fmla="*/ 67752 h 1450837"/>
              <a:gd name="connsiteX13" fmla="*/ 8998 w 1457201"/>
              <a:gd name="connsiteY13" fmla="*/ 358208 h 1450837"/>
              <a:gd name="connsiteX14" fmla="*/ 321081 w 1457201"/>
              <a:gd name="connsiteY14" fmla="*/ 562601 h 1450837"/>
              <a:gd name="connsiteX15" fmla="*/ 474020 w 1457201"/>
              <a:gd name="connsiteY15" fmla="*/ 745483 h 1450837"/>
              <a:gd name="connsiteX0" fmla="*/ 474020 w 1457201"/>
              <a:gd name="connsiteY0" fmla="*/ 745483 h 1450496"/>
              <a:gd name="connsiteX1" fmla="*/ 156506 w 1457201"/>
              <a:gd name="connsiteY1" fmla="*/ 939121 h 1450496"/>
              <a:gd name="connsiteX2" fmla="*/ 907 w 1457201"/>
              <a:gd name="connsiteY2" fmla="*/ 1165031 h 1450496"/>
              <a:gd name="connsiteX3" fmla="*/ 221273 w 1457201"/>
              <a:gd name="connsiteY3" fmla="*/ 1433972 h 1450496"/>
              <a:gd name="connsiteX4" fmla="*/ 862627 w 1457201"/>
              <a:gd name="connsiteY4" fmla="*/ 1401699 h 1450496"/>
              <a:gd name="connsiteX5" fmla="*/ 1194783 w 1457201"/>
              <a:gd name="connsiteY5" fmla="*/ 1240333 h 1450496"/>
              <a:gd name="connsiteX6" fmla="*/ 1131152 w 1457201"/>
              <a:gd name="connsiteY6" fmla="*/ 964085 h 1450496"/>
              <a:gd name="connsiteX7" fmla="*/ 965656 w 1457201"/>
              <a:gd name="connsiteY7" fmla="*/ 713210 h 1450496"/>
              <a:gd name="connsiteX8" fmla="*/ 1171493 w 1457201"/>
              <a:gd name="connsiteY8" fmla="*/ 498057 h 1450496"/>
              <a:gd name="connsiteX9" fmla="*/ 1452964 w 1457201"/>
              <a:gd name="connsiteY9" fmla="*/ 250632 h 1450496"/>
              <a:gd name="connsiteX10" fmla="*/ 1299692 w 1457201"/>
              <a:gd name="connsiteY10" fmla="*/ 35478 h 1450496"/>
              <a:gd name="connsiteX11" fmla="*/ 769349 w 1457201"/>
              <a:gd name="connsiteY11" fmla="*/ 3205 h 1450496"/>
              <a:gd name="connsiteX12" fmla="*/ 230914 w 1457201"/>
              <a:gd name="connsiteY12" fmla="*/ 67752 h 1450496"/>
              <a:gd name="connsiteX13" fmla="*/ 8998 w 1457201"/>
              <a:gd name="connsiteY13" fmla="*/ 358208 h 1450496"/>
              <a:gd name="connsiteX14" fmla="*/ 321081 w 1457201"/>
              <a:gd name="connsiteY14" fmla="*/ 562601 h 1450496"/>
              <a:gd name="connsiteX15" fmla="*/ 474020 w 1457201"/>
              <a:gd name="connsiteY15" fmla="*/ 745483 h 1450496"/>
              <a:gd name="connsiteX0" fmla="*/ 474020 w 1457201"/>
              <a:gd name="connsiteY0" fmla="*/ 745483 h 1450496"/>
              <a:gd name="connsiteX1" fmla="*/ 156506 w 1457201"/>
              <a:gd name="connsiteY1" fmla="*/ 939121 h 1450496"/>
              <a:gd name="connsiteX2" fmla="*/ 907 w 1457201"/>
              <a:gd name="connsiteY2" fmla="*/ 1165031 h 1450496"/>
              <a:gd name="connsiteX3" fmla="*/ 221273 w 1457201"/>
              <a:gd name="connsiteY3" fmla="*/ 1433972 h 1450496"/>
              <a:gd name="connsiteX4" fmla="*/ 862627 w 1457201"/>
              <a:gd name="connsiteY4" fmla="*/ 1401699 h 1450496"/>
              <a:gd name="connsiteX5" fmla="*/ 1194783 w 1457201"/>
              <a:gd name="connsiteY5" fmla="*/ 1240333 h 1450496"/>
              <a:gd name="connsiteX6" fmla="*/ 1131152 w 1457201"/>
              <a:gd name="connsiteY6" fmla="*/ 921054 h 1450496"/>
              <a:gd name="connsiteX7" fmla="*/ 965656 w 1457201"/>
              <a:gd name="connsiteY7" fmla="*/ 713210 h 1450496"/>
              <a:gd name="connsiteX8" fmla="*/ 1171493 w 1457201"/>
              <a:gd name="connsiteY8" fmla="*/ 498057 h 1450496"/>
              <a:gd name="connsiteX9" fmla="*/ 1452964 w 1457201"/>
              <a:gd name="connsiteY9" fmla="*/ 250632 h 1450496"/>
              <a:gd name="connsiteX10" fmla="*/ 1299692 w 1457201"/>
              <a:gd name="connsiteY10" fmla="*/ 35478 h 1450496"/>
              <a:gd name="connsiteX11" fmla="*/ 769349 w 1457201"/>
              <a:gd name="connsiteY11" fmla="*/ 3205 h 1450496"/>
              <a:gd name="connsiteX12" fmla="*/ 230914 w 1457201"/>
              <a:gd name="connsiteY12" fmla="*/ 67752 h 1450496"/>
              <a:gd name="connsiteX13" fmla="*/ 8998 w 1457201"/>
              <a:gd name="connsiteY13" fmla="*/ 358208 h 1450496"/>
              <a:gd name="connsiteX14" fmla="*/ 321081 w 1457201"/>
              <a:gd name="connsiteY14" fmla="*/ 562601 h 1450496"/>
              <a:gd name="connsiteX15" fmla="*/ 474020 w 1457201"/>
              <a:gd name="connsiteY15" fmla="*/ 745483 h 1450496"/>
              <a:gd name="connsiteX0" fmla="*/ 474020 w 1453783"/>
              <a:gd name="connsiteY0" fmla="*/ 745483 h 1450496"/>
              <a:gd name="connsiteX1" fmla="*/ 156506 w 1453783"/>
              <a:gd name="connsiteY1" fmla="*/ 939121 h 1450496"/>
              <a:gd name="connsiteX2" fmla="*/ 907 w 1453783"/>
              <a:gd name="connsiteY2" fmla="*/ 1165031 h 1450496"/>
              <a:gd name="connsiteX3" fmla="*/ 221273 w 1453783"/>
              <a:gd name="connsiteY3" fmla="*/ 1433972 h 1450496"/>
              <a:gd name="connsiteX4" fmla="*/ 862627 w 1453783"/>
              <a:gd name="connsiteY4" fmla="*/ 1401699 h 1450496"/>
              <a:gd name="connsiteX5" fmla="*/ 1194783 w 1453783"/>
              <a:gd name="connsiteY5" fmla="*/ 1240333 h 1450496"/>
              <a:gd name="connsiteX6" fmla="*/ 1131152 w 1453783"/>
              <a:gd name="connsiteY6" fmla="*/ 921054 h 1450496"/>
              <a:gd name="connsiteX7" fmla="*/ 965656 w 1453783"/>
              <a:gd name="connsiteY7" fmla="*/ 713210 h 1450496"/>
              <a:gd name="connsiteX8" fmla="*/ 1253119 w 1453783"/>
              <a:gd name="connsiteY8" fmla="*/ 508814 h 1450496"/>
              <a:gd name="connsiteX9" fmla="*/ 1452964 w 1453783"/>
              <a:gd name="connsiteY9" fmla="*/ 250632 h 1450496"/>
              <a:gd name="connsiteX10" fmla="*/ 1299692 w 1453783"/>
              <a:gd name="connsiteY10" fmla="*/ 35478 h 1450496"/>
              <a:gd name="connsiteX11" fmla="*/ 769349 w 1453783"/>
              <a:gd name="connsiteY11" fmla="*/ 3205 h 1450496"/>
              <a:gd name="connsiteX12" fmla="*/ 230914 w 1453783"/>
              <a:gd name="connsiteY12" fmla="*/ 67752 h 1450496"/>
              <a:gd name="connsiteX13" fmla="*/ 8998 w 1453783"/>
              <a:gd name="connsiteY13" fmla="*/ 358208 h 1450496"/>
              <a:gd name="connsiteX14" fmla="*/ 321081 w 1453783"/>
              <a:gd name="connsiteY14" fmla="*/ 562601 h 1450496"/>
              <a:gd name="connsiteX15" fmla="*/ 474020 w 1453783"/>
              <a:gd name="connsiteY15" fmla="*/ 745483 h 1450496"/>
              <a:gd name="connsiteX0" fmla="*/ 474020 w 1453783"/>
              <a:gd name="connsiteY0" fmla="*/ 745483 h 1450496"/>
              <a:gd name="connsiteX1" fmla="*/ 156506 w 1453783"/>
              <a:gd name="connsiteY1" fmla="*/ 939121 h 1450496"/>
              <a:gd name="connsiteX2" fmla="*/ 907 w 1453783"/>
              <a:gd name="connsiteY2" fmla="*/ 1165031 h 1450496"/>
              <a:gd name="connsiteX3" fmla="*/ 221273 w 1453783"/>
              <a:gd name="connsiteY3" fmla="*/ 1433972 h 1450496"/>
              <a:gd name="connsiteX4" fmla="*/ 862627 w 1453783"/>
              <a:gd name="connsiteY4" fmla="*/ 1401699 h 1450496"/>
              <a:gd name="connsiteX5" fmla="*/ 1194783 w 1453783"/>
              <a:gd name="connsiteY5" fmla="*/ 1240333 h 1450496"/>
              <a:gd name="connsiteX6" fmla="*/ 1131152 w 1453783"/>
              <a:gd name="connsiteY6" fmla="*/ 921054 h 1450496"/>
              <a:gd name="connsiteX7" fmla="*/ 965656 w 1453783"/>
              <a:gd name="connsiteY7" fmla="*/ 713210 h 1450496"/>
              <a:gd name="connsiteX8" fmla="*/ 1253119 w 1453783"/>
              <a:gd name="connsiteY8" fmla="*/ 508814 h 1450496"/>
              <a:gd name="connsiteX9" fmla="*/ 1452964 w 1453783"/>
              <a:gd name="connsiteY9" fmla="*/ 250632 h 1450496"/>
              <a:gd name="connsiteX10" fmla="*/ 1299692 w 1453783"/>
              <a:gd name="connsiteY10" fmla="*/ 35478 h 1450496"/>
              <a:gd name="connsiteX11" fmla="*/ 769349 w 1453783"/>
              <a:gd name="connsiteY11" fmla="*/ 3205 h 1450496"/>
              <a:gd name="connsiteX12" fmla="*/ 230914 w 1453783"/>
              <a:gd name="connsiteY12" fmla="*/ 67752 h 1450496"/>
              <a:gd name="connsiteX13" fmla="*/ 8998 w 1453783"/>
              <a:gd name="connsiteY13" fmla="*/ 358208 h 1450496"/>
              <a:gd name="connsiteX14" fmla="*/ 321081 w 1453783"/>
              <a:gd name="connsiteY14" fmla="*/ 562601 h 1450496"/>
              <a:gd name="connsiteX15" fmla="*/ 474020 w 1453783"/>
              <a:gd name="connsiteY15" fmla="*/ 745483 h 1450496"/>
              <a:gd name="connsiteX0" fmla="*/ 476000 w 1455763"/>
              <a:gd name="connsiteY0" fmla="*/ 745483 h 1406780"/>
              <a:gd name="connsiteX1" fmla="*/ 158486 w 1455763"/>
              <a:gd name="connsiteY1" fmla="*/ 939121 h 1406780"/>
              <a:gd name="connsiteX2" fmla="*/ 2887 w 1455763"/>
              <a:gd name="connsiteY2" fmla="*/ 1165031 h 1406780"/>
              <a:gd name="connsiteX3" fmla="*/ 284471 w 1455763"/>
              <a:gd name="connsiteY3" fmla="*/ 1347910 h 1406780"/>
              <a:gd name="connsiteX4" fmla="*/ 864607 w 1455763"/>
              <a:gd name="connsiteY4" fmla="*/ 1401699 h 1406780"/>
              <a:gd name="connsiteX5" fmla="*/ 1196763 w 1455763"/>
              <a:gd name="connsiteY5" fmla="*/ 1240333 h 1406780"/>
              <a:gd name="connsiteX6" fmla="*/ 1133132 w 1455763"/>
              <a:gd name="connsiteY6" fmla="*/ 921054 h 1406780"/>
              <a:gd name="connsiteX7" fmla="*/ 967636 w 1455763"/>
              <a:gd name="connsiteY7" fmla="*/ 713210 h 1406780"/>
              <a:gd name="connsiteX8" fmla="*/ 1255099 w 1455763"/>
              <a:gd name="connsiteY8" fmla="*/ 508814 h 1406780"/>
              <a:gd name="connsiteX9" fmla="*/ 1454944 w 1455763"/>
              <a:gd name="connsiteY9" fmla="*/ 250632 h 1406780"/>
              <a:gd name="connsiteX10" fmla="*/ 1301672 w 1455763"/>
              <a:gd name="connsiteY10" fmla="*/ 35478 h 1406780"/>
              <a:gd name="connsiteX11" fmla="*/ 771329 w 1455763"/>
              <a:gd name="connsiteY11" fmla="*/ 3205 h 1406780"/>
              <a:gd name="connsiteX12" fmla="*/ 232894 w 1455763"/>
              <a:gd name="connsiteY12" fmla="*/ 67752 h 1406780"/>
              <a:gd name="connsiteX13" fmla="*/ 10978 w 1455763"/>
              <a:gd name="connsiteY13" fmla="*/ 358208 h 1406780"/>
              <a:gd name="connsiteX14" fmla="*/ 323061 w 1455763"/>
              <a:gd name="connsiteY14" fmla="*/ 562601 h 1406780"/>
              <a:gd name="connsiteX15" fmla="*/ 476000 w 1455763"/>
              <a:gd name="connsiteY15" fmla="*/ 745483 h 1406780"/>
              <a:gd name="connsiteX0" fmla="*/ 476000 w 1455763"/>
              <a:gd name="connsiteY0" fmla="*/ 745483 h 1361888"/>
              <a:gd name="connsiteX1" fmla="*/ 158486 w 1455763"/>
              <a:gd name="connsiteY1" fmla="*/ 939121 h 1361888"/>
              <a:gd name="connsiteX2" fmla="*/ 2887 w 1455763"/>
              <a:gd name="connsiteY2" fmla="*/ 1165031 h 1361888"/>
              <a:gd name="connsiteX3" fmla="*/ 284471 w 1455763"/>
              <a:gd name="connsiteY3" fmla="*/ 1347910 h 1361888"/>
              <a:gd name="connsiteX4" fmla="*/ 813592 w 1455763"/>
              <a:gd name="connsiteY4" fmla="*/ 1337153 h 1361888"/>
              <a:gd name="connsiteX5" fmla="*/ 1196763 w 1455763"/>
              <a:gd name="connsiteY5" fmla="*/ 1240333 h 1361888"/>
              <a:gd name="connsiteX6" fmla="*/ 1133132 w 1455763"/>
              <a:gd name="connsiteY6" fmla="*/ 921054 h 1361888"/>
              <a:gd name="connsiteX7" fmla="*/ 967636 w 1455763"/>
              <a:gd name="connsiteY7" fmla="*/ 713210 h 1361888"/>
              <a:gd name="connsiteX8" fmla="*/ 1255099 w 1455763"/>
              <a:gd name="connsiteY8" fmla="*/ 508814 h 1361888"/>
              <a:gd name="connsiteX9" fmla="*/ 1454944 w 1455763"/>
              <a:gd name="connsiteY9" fmla="*/ 250632 h 1361888"/>
              <a:gd name="connsiteX10" fmla="*/ 1301672 w 1455763"/>
              <a:gd name="connsiteY10" fmla="*/ 35478 h 1361888"/>
              <a:gd name="connsiteX11" fmla="*/ 771329 w 1455763"/>
              <a:gd name="connsiteY11" fmla="*/ 3205 h 1361888"/>
              <a:gd name="connsiteX12" fmla="*/ 232894 w 1455763"/>
              <a:gd name="connsiteY12" fmla="*/ 67752 h 1361888"/>
              <a:gd name="connsiteX13" fmla="*/ 10978 w 1455763"/>
              <a:gd name="connsiteY13" fmla="*/ 358208 h 1361888"/>
              <a:gd name="connsiteX14" fmla="*/ 323061 w 1455763"/>
              <a:gd name="connsiteY14" fmla="*/ 562601 h 1361888"/>
              <a:gd name="connsiteX15" fmla="*/ 476000 w 1455763"/>
              <a:gd name="connsiteY15" fmla="*/ 745483 h 1361888"/>
              <a:gd name="connsiteX0" fmla="*/ 476000 w 1455763"/>
              <a:gd name="connsiteY0" fmla="*/ 745483 h 1365326"/>
              <a:gd name="connsiteX1" fmla="*/ 158486 w 1455763"/>
              <a:gd name="connsiteY1" fmla="*/ 939121 h 1365326"/>
              <a:gd name="connsiteX2" fmla="*/ 2887 w 1455763"/>
              <a:gd name="connsiteY2" fmla="*/ 1165031 h 1365326"/>
              <a:gd name="connsiteX3" fmla="*/ 284471 w 1455763"/>
              <a:gd name="connsiteY3" fmla="*/ 1347910 h 1365326"/>
              <a:gd name="connsiteX4" fmla="*/ 813592 w 1455763"/>
              <a:gd name="connsiteY4" fmla="*/ 1337153 h 1365326"/>
              <a:gd name="connsiteX5" fmla="*/ 1186561 w 1455763"/>
              <a:gd name="connsiteY5" fmla="*/ 1165029 h 1365326"/>
              <a:gd name="connsiteX6" fmla="*/ 1133132 w 1455763"/>
              <a:gd name="connsiteY6" fmla="*/ 921054 h 1365326"/>
              <a:gd name="connsiteX7" fmla="*/ 967636 w 1455763"/>
              <a:gd name="connsiteY7" fmla="*/ 713210 h 1365326"/>
              <a:gd name="connsiteX8" fmla="*/ 1255099 w 1455763"/>
              <a:gd name="connsiteY8" fmla="*/ 508814 h 1365326"/>
              <a:gd name="connsiteX9" fmla="*/ 1454944 w 1455763"/>
              <a:gd name="connsiteY9" fmla="*/ 250632 h 1365326"/>
              <a:gd name="connsiteX10" fmla="*/ 1301672 w 1455763"/>
              <a:gd name="connsiteY10" fmla="*/ 35478 h 1365326"/>
              <a:gd name="connsiteX11" fmla="*/ 771329 w 1455763"/>
              <a:gd name="connsiteY11" fmla="*/ 3205 h 1365326"/>
              <a:gd name="connsiteX12" fmla="*/ 232894 w 1455763"/>
              <a:gd name="connsiteY12" fmla="*/ 67752 h 1365326"/>
              <a:gd name="connsiteX13" fmla="*/ 10978 w 1455763"/>
              <a:gd name="connsiteY13" fmla="*/ 358208 h 1365326"/>
              <a:gd name="connsiteX14" fmla="*/ 323061 w 1455763"/>
              <a:gd name="connsiteY14" fmla="*/ 562601 h 1365326"/>
              <a:gd name="connsiteX15" fmla="*/ 476000 w 1455763"/>
              <a:gd name="connsiteY15" fmla="*/ 745483 h 1365326"/>
              <a:gd name="connsiteX0" fmla="*/ 475413 w 1455176"/>
              <a:gd name="connsiteY0" fmla="*/ 745483 h 1365326"/>
              <a:gd name="connsiteX1" fmla="*/ 168103 w 1455176"/>
              <a:gd name="connsiteY1" fmla="*/ 928364 h 1365326"/>
              <a:gd name="connsiteX2" fmla="*/ 2300 w 1455176"/>
              <a:gd name="connsiteY2" fmla="*/ 1165031 h 1365326"/>
              <a:gd name="connsiteX3" fmla="*/ 283884 w 1455176"/>
              <a:gd name="connsiteY3" fmla="*/ 1347910 h 1365326"/>
              <a:gd name="connsiteX4" fmla="*/ 813005 w 1455176"/>
              <a:gd name="connsiteY4" fmla="*/ 1337153 h 1365326"/>
              <a:gd name="connsiteX5" fmla="*/ 1185974 w 1455176"/>
              <a:gd name="connsiteY5" fmla="*/ 1165029 h 1365326"/>
              <a:gd name="connsiteX6" fmla="*/ 1132545 w 1455176"/>
              <a:gd name="connsiteY6" fmla="*/ 921054 h 1365326"/>
              <a:gd name="connsiteX7" fmla="*/ 967049 w 1455176"/>
              <a:gd name="connsiteY7" fmla="*/ 713210 h 1365326"/>
              <a:gd name="connsiteX8" fmla="*/ 1254512 w 1455176"/>
              <a:gd name="connsiteY8" fmla="*/ 508814 h 1365326"/>
              <a:gd name="connsiteX9" fmla="*/ 1454357 w 1455176"/>
              <a:gd name="connsiteY9" fmla="*/ 250632 h 1365326"/>
              <a:gd name="connsiteX10" fmla="*/ 1301085 w 1455176"/>
              <a:gd name="connsiteY10" fmla="*/ 35478 h 1365326"/>
              <a:gd name="connsiteX11" fmla="*/ 770742 w 1455176"/>
              <a:gd name="connsiteY11" fmla="*/ 3205 h 1365326"/>
              <a:gd name="connsiteX12" fmla="*/ 232307 w 1455176"/>
              <a:gd name="connsiteY12" fmla="*/ 67752 h 1365326"/>
              <a:gd name="connsiteX13" fmla="*/ 10391 w 1455176"/>
              <a:gd name="connsiteY13" fmla="*/ 358208 h 1365326"/>
              <a:gd name="connsiteX14" fmla="*/ 322474 w 1455176"/>
              <a:gd name="connsiteY14" fmla="*/ 562601 h 1365326"/>
              <a:gd name="connsiteX15" fmla="*/ 475413 w 1455176"/>
              <a:gd name="connsiteY15" fmla="*/ 745483 h 1365326"/>
              <a:gd name="connsiteX0" fmla="*/ 487518 w 1467281"/>
              <a:gd name="connsiteY0" fmla="*/ 745483 h 1365326"/>
              <a:gd name="connsiteX1" fmla="*/ 180208 w 1467281"/>
              <a:gd name="connsiteY1" fmla="*/ 928364 h 1365326"/>
              <a:gd name="connsiteX2" fmla="*/ 14405 w 1467281"/>
              <a:gd name="connsiteY2" fmla="*/ 1165031 h 1365326"/>
              <a:gd name="connsiteX3" fmla="*/ 546684 w 1467281"/>
              <a:gd name="connsiteY3" fmla="*/ 1347910 h 1365326"/>
              <a:gd name="connsiteX4" fmla="*/ 825110 w 1467281"/>
              <a:gd name="connsiteY4" fmla="*/ 1337153 h 1365326"/>
              <a:gd name="connsiteX5" fmla="*/ 1198079 w 1467281"/>
              <a:gd name="connsiteY5" fmla="*/ 1165029 h 1365326"/>
              <a:gd name="connsiteX6" fmla="*/ 1144650 w 1467281"/>
              <a:gd name="connsiteY6" fmla="*/ 921054 h 1365326"/>
              <a:gd name="connsiteX7" fmla="*/ 979154 w 1467281"/>
              <a:gd name="connsiteY7" fmla="*/ 713210 h 1365326"/>
              <a:gd name="connsiteX8" fmla="*/ 1266617 w 1467281"/>
              <a:gd name="connsiteY8" fmla="*/ 508814 h 1365326"/>
              <a:gd name="connsiteX9" fmla="*/ 1466462 w 1467281"/>
              <a:gd name="connsiteY9" fmla="*/ 250632 h 1365326"/>
              <a:gd name="connsiteX10" fmla="*/ 1313190 w 1467281"/>
              <a:gd name="connsiteY10" fmla="*/ 35478 h 1365326"/>
              <a:gd name="connsiteX11" fmla="*/ 782847 w 1467281"/>
              <a:gd name="connsiteY11" fmla="*/ 3205 h 1365326"/>
              <a:gd name="connsiteX12" fmla="*/ 244412 w 1467281"/>
              <a:gd name="connsiteY12" fmla="*/ 67752 h 1365326"/>
              <a:gd name="connsiteX13" fmla="*/ 22496 w 1467281"/>
              <a:gd name="connsiteY13" fmla="*/ 358208 h 1365326"/>
              <a:gd name="connsiteX14" fmla="*/ 334579 w 1467281"/>
              <a:gd name="connsiteY14" fmla="*/ 562601 h 1365326"/>
              <a:gd name="connsiteX15" fmla="*/ 487518 w 1467281"/>
              <a:gd name="connsiteY15" fmla="*/ 745483 h 1365326"/>
              <a:gd name="connsiteX0" fmla="*/ 508711 w 1488474"/>
              <a:gd name="connsiteY0" fmla="*/ 745483 h 1365326"/>
              <a:gd name="connsiteX1" fmla="*/ 99768 w 1488474"/>
              <a:gd name="connsiteY1" fmla="*/ 899789 h 1365326"/>
              <a:gd name="connsiteX2" fmla="*/ 35598 w 1488474"/>
              <a:gd name="connsiteY2" fmla="*/ 1165031 h 1365326"/>
              <a:gd name="connsiteX3" fmla="*/ 567877 w 1488474"/>
              <a:gd name="connsiteY3" fmla="*/ 1347910 h 1365326"/>
              <a:gd name="connsiteX4" fmla="*/ 846303 w 1488474"/>
              <a:gd name="connsiteY4" fmla="*/ 1337153 h 1365326"/>
              <a:gd name="connsiteX5" fmla="*/ 1219272 w 1488474"/>
              <a:gd name="connsiteY5" fmla="*/ 1165029 h 1365326"/>
              <a:gd name="connsiteX6" fmla="*/ 1165843 w 1488474"/>
              <a:gd name="connsiteY6" fmla="*/ 921054 h 1365326"/>
              <a:gd name="connsiteX7" fmla="*/ 1000347 w 1488474"/>
              <a:gd name="connsiteY7" fmla="*/ 713210 h 1365326"/>
              <a:gd name="connsiteX8" fmla="*/ 1287810 w 1488474"/>
              <a:gd name="connsiteY8" fmla="*/ 508814 h 1365326"/>
              <a:gd name="connsiteX9" fmla="*/ 1487655 w 1488474"/>
              <a:gd name="connsiteY9" fmla="*/ 250632 h 1365326"/>
              <a:gd name="connsiteX10" fmla="*/ 1334383 w 1488474"/>
              <a:gd name="connsiteY10" fmla="*/ 35478 h 1365326"/>
              <a:gd name="connsiteX11" fmla="*/ 804040 w 1488474"/>
              <a:gd name="connsiteY11" fmla="*/ 3205 h 1365326"/>
              <a:gd name="connsiteX12" fmla="*/ 265605 w 1488474"/>
              <a:gd name="connsiteY12" fmla="*/ 67752 h 1365326"/>
              <a:gd name="connsiteX13" fmla="*/ 43689 w 1488474"/>
              <a:gd name="connsiteY13" fmla="*/ 358208 h 1365326"/>
              <a:gd name="connsiteX14" fmla="*/ 355772 w 1488474"/>
              <a:gd name="connsiteY14" fmla="*/ 562601 h 1365326"/>
              <a:gd name="connsiteX15" fmla="*/ 508711 w 1488474"/>
              <a:gd name="connsiteY15" fmla="*/ 745483 h 1365326"/>
              <a:gd name="connsiteX0" fmla="*/ 508711 w 1488474"/>
              <a:gd name="connsiteY0" fmla="*/ 745483 h 1357851"/>
              <a:gd name="connsiteX1" fmla="*/ 99768 w 1488474"/>
              <a:gd name="connsiteY1" fmla="*/ 899789 h 1357851"/>
              <a:gd name="connsiteX2" fmla="*/ 35598 w 1488474"/>
              <a:gd name="connsiteY2" fmla="*/ 1165031 h 1357851"/>
              <a:gd name="connsiteX3" fmla="*/ 567877 w 1488474"/>
              <a:gd name="connsiteY3" fmla="*/ 1347910 h 1357851"/>
              <a:gd name="connsiteX4" fmla="*/ 1266386 w 1488474"/>
              <a:gd name="connsiteY4" fmla="*/ 1315722 h 1357851"/>
              <a:gd name="connsiteX5" fmla="*/ 1219272 w 1488474"/>
              <a:gd name="connsiteY5" fmla="*/ 1165029 h 1357851"/>
              <a:gd name="connsiteX6" fmla="*/ 1165843 w 1488474"/>
              <a:gd name="connsiteY6" fmla="*/ 921054 h 1357851"/>
              <a:gd name="connsiteX7" fmla="*/ 1000347 w 1488474"/>
              <a:gd name="connsiteY7" fmla="*/ 713210 h 1357851"/>
              <a:gd name="connsiteX8" fmla="*/ 1287810 w 1488474"/>
              <a:gd name="connsiteY8" fmla="*/ 508814 h 1357851"/>
              <a:gd name="connsiteX9" fmla="*/ 1487655 w 1488474"/>
              <a:gd name="connsiteY9" fmla="*/ 250632 h 1357851"/>
              <a:gd name="connsiteX10" fmla="*/ 1334383 w 1488474"/>
              <a:gd name="connsiteY10" fmla="*/ 35478 h 1357851"/>
              <a:gd name="connsiteX11" fmla="*/ 804040 w 1488474"/>
              <a:gd name="connsiteY11" fmla="*/ 3205 h 1357851"/>
              <a:gd name="connsiteX12" fmla="*/ 265605 w 1488474"/>
              <a:gd name="connsiteY12" fmla="*/ 67752 h 1357851"/>
              <a:gd name="connsiteX13" fmla="*/ 43689 w 1488474"/>
              <a:gd name="connsiteY13" fmla="*/ 358208 h 1357851"/>
              <a:gd name="connsiteX14" fmla="*/ 355772 w 1488474"/>
              <a:gd name="connsiteY14" fmla="*/ 562601 h 1357851"/>
              <a:gd name="connsiteX15" fmla="*/ 508711 w 1488474"/>
              <a:gd name="connsiteY15" fmla="*/ 745483 h 1357851"/>
              <a:gd name="connsiteX0" fmla="*/ 508711 w 1897305"/>
              <a:gd name="connsiteY0" fmla="*/ 745483 h 1358260"/>
              <a:gd name="connsiteX1" fmla="*/ 99768 w 1897305"/>
              <a:gd name="connsiteY1" fmla="*/ 899789 h 1358260"/>
              <a:gd name="connsiteX2" fmla="*/ 35598 w 1897305"/>
              <a:gd name="connsiteY2" fmla="*/ 1165031 h 1358260"/>
              <a:gd name="connsiteX3" fmla="*/ 567877 w 1897305"/>
              <a:gd name="connsiteY3" fmla="*/ 1347910 h 1358260"/>
              <a:gd name="connsiteX4" fmla="*/ 1266386 w 1897305"/>
              <a:gd name="connsiteY4" fmla="*/ 1315722 h 1358260"/>
              <a:gd name="connsiteX5" fmla="*/ 1896825 w 1897305"/>
              <a:gd name="connsiteY5" fmla="*/ 1150742 h 1358260"/>
              <a:gd name="connsiteX6" fmla="*/ 1165843 w 1897305"/>
              <a:gd name="connsiteY6" fmla="*/ 921054 h 1358260"/>
              <a:gd name="connsiteX7" fmla="*/ 1000347 w 1897305"/>
              <a:gd name="connsiteY7" fmla="*/ 713210 h 1358260"/>
              <a:gd name="connsiteX8" fmla="*/ 1287810 w 1897305"/>
              <a:gd name="connsiteY8" fmla="*/ 508814 h 1358260"/>
              <a:gd name="connsiteX9" fmla="*/ 1487655 w 1897305"/>
              <a:gd name="connsiteY9" fmla="*/ 250632 h 1358260"/>
              <a:gd name="connsiteX10" fmla="*/ 1334383 w 1897305"/>
              <a:gd name="connsiteY10" fmla="*/ 35478 h 1358260"/>
              <a:gd name="connsiteX11" fmla="*/ 804040 w 1897305"/>
              <a:gd name="connsiteY11" fmla="*/ 3205 h 1358260"/>
              <a:gd name="connsiteX12" fmla="*/ 265605 w 1897305"/>
              <a:gd name="connsiteY12" fmla="*/ 67752 h 1358260"/>
              <a:gd name="connsiteX13" fmla="*/ 43689 w 1897305"/>
              <a:gd name="connsiteY13" fmla="*/ 358208 h 1358260"/>
              <a:gd name="connsiteX14" fmla="*/ 355772 w 1897305"/>
              <a:gd name="connsiteY14" fmla="*/ 562601 h 1358260"/>
              <a:gd name="connsiteX15" fmla="*/ 508711 w 1897305"/>
              <a:gd name="connsiteY15" fmla="*/ 745483 h 1358260"/>
              <a:gd name="connsiteX0" fmla="*/ 508711 w 1910065"/>
              <a:gd name="connsiteY0" fmla="*/ 745483 h 1358260"/>
              <a:gd name="connsiteX1" fmla="*/ 99768 w 1910065"/>
              <a:gd name="connsiteY1" fmla="*/ 899789 h 1358260"/>
              <a:gd name="connsiteX2" fmla="*/ 35598 w 1910065"/>
              <a:gd name="connsiteY2" fmla="*/ 1165031 h 1358260"/>
              <a:gd name="connsiteX3" fmla="*/ 567877 w 1910065"/>
              <a:gd name="connsiteY3" fmla="*/ 1347910 h 1358260"/>
              <a:gd name="connsiteX4" fmla="*/ 1266386 w 1910065"/>
              <a:gd name="connsiteY4" fmla="*/ 1315722 h 1358260"/>
              <a:gd name="connsiteX5" fmla="*/ 1896825 w 1910065"/>
              <a:gd name="connsiteY5" fmla="*/ 1150742 h 1358260"/>
              <a:gd name="connsiteX6" fmla="*/ 1640130 w 1910065"/>
              <a:gd name="connsiteY6" fmla="*/ 871047 h 1358260"/>
              <a:gd name="connsiteX7" fmla="*/ 1000347 w 1910065"/>
              <a:gd name="connsiteY7" fmla="*/ 713210 h 1358260"/>
              <a:gd name="connsiteX8" fmla="*/ 1287810 w 1910065"/>
              <a:gd name="connsiteY8" fmla="*/ 508814 h 1358260"/>
              <a:gd name="connsiteX9" fmla="*/ 1487655 w 1910065"/>
              <a:gd name="connsiteY9" fmla="*/ 250632 h 1358260"/>
              <a:gd name="connsiteX10" fmla="*/ 1334383 w 1910065"/>
              <a:gd name="connsiteY10" fmla="*/ 35478 h 1358260"/>
              <a:gd name="connsiteX11" fmla="*/ 804040 w 1910065"/>
              <a:gd name="connsiteY11" fmla="*/ 3205 h 1358260"/>
              <a:gd name="connsiteX12" fmla="*/ 265605 w 1910065"/>
              <a:gd name="connsiteY12" fmla="*/ 67752 h 1358260"/>
              <a:gd name="connsiteX13" fmla="*/ 43689 w 1910065"/>
              <a:gd name="connsiteY13" fmla="*/ 358208 h 1358260"/>
              <a:gd name="connsiteX14" fmla="*/ 355772 w 1910065"/>
              <a:gd name="connsiteY14" fmla="*/ 562601 h 1358260"/>
              <a:gd name="connsiteX15" fmla="*/ 508711 w 1910065"/>
              <a:gd name="connsiteY15" fmla="*/ 745483 h 1358260"/>
              <a:gd name="connsiteX0" fmla="*/ 508711 w 1910641"/>
              <a:gd name="connsiteY0" fmla="*/ 745483 h 1358260"/>
              <a:gd name="connsiteX1" fmla="*/ 99768 w 1910641"/>
              <a:gd name="connsiteY1" fmla="*/ 899789 h 1358260"/>
              <a:gd name="connsiteX2" fmla="*/ 35598 w 1910641"/>
              <a:gd name="connsiteY2" fmla="*/ 1165031 h 1358260"/>
              <a:gd name="connsiteX3" fmla="*/ 567877 w 1910641"/>
              <a:gd name="connsiteY3" fmla="*/ 1347910 h 1358260"/>
              <a:gd name="connsiteX4" fmla="*/ 1266386 w 1910641"/>
              <a:gd name="connsiteY4" fmla="*/ 1315722 h 1358260"/>
              <a:gd name="connsiteX5" fmla="*/ 1896825 w 1910641"/>
              <a:gd name="connsiteY5" fmla="*/ 1150742 h 1358260"/>
              <a:gd name="connsiteX6" fmla="*/ 1640130 w 1910641"/>
              <a:gd name="connsiteY6" fmla="*/ 871047 h 1358260"/>
              <a:gd name="connsiteX7" fmla="*/ 939367 w 1910641"/>
              <a:gd name="connsiteY7" fmla="*/ 706066 h 1358260"/>
              <a:gd name="connsiteX8" fmla="*/ 1287810 w 1910641"/>
              <a:gd name="connsiteY8" fmla="*/ 508814 h 1358260"/>
              <a:gd name="connsiteX9" fmla="*/ 1487655 w 1910641"/>
              <a:gd name="connsiteY9" fmla="*/ 250632 h 1358260"/>
              <a:gd name="connsiteX10" fmla="*/ 1334383 w 1910641"/>
              <a:gd name="connsiteY10" fmla="*/ 35478 h 1358260"/>
              <a:gd name="connsiteX11" fmla="*/ 804040 w 1910641"/>
              <a:gd name="connsiteY11" fmla="*/ 3205 h 1358260"/>
              <a:gd name="connsiteX12" fmla="*/ 265605 w 1910641"/>
              <a:gd name="connsiteY12" fmla="*/ 67752 h 1358260"/>
              <a:gd name="connsiteX13" fmla="*/ 43689 w 1910641"/>
              <a:gd name="connsiteY13" fmla="*/ 358208 h 1358260"/>
              <a:gd name="connsiteX14" fmla="*/ 355772 w 1910641"/>
              <a:gd name="connsiteY14" fmla="*/ 562601 h 1358260"/>
              <a:gd name="connsiteX15" fmla="*/ 508711 w 1910641"/>
              <a:gd name="connsiteY15" fmla="*/ 745483 h 1358260"/>
              <a:gd name="connsiteX0" fmla="*/ 508711 w 1910641"/>
              <a:gd name="connsiteY0" fmla="*/ 742509 h 1355286"/>
              <a:gd name="connsiteX1" fmla="*/ 99768 w 1910641"/>
              <a:gd name="connsiteY1" fmla="*/ 896815 h 1355286"/>
              <a:gd name="connsiteX2" fmla="*/ 35598 w 1910641"/>
              <a:gd name="connsiteY2" fmla="*/ 1162057 h 1355286"/>
              <a:gd name="connsiteX3" fmla="*/ 567877 w 1910641"/>
              <a:gd name="connsiteY3" fmla="*/ 1344936 h 1355286"/>
              <a:gd name="connsiteX4" fmla="*/ 1266386 w 1910641"/>
              <a:gd name="connsiteY4" fmla="*/ 1312748 h 1355286"/>
              <a:gd name="connsiteX5" fmla="*/ 1896825 w 1910641"/>
              <a:gd name="connsiteY5" fmla="*/ 1147768 h 1355286"/>
              <a:gd name="connsiteX6" fmla="*/ 1640130 w 1910641"/>
              <a:gd name="connsiteY6" fmla="*/ 868073 h 1355286"/>
              <a:gd name="connsiteX7" fmla="*/ 939367 w 1910641"/>
              <a:gd name="connsiteY7" fmla="*/ 703092 h 1355286"/>
              <a:gd name="connsiteX8" fmla="*/ 1287810 w 1910641"/>
              <a:gd name="connsiteY8" fmla="*/ 505840 h 1355286"/>
              <a:gd name="connsiteX9" fmla="*/ 1487655 w 1910641"/>
              <a:gd name="connsiteY9" fmla="*/ 247658 h 1355286"/>
              <a:gd name="connsiteX10" fmla="*/ 1286954 w 1910641"/>
              <a:gd name="connsiteY10" fmla="*/ 75367 h 1355286"/>
              <a:gd name="connsiteX11" fmla="*/ 804040 w 1910641"/>
              <a:gd name="connsiteY11" fmla="*/ 231 h 1355286"/>
              <a:gd name="connsiteX12" fmla="*/ 265605 w 1910641"/>
              <a:gd name="connsiteY12" fmla="*/ 64778 h 1355286"/>
              <a:gd name="connsiteX13" fmla="*/ 43689 w 1910641"/>
              <a:gd name="connsiteY13" fmla="*/ 355234 h 1355286"/>
              <a:gd name="connsiteX14" fmla="*/ 355772 w 1910641"/>
              <a:gd name="connsiteY14" fmla="*/ 559627 h 1355286"/>
              <a:gd name="connsiteX15" fmla="*/ 508711 w 1910641"/>
              <a:gd name="connsiteY15" fmla="*/ 742509 h 1355286"/>
              <a:gd name="connsiteX0" fmla="*/ 508711 w 1910641"/>
              <a:gd name="connsiteY0" fmla="*/ 744502 h 1357279"/>
              <a:gd name="connsiteX1" fmla="*/ 99768 w 1910641"/>
              <a:gd name="connsiteY1" fmla="*/ 898808 h 1357279"/>
              <a:gd name="connsiteX2" fmla="*/ 35598 w 1910641"/>
              <a:gd name="connsiteY2" fmla="*/ 1164050 h 1357279"/>
              <a:gd name="connsiteX3" fmla="*/ 567877 w 1910641"/>
              <a:gd name="connsiteY3" fmla="*/ 1346929 h 1357279"/>
              <a:gd name="connsiteX4" fmla="*/ 1266386 w 1910641"/>
              <a:gd name="connsiteY4" fmla="*/ 1314741 h 1357279"/>
              <a:gd name="connsiteX5" fmla="*/ 1896825 w 1910641"/>
              <a:gd name="connsiteY5" fmla="*/ 1149761 h 1357279"/>
              <a:gd name="connsiteX6" fmla="*/ 1640130 w 1910641"/>
              <a:gd name="connsiteY6" fmla="*/ 870066 h 1357279"/>
              <a:gd name="connsiteX7" fmla="*/ 939367 w 1910641"/>
              <a:gd name="connsiteY7" fmla="*/ 705085 h 1357279"/>
              <a:gd name="connsiteX8" fmla="*/ 1287810 w 1910641"/>
              <a:gd name="connsiteY8" fmla="*/ 507833 h 1357279"/>
              <a:gd name="connsiteX9" fmla="*/ 1487655 w 1910641"/>
              <a:gd name="connsiteY9" fmla="*/ 249651 h 1357279"/>
              <a:gd name="connsiteX10" fmla="*/ 1286954 w 1910641"/>
              <a:gd name="connsiteY10" fmla="*/ 77360 h 1357279"/>
              <a:gd name="connsiteX11" fmla="*/ 804040 w 1910641"/>
              <a:gd name="connsiteY11" fmla="*/ 2224 h 1357279"/>
              <a:gd name="connsiteX12" fmla="*/ 265605 w 1910641"/>
              <a:gd name="connsiteY12" fmla="*/ 52483 h 1357279"/>
              <a:gd name="connsiteX13" fmla="*/ 43689 w 1910641"/>
              <a:gd name="connsiteY13" fmla="*/ 357227 h 1357279"/>
              <a:gd name="connsiteX14" fmla="*/ 355772 w 1910641"/>
              <a:gd name="connsiteY14" fmla="*/ 561620 h 1357279"/>
              <a:gd name="connsiteX15" fmla="*/ 508711 w 1910641"/>
              <a:gd name="connsiteY15" fmla="*/ 744502 h 1357279"/>
              <a:gd name="connsiteX0" fmla="*/ 508711 w 1910641"/>
              <a:gd name="connsiteY0" fmla="*/ 733480 h 1346257"/>
              <a:gd name="connsiteX1" fmla="*/ 99768 w 1910641"/>
              <a:gd name="connsiteY1" fmla="*/ 887786 h 1346257"/>
              <a:gd name="connsiteX2" fmla="*/ 35598 w 1910641"/>
              <a:gd name="connsiteY2" fmla="*/ 1153028 h 1346257"/>
              <a:gd name="connsiteX3" fmla="*/ 567877 w 1910641"/>
              <a:gd name="connsiteY3" fmla="*/ 1335907 h 1346257"/>
              <a:gd name="connsiteX4" fmla="*/ 1266386 w 1910641"/>
              <a:gd name="connsiteY4" fmla="*/ 1303719 h 1346257"/>
              <a:gd name="connsiteX5" fmla="*/ 1896825 w 1910641"/>
              <a:gd name="connsiteY5" fmla="*/ 1138739 h 1346257"/>
              <a:gd name="connsiteX6" fmla="*/ 1640130 w 1910641"/>
              <a:gd name="connsiteY6" fmla="*/ 859044 h 1346257"/>
              <a:gd name="connsiteX7" fmla="*/ 939367 w 1910641"/>
              <a:gd name="connsiteY7" fmla="*/ 694063 h 1346257"/>
              <a:gd name="connsiteX8" fmla="*/ 1287810 w 1910641"/>
              <a:gd name="connsiteY8" fmla="*/ 496811 h 1346257"/>
              <a:gd name="connsiteX9" fmla="*/ 1487655 w 1910641"/>
              <a:gd name="connsiteY9" fmla="*/ 238629 h 1346257"/>
              <a:gd name="connsiteX10" fmla="*/ 1286954 w 1910641"/>
              <a:gd name="connsiteY10" fmla="*/ 66338 h 1346257"/>
              <a:gd name="connsiteX11" fmla="*/ 797264 w 1910641"/>
              <a:gd name="connsiteY11" fmla="*/ 5489 h 1346257"/>
              <a:gd name="connsiteX12" fmla="*/ 265605 w 1910641"/>
              <a:gd name="connsiteY12" fmla="*/ 41461 h 1346257"/>
              <a:gd name="connsiteX13" fmla="*/ 43689 w 1910641"/>
              <a:gd name="connsiteY13" fmla="*/ 346205 h 1346257"/>
              <a:gd name="connsiteX14" fmla="*/ 355772 w 1910641"/>
              <a:gd name="connsiteY14" fmla="*/ 550598 h 1346257"/>
              <a:gd name="connsiteX15" fmla="*/ 508711 w 1910641"/>
              <a:gd name="connsiteY15" fmla="*/ 733480 h 1346257"/>
              <a:gd name="connsiteX0" fmla="*/ 508711 w 1910641"/>
              <a:gd name="connsiteY0" fmla="*/ 728904 h 1341681"/>
              <a:gd name="connsiteX1" fmla="*/ 99768 w 1910641"/>
              <a:gd name="connsiteY1" fmla="*/ 883210 h 1341681"/>
              <a:gd name="connsiteX2" fmla="*/ 35598 w 1910641"/>
              <a:gd name="connsiteY2" fmla="*/ 1148452 h 1341681"/>
              <a:gd name="connsiteX3" fmla="*/ 567877 w 1910641"/>
              <a:gd name="connsiteY3" fmla="*/ 1331331 h 1341681"/>
              <a:gd name="connsiteX4" fmla="*/ 1266386 w 1910641"/>
              <a:gd name="connsiteY4" fmla="*/ 1299143 h 1341681"/>
              <a:gd name="connsiteX5" fmla="*/ 1896825 w 1910641"/>
              <a:gd name="connsiteY5" fmla="*/ 1134163 h 1341681"/>
              <a:gd name="connsiteX6" fmla="*/ 1640130 w 1910641"/>
              <a:gd name="connsiteY6" fmla="*/ 854468 h 1341681"/>
              <a:gd name="connsiteX7" fmla="*/ 939367 w 1910641"/>
              <a:gd name="connsiteY7" fmla="*/ 689487 h 1341681"/>
              <a:gd name="connsiteX8" fmla="*/ 1287810 w 1910641"/>
              <a:gd name="connsiteY8" fmla="*/ 492235 h 1341681"/>
              <a:gd name="connsiteX9" fmla="*/ 1487655 w 1910641"/>
              <a:gd name="connsiteY9" fmla="*/ 234053 h 1341681"/>
              <a:gd name="connsiteX10" fmla="*/ 1286954 w 1910641"/>
              <a:gd name="connsiteY10" fmla="*/ 61762 h 1341681"/>
              <a:gd name="connsiteX11" fmla="*/ 797264 w 1910641"/>
              <a:gd name="connsiteY11" fmla="*/ 913 h 1341681"/>
              <a:gd name="connsiteX12" fmla="*/ 340135 w 1910641"/>
              <a:gd name="connsiteY12" fmla="*/ 51173 h 1341681"/>
              <a:gd name="connsiteX13" fmla="*/ 43689 w 1910641"/>
              <a:gd name="connsiteY13" fmla="*/ 341629 h 1341681"/>
              <a:gd name="connsiteX14" fmla="*/ 355772 w 1910641"/>
              <a:gd name="connsiteY14" fmla="*/ 546022 h 1341681"/>
              <a:gd name="connsiteX15" fmla="*/ 508711 w 1910641"/>
              <a:gd name="connsiteY15" fmla="*/ 728904 h 1341681"/>
              <a:gd name="connsiteX0" fmla="*/ 508711 w 1910641"/>
              <a:gd name="connsiteY0" fmla="*/ 728375 h 1341152"/>
              <a:gd name="connsiteX1" fmla="*/ 99768 w 1910641"/>
              <a:gd name="connsiteY1" fmla="*/ 882681 h 1341152"/>
              <a:gd name="connsiteX2" fmla="*/ 35598 w 1910641"/>
              <a:gd name="connsiteY2" fmla="*/ 1147923 h 1341152"/>
              <a:gd name="connsiteX3" fmla="*/ 567877 w 1910641"/>
              <a:gd name="connsiteY3" fmla="*/ 1330802 h 1341152"/>
              <a:gd name="connsiteX4" fmla="*/ 1266386 w 1910641"/>
              <a:gd name="connsiteY4" fmla="*/ 1298614 h 1341152"/>
              <a:gd name="connsiteX5" fmla="*/ 1896825 w 1910641"/>
              <a:gd name="connsiteY5" fmla="*/ 1133634 h 1341152"/>
              <a:gd name="connsiteX6" fmla="*/ 1640130 w 1910641"/>
              <a:gd name="connsiteY6" fmla="*/ 853939 h 1341152"/>
              <a:gd name="connsiteX7" fmla="*/ 939367 w 1910641"/>
              <a:gd name="connsiteY7" fmla="*/ 688958 h 1341152"/>
              <a:gd name="connsiteX8" fmla="*/ 1287810 w 1910641"/>
              <a:gd name="connsiteY8" fmla="*/ 491706 h 1341152"/>
              <a:gd name="connsiteX9" fmla="*/ 1487655 w 1910641"/>
              <a:gd name="connsiteY9" fmla="*/ 233524 h 1341152"/>
              <a:gd name="connsiteX10" fmla="*/ 1286954 w 1910641"/>
              <a:gd name="connsiteY10" fmla="*/ 61233 h 1341152"/>
              <a:gd name="connsiteX11" fmla="*/ 797264 w 1910641"/>
              <a:gd name="connsiteY11" fmla="*/ 384 h 1341152"/>
              <a:gd name="connsiteX12" fmla="*/ 340135 w 1910641"/>
              <a:gd name="connsiteY12" fmla="*/ 50644 h 1341152"/>
              <a:gd name="connsiteX13" fmla="*/ 43689 w 1910641"/>
              <a:gd name="connsiteY13" fmla="*/ 341100 h 1341152"/>
              <a:gd name="connsiteX14" fmla="*/ 355772 w 1910641"/>
              <a:gd name="connsiteY14" fmla="*/ 545493 h 1341152"/>
              <a:gd name="connsiteX15" fmla="*/ 508711 w 1910641"/>
              <a:gd name="connsiteY15" fmla="*/ 728375 h 1341152"/>
              <a:gd name="connsiteX0" fmla="*/ 508711 w 1909177"/>
              <a:gd name="connsiteY0" fmla="*/ 728375 h 1361239"/>
              <a:gd name="connsiteX1" fmla="*/ 99768 w 1909177"/>
              <a:gd name="connsiteY1" fmla="*/ 882681 h 1361239"/>
              <a:gd name="connsiteX2" fmla="*/ 35598 w 1909177"/>
              <a:gd name="connsiteY2" fmla="*/ 1147923 h 1361239"/>
              <a:gd name="connsiteX3" fmla="*/ 567877 w 1909177"/>
              <a:gd name="connsiteY3" fmla="*/ 1330802 h 1361239"/>
              <a:gd name="connsiteX4" fmla="*/ 1293488 w 1909177"/>
              <a:gd name="connsiteY4" fmla="*/ 1341477 h 1361239"/>
              <a:gd name="connsiteX5" fmla="*/ 1896825 w 1909177"/>
              <a:gd name="connsiteY5" fmla="*/ 1133634 h 1361239"/>
              <a:gd name="connsiteX6" fmla="*/ 1640130 w 1909177"/>
              <a:gd name="connsiteY6" fmla="*/ 853939 h 1361239"/>
              <a:gd name="connsiteX7" fmla="*/ 939367 w 1909177"/>
              <a:gd name="connsiteY7" fmla="*/ 688958 h 1361239"/>
              <a:gd name="connsiteX8" fmla="*/ 1287810 w 1909177"/>
              <a:gd name="connsiteY8" fmla="*/ 491706 h 1361239"/>
              <a:gd name="connsiteX9" fmla="*/ 1487655 w 1909177"/>
              <a:gd name="connsiteY9" fmla="*/ 233524 h 1361239"/>
              <a:gd name="connsiteX10" fmla="*/ 1286954 w 1909177"/>
              <a:gd name="connsiteY10" fmla="*/ 61233 h 1361239"/>
              <a:gd name="connsiteX11" fmla="*/ 797264 w 1909177"/>
              <a:gd name="connsiteY11" fmla="*/ 384 h 1361239"/>
              <a:gd name="connsiteX12" fmla="*/ 340135 w 1909177"/>
              <a:gd name="connsiteY12" fmla="*/ 50644 h 1361239"/>
              <a:gd name="connsiteX13" fmla="*/ 43689 w 1909177"/>
              <a:gd name="connsiteY13" fmla="*/ 341100 h 1361239"/>
              <a:gd name="connsiteX14" fmla="*/ 355772 w 1909177"/>
              <a:gd name="connsiteY14" fmla="*/ 545493 h 1361239"/>
              <a:gd name="connsiteX15" fmla="*/ 508711 w 1909177"/>
              <a:gd name="connsiteY15" fmla="*/ 728375 h 1361239"/>
              <a:gd name="connsiteX0" fmla="*/ 508711 w 1902741"/>
              <a:gd name="connsiteY0" fmla="*/ 728375 h 1365835"/>
              <a:gd name="connsiteX1" fmla="*/ 99768 w 1902741"/>
              <a:gd name="connsiteY1" fmla="*/ 882681 h 1365835"/>
              <a:gd name="connsiteX2" fmla="*/ 35598 w 1902741"/>
              <a:gd name="connsiteY2" fmla="*/ 1147923 h 1365835"/>
              <a:gd name="connsiteX3" fmla="*/ 567877 w 1902741"/>
              <a:gd name="connsiteY3" fmla="*/ 1330802 h 1365835"/>
              <a:gd name="connsiteX4" fmla="*/ 1293488 w 1902741"/>
              <a:gd name="connsiteY4" fmla="*/ 1341477 h 1365835"/>
              <a:gd name="connsiteX5" fmla="*/ 1890049 w 1902741"/>
              <a:gd name="connsiteY5" fmla="*/ 1069340 h 1365835"/>
              <a:gd name="connsiteX6" fmla="*/ 1640130 w 1902741"/>
              <a:gd name="connsiteY6" fmla="*/ 853939 h 1365835"/>
              <a:gd name="connsiteX7" fmla="*/ 939367 w 1902741"/>
              <a:gd name="connsiteY7" fmla="*/ 688958 h 1365835"/>
              <a:gd name="connsiteX8" fmla="*/ 1287810 w 1902741"/>
              <a:gd name="connsiteY8" fmla="*/ 491706 h 1365835"/>
              <a:gd name="connsiteX9" fmla="*/ 1487655 w 1902741"/>
              <a:gd name="connsiteY9" fmla="*/ 233524 h 1365835"/>
              <a:gd name="connsiteX10" fmla="*/ 1286954 w 1902741"/>
              <a:gd name="connsiteY10" fmla="*/ 61233 h 1365835"/>
              <a:gd name="connsiteX11" fmla="*/ 797264 w 1902741"/>
              <a:gd name="connsiteY11" fmla="*/ 384 h 1365835"/>
              <a:gd name="connsiteX12" fmla="*/ 340135 w 1902741"/>
              <a:gd name="connsiteY12" fmla="*/ 50644 h 1365835"/>
              <a:gd name="connsiteX13" fmla="*/ 43689 w 1902741"/>
              <a:gd name="connsiteY13" fmla="*/ 341100 h 1365835"/>
              <a:gd name="connsiteX14" fmla="*/ 355772 w 1902741"/>
              <a:gd name="connsiteY14" fmla="*/ 545493 h 1365835"/>
              <a:gd name="connsiteX15" fmla="*/ 508711 w 1902741"/>
              <a:gd name="connsiteY15" fmla="*/ 728375 h 1365835"/>
              <a:gd name="connsiteX0" fmla="*/ 508711 w 1909176"/>
              <a:gd name="connsiteY0" fmla="*/ 728375 h 1361746"/>
              <a:gd name="connsiteX1" fmla="*/ 99768 w 1909176"/>
              <a:gd name="connsiteY1" fmla="*/ 882681 h 1361746"/>
              <a:gd name="connsiteX2" fmla="*/ 35598 w 1909176"/>
              <a:gd name="connsiteY2" fmla="*/ 1147923 h 1361746"/>
              <a:gd name="connsiteX3" fmla="*/ 567877 w 1909176"/>
              <a:gd name="connsiteY3" fmla="*/ 1330802 h 1361746"/>
              <a:gd name="connsiteX4" fmla="*/ 1293488 w 1909176"/>
              <a:gd name="connsiteY4" fmla="*/ 1341477 h 1361746"/>
              <a:gd name="connsiteX5" fmla="*/ 1896824 w 1909176"/>
              <a:gd name="connsiteY5" fmla="*/ 1126490 h 1361746"/>
              <a:gd name="connsiteX6" fmla="*/ 1640130 w 1909176"/>
              <a:gd name="connsiteY6" fmla="*/ 853939 h 1361746"/>
              <a:gd name="connsiteX7" fmla="*/ 939367 w 1909176"/>
              <a:gd name="connsiteY7" fmla="*/ 688958 h 1361746"/>
              <a:gd name="connsiteX8" fmla="*/ 1287810 w 1909176"/>
              <a:gd name="connsiteY8" fmla="*/ 491706 h 1361746"/>
              <a:gd name="connsiteX9" fmla="*/ 1487655 w 1909176"/>
              <a:gd name="connsiteY9" fmla="*/ 233524 h 1361746"/>
              <a:gd name="connsiteX10" fmla="*/ 1286954 w 1909176"/>
              <a:gd name="connsiteY10" fmla="*/ 61233 h 1361746"/>
              <a:gd name="connsiteX11" fmla="*/ 797264 w 1909176"/>
              <a:gd name="connsiteY11" fmla="*/ 384 h 1361746"/>
              <a:gd name="connsiteX12" fmla="*/ 340135 w 1909176"/>
              <a:gd name="connsiteY12" fmla="*/ 50644 h 1361746"/>
              <a:gd name="connsiteX13" fmla="*/ 43689 w 1909176"/>
              <a:gd name="connsiteY13" fmla="*/ 341100 h 1361746"/>
              <a:gd name="connsiteX14" fmla="*/ 355772 w 1909176"/>
              <a:gd name="connsiteY14" fmla="*/ 545493 h 1361746"/>
              <a:gd name="connsiteX15" fmla="*/ 508711 w 1909176"/>
              <a:gd name="connsiteY15" fmla="*/ 728375 h 1361746"/>
              <a:gd name="connsiteX0" fmla="*/ 508711 w 1897510"/>
              <a:gd name="connsiteY0" fmla="*/ 728375 h 1361746"/>
              <a:gd name="connsiteX1" fmla="*/ 99768 w 1897510"/>
              <a:gd name="connsiteY1" fmla="*/ 882681 h 1361746"/>
              <a:gd name="connsiteX2" fmla="*/ 35598 w 1897510"/>
              <a:gd name="connsiteY2" fmla="*/ 1147923 h 1361746"/>
              <a:gd name="connsiteX3" fmla="*/ 567877 w 1897510"/>
              <a:gd name="connsiteY3" fmla="*/ 1330802 h 1361746"/>
              <a:gd name="connsiteX4" fmla="*/ 1293488 w 1897510"/>
              <a:gd name="connsiteY4" fmla="*/ 1341477 h 1361746"/>
              <a:gd name="connsiteX5" fmla="*/ 1896824 w 1897510"/>
              <a:gd name="connsiteY5" fmla="*/ 1126490 h 1361746"/>
              <a:gd name="connsiteX6" fmla="*/ 1640130 w 1897510"/>
              <a:gd name="connsiteY6" fmla="*/ 853939 h 1361746"/>
              <a:gd name="connsiteX7" fmla="*/ 939367 w 1897510"/>
              <a:gd name="connsiteY7" fmla="*/ 688958 h 1361746"/>
              <a:gd name="connsiteX8" fmla="*/ 1287810 w 1897510"/>
              <a:gd name="connsiteY8" fmla="*/ 491706 h 1361746"/>
              <a:gd name="connsiteX9" fmla="*/ 1487655 w 1897510"/>
              <a:gd name="connsiteY9" fmla="*/ 233524 h 1361746"/>
              <a:gd name="connsiteX10" fmla="*/ 1286954 w 1897510"/>
              <a:gd name="connsiteY10" fmla="*/ 61233 h 1361746"/>
              <a:gd name="connsiteX11" fmla="*/ 797264 w 1897510"/>
              <a:gd name="connsiteY11" fmla="*/ 384 h 1361746"/>
              <a:gd name="connsiteX12" fmla="*/ 340135 w 1897510"/>
              <a:gd name="connsiteY12" fmla="*/ 50644 h 1361746"/>
              <a:gd name="connsiteX13" fmla="*/ 43689 w 1897510"/>
              <a:gd name="connsiteY13" fmla="*/ 341100 h 1361746"/>
              <a:gd name="connsiteX14" fmla="*/ 355772 w 1897510"/>
              <a:gd name="connsiteY14" fmla="*/ 545493 h 1361746"/>
              <a:gd name="connsiteX15" fmla="*/ 508711 w 1897510"/>
              <a:gd name="connsiteY15" fmla="*/ 728375 h 1361746"/>
              <a:gd name="connsiteX0" fmla="*/ 508711 w 1897510"/>
              <a:gd name="connsiteY0" fmla="*/ 685393 h 1318764"/>
              <a:gd name="connsiteX1" fmla="*/ 99768 w 1897510"/>
              <a:gd name="connsiteY1" fmla="*/ 839699 h 1318764"/>
              <a:gd name="connsiteX2" fmla="*/ 35598 w 1897510"/>
              <a:gd name="connsiteY2" fmla="*/ 1104941 h 1318764"/>
              <a:gd name="connsiteX3" fmla="*/ 567877 w 1897510"/>
              <a:gd name="connsiteY3" fmla="*/ 1287820 h 1318764"/>
              <a:gd name="connsiteX4" fmla="*/ 1293488 w 1897510"/>
              <a:gd name="connsiteY4" fmla="*/ 1298495 h 1318764"/>
              <a:gd name="connsiteX5" fmla="*/ 1896824 w 1897510"/>
              <a:gd name="connsiteY5" fmla="*/ 1083508 h 1318764"/>
              <a:gd name="connsiteX6" fmla="*/ 1640130 w 1897510"/>
              <a:gd name="connsiteY6" fmla="*/ 810957 h 1318764"/>
              <a:gd name="connsiteX7" fmla="*/ 939367 w 1897510"/>
              <a:gd name="connsiteY7" fmla="*/ 645976 h 1318764"/>
              <a:gd name="connsiteX8" fmla="*/ 1287810 w 1897510"/>
              <a:gd name="connsiteY8" fmla="*/ 448724 h 1318764"/>
              <a:gd name="connsiteX9" fmla="*/ 1487655 w 1897510"/>
              <a:gd name="connsiteY9" fmla="*/ 190542 h 1318764"/>
              <a:gd name="connsiteX10" fmla="*/ 1286954 w 1897510"/>
              <a:gd name="connsiteY10" fmla="*/ 18251 h 1318764"/>
              <a:gd name="connsiteX11" fmla="*/ 783713 w 1897510"/>
              <a:gd name="connsiteY11" fmla="*/ 78846 h 1318764"/>
              <a:gd name="connsiteX12" fmla="*/ 340135 w 1897510"/>
              <a:gd name="connsiteY12" fmla="*/ 7662 h 1318764"/>
              <a:gd name="connsiteX13" fmla="*/ 43689 w 1897510"/>
              <a:gd name="connsiteY13" fmla="*/ 298118 h 1318764"/>
              <a:gd name="connsiteX14" fmla="*/ 355772 w 1897510"/>
              <a:gd name="connsiteY14" fmla="*/ 502511 h 1318764"/>
              <a:gd name="connsiteX15" fmla="*/ 508711 w 1897510"/>
              <a:gd name="connsiteY15" fmla="*/ 685393 h 1318764"/>
              <a:gd name="connsiteX0" fmla="*/ 508711 w 1897510"/>
              <a:gd name="connsiteY0" fmla="*/ 686184 h 1319555"/>
              <a:gd name="connsiteX1" fmla="*/ 99768 w 1897510"/>
              <a:gd name="connsiteY1" fmla="*/ 840490 h 1319555"/>
              <a:gd name="connsiteX2" fmla="*/ 35598 w 1897510"/>
              <a:gd name="connsiteY2" fmla="*/ 1105732 h 1319555"/>
              <a:gd name="connsiteX3" fmla="*/ 567877 w 1897510"/>
              <a:gd name="connsiteY3" fmla="*/ 1288611 h 1319555"/>
              <a:gd name="connsiteX4" fmla="*/ 1293488 w 1897510"/>
              <a:gd name="connsiteY4" fmla="*/ 1299286 h 1319555"/>
              <a:gd name="connsiteX5" fmla="*/ 1896824 w 1897510"/>
              <a:gd name="connsiteY5" fmla="*/ 1084299 h 1319555"/>
              <a:gd name="connsiteX6" fmla="*/ 1640130 w 1897510"/>
              <a:gd name="connsiteY6" fmla="*/ 811748 h 1319555"/>
              <a:gd name="connsiteX7" fmla="*/ 939367 w 1897510"/>
              <a:gd name="connsiteY7" fmla="*/ 646767 h 1319555"/>
              <a:gd name="connsiteX8" fmla="*/ 1287810 w 1897510"/>
              <a:gd name="connsiteY8" fmla="*/ 449515 h 1319555"/>
              <a:gd name="connsiteX9" fmla="*/ 1487655 w 1897510"/>
              <a:gd name="connsiteY9" fmla="*/ 191333 h 1319555"/>
              <a:gd name="connsiteX10" fmla="*/ 1286954 w 1897510"/>
              <a:gd name="connsiteY10" fmla="*/ 97624 h 1319555"/>
              <a:gd name="connsiteX11" fmla="*/ 783713 w 1897510"/>
              <a:gd name="connsiteY11" fmla="*/ 79637 h 1319555"/>
              <a:gd name="connsiteX12" fmla="*/ 340135 w 1897510"/>
              <a:gd name="connsiteY12" fmla="*/ 8453 h 1319555"/>
              <a:gd name="connsiteX13" fmla="*/ 43689 w 1897510"/>
              <a:gd name="connsiteY13" fmla="*/ 298909 h 1319555"/>
              <a:gd name="connsiteX14" fmla="*/ 355772 w 1897510"/>
              <a:gd name="connsiteY14" fmla="*/ 503302 h 1319555"/>
              <a:gd name="connsiteX15" fmla="*/ 508711 w 1897510"/>
              <a:gd name="connsiteY15" fmla="*/ 686184 h 1319555"/>
              <a:gd name="connsiteX0" fmla="*/ 508711 w 1897510"/>
              <a:gd name="connsiteY0" fmla="*/ 686184 h 1319555"/>
              <a:gd name="connsiteX1" fmla="*/ 99768 w 1897510"/>
              <a:gd name="connsiteY1" fmla="*/ 840490 h 1319555"/>
              <a:gd name="connsiteX2" fmla="*/ 35598 w 1897510"/>
              <a:gd name="connsiteY2" fmla="*/ 1105732 h 1319555"/>
              <a:gd name="connsiteX3" fmla="*/ 567877 w 1897510"/>
              <a:gd name="connsiteY3" fmla="*/ 1288611 h 1319555"/>
              <a:gd name="connsiteX4" fmla="*/ 1293488 w 1897510"/>
              <a:gd name="connsiteY4" fmla="*/ 1299286 h 1319555"/>
              <a:gd name="connsiteX5" fmla="*/ 1896824 w 1897510"/>
              <a:gd name="connsiteY5" fmla="*/ 1084299 h 1319555"/>
              <a:gd name="connsiteX6" fmla="*/ 1640130 w 1897510"/>
              <a:gd name="connsiteY6" fmla="*/ 811748 h 1319555"/>
              <a:gd name="connsiteX7" fmla="*/ 939367 w 1897510"/>
              <a:gd name="connsiteY7" fmla="*/ 646767 h 1319555"/>
              <a:gd name="connsiteX8" fmla="*/ 1287810 w 1897510"/>
              <a:gd name="connsiteY8" fmla="*/ 449515 h 1319555"/>
              <a:gd name="connsiteX9" fmla="*/ 1548635 w 1897510"/>
              <a:gd name="connsiteY9" fmla="*/ 262771 h 1319555"/>
              <a:gd name="connsiteX10" fmla="*/ 1286954 w 1897510"/>
              <a:gd name="connsiteY10" fmla="*/ 97624 h 1319555"/>
              <a:gd name="connsiteX11" fmla="*/ 783713 w 1897510"/>
              <a:gd name="connsiteY11" fmla="*/ 79637 h 1319555"/>
              <a:gd name="connsiteX12" fmla="*/ 340135 w 1897510"/>
              <a:gd name="connsiteY12" fmla="*/ 8453 h 1319555"/>
              <a:gd name="connsiteX13" fmla="*/ 43689 w 1897510"/>
              <a:gd name="connsiteY13" fmla="*/ 298909 h 1319555"/>
              <a:gd name="connsiteX14" fmla="*/ 355772 w 1897510"/>
              <a:gd name="connsiteY14" fmla="*/ 503302 h 1319555"/>
              <a:gd name="connsiteX15" fmla="*/ 508711 w 1897510"/>
              <a:gd name="connsiteY15" fmla="*/ 686184 h 1319555"/>
              <a:gd name="connsiteX0" fmla="*/ 508711 w 1897510"/>
              <a:gd name="connsiteY0" fmla="*/ 686184 h 1319555"/>
              <a:gd name="connsiteX1" fmla="*/ 99768 w 1897510"/>
              <a:gd name="connsiteY1" fmla="*/ 840490 h 1319555"/>
              <a:gd name="connsiteX2" fmla="*/ 35598 w 1897510"/>
              <a:gd name="connsiteY2" fmla="*/ 1105732 h 1319555"/>
              <a:gd name="connsiteX3" fmla="*/ 567877 w 1897510"/>
              <a:gd name="connsiteY3" fmla="*/ 1288611 h 1319555"/>
              <a:gd name="connsiteX4" fmla="*/ 1293488 w 1897510"/>
              <a:gd name="connsiteY4" fmla="*/ 1299286 h 1319555"/>
              <a:gd name="connsiteX5" fmla="*/ 1896824 w 1897510"/>
              <a:gd name="connsiteY5" fmla="*/ 1084299 h 1319555"/>
              <a:gd name="connsiteX6" fmla="*/ 1640130 w 1897510"/>
              <a:gd name="connsiteY6" fmla="*/ 811748 h 1319555"/>
              <a:gd name="connsiteX7" fmla="*/ 939367 w 1897510"/>
              <a:gd name="connsiteY7" fmla="*/ 646767 h 1319555"/>
              <a:gd name="connsiteX8" fmla="*/ 1409769 w 1897510"/>
              <a:gd name="connsiteY8" fmla="*/ 506665 h 1319555"/>
              <a:gd name="connsiteX9" fmla="*/ 1548635 w 1897510"/>
              <a:gd name="connsiteY9" fmla="*/ 262771 h 1319555"/>
              <a:gd name="connsiteX10" fmla="*/ 1286954 w 1897510"/>
              <a:gd name="connsiteY10" fmla="*/ 97624 h 1319555"/>
              <a:gd name="connsiteX11" fmla="*/ 783713 w 1897510"/>
              <a:gd name="connsiteY11" fmla="*/ 79637 h 1319555"/>
              <a:gd name="connsiteX12" fmla="*/ 340135 w 1897510"/>
              <a:gd name="connsiteY12" fmla="*/ 8453 h 1319555"/>
              <a:gd name="connsiteX13" fmla="*/ 43689 w 1897510"/>
              <a:gd name="connsiteY13" fmla="*/ 298909 h 1319555"/>
              <a:gd name="connsiteX14" fmla="*/ 355772 w 1897510"/>
              <a:gd name="connsiteY14" fmla="*/ 503302 h 1319555"/>
              <a:gd name="connsiteX15" fmla="*/ 508711 w 1897510"/>
              <a:gd name="connsiteY15" fmla="*/ 686184 h 1319555"/>
              <a:gd name="connsiteX0" fmla="*/ 508711 w 1897510"/>
              <a:gd name="connsiteY0" fmla="*/ 618052 h 1251423"/>
              <a:gd name="connsiteX1" fmla="*/ 99768 w 1897510"/>
              <a:gd name="connsiteY1" fmla="*/ 772358 h 1251423"/>
              <a:gd name="connsiteX2" fmla="*/ 35598 w 1897510"/>
              <a:gd name="connsiteY2" fmla="*/ 1037600 h 1251423"/>
              <a:gd name="connsiteX3" fmla="*/ 567877 w 1897510"/>
              <a:gd name="connsiteY3" fmla="*/ 1220479 h 1251423"/>
              <a:gd name="connsiteX4" fmla="*/ 1293488 w 1897510"/>
              <a:gd name="connsiteY4" fmla="*/ 1231154 h 1251423"/>
              <a:gd name="connsiteX5" fmla="*/ 1896824 w 1897510"/>
              <a:gd name="connsiteY5" fmla="*/ 1016167 h 1251423"/>
              <a:gd name="connsiteX6" fmla="*/ 1640130 w 1897510"/>
              <a:gd name="connsiteY6" fmla="*/ 743616 h 1251423"/>
              <a:gd name="connsiteX7" fmla="*/ 939367 w 1897510"/>
              <a:gd name="connsiteY7" fmla="*/ 578635 h 1251423"/>
              <a:gd name="connsiteX8" fmla="*/ 1409769 w 1897510"/>
              <a:gd name="connsiteY8" fmla="*/ 438533 h 1251423"/>
              <a:gd name="connsiteX9" fmla="*/ 1548635 w 1897510"/>
              <a:gd name="connsiteY9" fmla="*/ 194639 h 1251423"/>
              <a:gd name="connsiteX10" fmla="*/ 1286954 w 1897510"/>
              <a:gd name="connsiteY10" fmla="*/ 29492 h 1251423"/>
              <a:gd name="connsiteX11" fmla="*/ 783713 w 1897510"/>
              <a:gd name="connsiteY11" fmla="*/ 11505 h 1251423"/>
              <a:gd name="connsiteX12" fmla="*/ 340135 w 1897510"/>
              <a:gd name="connsiteY12" fmla="*/ 18902 h 1251423"/>
              <a:gd name="connsiteX13" fmla="*/ 43689 w 1897510"/>
              <a:gd name="connsiteY13" fmla="*/ 230777 h 1251423"/>
              <a:gd name="connsiteX14" fmla="*/ 355772 w 1897510"/>
              <a:gd name="connsiteY14" fmla="*/ 435170 h 1251423"/>
              <a:gd name="connsiteX15" fmla="*/ 508711 w 1897510"/>
              <a:gd name="connsiteY15" fmla="*/ 618052 h 1251423"/>
              <a:gd name="connsiteX0" fmla="*/ 508711 w 1897510"/>
              <a:gd name="connsiteY0" fmla="*/ 611343 h 1244714"/>
              <a:gd name="connsiteX1" fmla="*/ 99768 w 1897510"/>
              <a:gd name="connsiteY1" fmla="*/ 765649 h 1244714"/>
              <a:gd name="connsiteX2" fmla="*/ 35598 w 1897510"/>
              <a:gd name="connsiteY2" fmla="*/ 1030891 h 1244714"/>
              <a:gd name="connsiteX3" fmla="*/ 567877 w 1897510"/>
              <a:gd name="connsiteY3" fmla="*/ 1213770 h 1244714"/>
              <a:gd name="connsiteX4" fmla="*/ 1293488 w 1897510"/>
              <a:gd name="connsiteY4" fmla="*/ 1224445 h 1244714"/>
              <a:gd name="connsiteX5" fmla="*/ 1896824 w 1897510"/>
              <a:gd name="connsiteY5" fmla="*/ 1009458 h 1244714"/>
              <a:gd name="connsiteX6" fmla="*/ 1640130 w 1897510"/>
              <a:gd name="connsiteY6" fmla="*/ 736907 h 1244714"/>
              <a:gd name="connsiteX7" fmla="*/ 939367 w 1897510"/>
              <a:gd name="connsiteY7" fmla="*/ 571926 h 1244714"/>
              <a:gd name="connsiteX8" fmla="*/ 1409769 w 1897510"/>
              <a:gd name="connsiteY8" fmla="*/ 431824 h 1244714"/>
              <a:gd name="connsiteX9" fmla="*/ 1548635 w 1897510"/>
              <a:gd name="connsiteY9" fmla="*/ 187930 h 1244714"/>
              <a:gd name="connsiteX10" fmla="*/ 1286954 w 1897510"/>
              <a:gd name="connsiteY10" fmla="*/ 22783 h 1244714"/>
              <a:gd name="connsiteX11" fmla="*/ 783713 w 1897510"/>
              <a:gd name="connsiteY11" fmla="*/ 4796 h 1244714"/>
              <a:gd name="connsiteX12" fmla="*/ 346910 w 1897510"/>
              <a:gd name="connsiteY12" fmla="*/ 55056 h 1244714"/>
              <a:gd name="connsiteX13" fmla="*/ 43689 w 1897510"/>
              <a:gd name="connsiteY13" fmla="*/ 224068 h 1244714"/>
              <a:gd name="connsiteX14" fmla="*/ 355772 w 1897510"/>
              <a:gd name="connsiteY14" fmla="*/ 428461 h 1244714"/>
              <a:gd name="connsiteX15" fmla="*/ 508711 w 1897510"/>
              <a:gd name="connsiteY15" fmla="*/ 611343 h 1244714"/>
              <a:gd name="connsiteX0" fmla="*/ 508711 w 1897510"/>
              <a:gd name="connsiteY0" fmla="*/ 623282 h 1256653"/>
              <a:gd name="connsiteX1" fmla="*/ 99768 w 1897510"/>
              <a:gd name="connsiteY1" fmla="*/ 777588 h 1256653"/>
              <a:gd name="connsiteX2" fmla="*/ 35598 w 1897510"/>
              <a:gd name="connsiteY2" fmla="*/ 1042830 h 1256653"/>
              <a:gd name="connsiteX3" fmla="*/ 567877 w 1897510"/>
              <a:gd name="connsiteY3" fmla="*/ 1225709 h 1256653"/>
              <a:gd name="connsiteX4" fmla="*/ 1293488 w 1897510"/>
              <a:gd name="connsiteY4" fmla="*/ 1236384 h 1256653"/>
              <a:gd name="connsiteX5" fmla="*/ 1896824 w 1897510"/>
              <a:gd name="connsiteY5" fmla="*/ 1021397 h 1256653"/>
              <a:gd name="connsiteX6" fmla="*/ 1640130 w 1897510"/>
              <a:gd name="connsiteY6" fmla="*/ 748846 h 1256653"/>
              <a:gd name="connsiteX7" fmla="*/ 939367 w 1897510"/>
              <a:gd name="connsiteY7" fmla="*/ 583865 h 1256653"/>
              <a:gd name="connsiteX8" fmla="*/ 1409769 w 1897510"/>
              <a:gd name="connsiteY8" fmla="*/ 443763 h 1256653"/>
              <a:gd name="connsiteX9" fmla="*/ 1548635 w 1897510"/>
              <a:gd name="connsiteY9" fmla="*/ 199869 h 1256653"/>
              <a:gd name="connsiteX10" fmla="*/ 1286954 w 1897510"/>
              <a:gd name="connsiteY10" fmla="*/ 34722 h 1256653"/>
              <a:gd name="connsiteX11" fmla="*/ 783713 w 1897510"/>
              <a:gd name="connsiteY11" fmla="*/ 16735 h 1256653"/>
              <a:gd name="connsiteX12" fmla="*/ 306257 w 1897510"/>
              <a:gd name="connsiteY12" fmla="*/ 16989 h 1256653"/>
              <a:gd name="connsiteX13" fmla="*/ 43689 w 1897510"/>
              <a:gd name="connsiteY13" fmla="*/ 236007 h 1256653"/>
              <a:gd name="connsiteX14" fmla="*/ 355772 w 1897510"/>
              <a:gd name="connsiteY14" fmla="*/ 440400 h 1256653"/>
              <a:gd name="connsiteX15" fmla="*/ 508711 w 1897510"/>
              <a:gd name="connsiteY15" fmla="*/ 623282 h 1256653"/>
              <a:gd name="connsiteX0" fmla="*/ 508711 w 1897510"/>
              <a:gd name="connsiteY0" fmla="*/ 607985 h 1241356"/>
              <a:gd name="connsiteX1" fmla="*/ 99768 w 1897510"/>
              <a:gd name="connsiteY1" fmla="*/ 762291 h 1241356"/>
              <a:gd name="connsiteX2" fmla="*/ 35598 w 1897510"/>
              <a:gd name="connsiteY2" fmla="*/ 1027533 h 1241356"/>
              <a:gd name="connsiteX3" fmla="*/ 567877 w 1897510"/>
              <a:gd name="connsiteY3" fmla="*/ 1210412 h 1241356"/>
              <a:gd name="connsiteX4" fmla="*/ 1293488 w 1897510"/>
              <a:gd name="connsiteY4" fmla="*/ 1221087 h 1241356"/>
              <a:gd name="connsiteX5" fmla="*/ 1896824 w 1897510"/>
              <a:gd name="connsiteY5" fmla="*/ 1006100 h 1241356"/>
              <a:gd name="connsiteX6" fmla="*/ 1640130 w 1897510"/>
              <a:gd name="connsiteY6" fmla="*/ 733549 h 1241356"/>
              <a:gd name="connsiteX7" fmla="*/ 939367 w 1897510"/>
              <a:gd name="connsiteY7" fmla="*/ 568568 h 1241356"/>
              <a:gd name="connsiteX8" fmla="*/ 1409769 w 1897510"/>
              <a:gd name="connsiteY8" fmla="*/ 428466 h 1241356"/>
              <a:gd name="connsiteX9" fmla="*/ 1548635 w 1897510"/>
              <a:gd name="connsiteY9" fmla="*/ 184572 h 1241356"/>
              <a:gd name="connsiteX10" fmla="*/ 1286954 w 1897510"/>
              <a:gd name="connsiteY10" fmla="*/ 19425 h 1241356"/>
              <a:gd name="connsiteX11" fmla="*/ 783713 w 1897510"/>
              <a:gd name="connsiteY11" fmla="*/ 1438 h 1241356"/>
              <a:gd name="connsiteX12" fmla="*/ 306257 w 1897510"/>
              <a:gd name="connsiteY12" fmla="*/ 1692 h 1241356"/>
              <a:gd name="connsiteX13" fmla="*/ 43689 w 1897510"/>
              <a:gd name="connsiteY13" fmla="*/ 220710 h 1241356"/>
              <a:gd name="connsiteX14" fmla="*/ 355772 w 1897510"/>
              <a:gd name="connsiteY14" fmla="*/ 425103 h 1241356"/>
              <a:gd name="connsiteX15" fmla="*/ 508711 w 1897510"/>
              <a:gd name="connsiteY15" fmla="*/ 607985 h 1241356"/>
              <a:gd name="connsiteX0" fmla="*/ 508711 w 1897510"/>
              <a:gd name="connsiteY0" fmla="*/ 611849 h 1245220"/>
              <a:gd name="connsiteX1" fmla="*/ 99768 w 1897510"/>
              <a:gd name="connsiteY1" fmla="*/ 766155 h 1245220"/>
              <a:gd name="connsiteX2" fmla="*/ 35598 w 1897510"/>
              <a:gd name="connsiteY2" fmla="*/ 1031397 h 1245220"/>
              <a:gd name="connsiteX3" fmla="*/ 567877 w 1897510"/>
              <a:gd name="connsiteY3" fmla="*/ 1214276 h 1245220"/>
              <a:gd name="connsiteX4" fmla="*/ 1293488 w 1897510"/>
              <a:gd name="connsiteY4" fmla="*/ 1224951 h 1245220"/>
              <a:gd name="connsiteX5" fmla="*/ 1896824 w 1897510"/>
              <a:gd name="connsiteY5" fmla="*/ 1009964 h 1245220"/>
              <a:gd name="connsiteX6" fmla="*/ 1640130 w 1897510"/>
              <a:gd name="connsiteY6" fmla="*/ 737413 h 1245220"/>
              <a:gd name="connsiteX7" fmla="*/ 939367 w 1897510"/>
              <a:gd name="connsiteY7" fmla="*/ 572432 h 1245220"/>
              <a:gd name="connsiteX8" fmla="*/ 1409769 w 1897510"/>
              <a:gd name="connsiteY8" fmla="*/ 432330 h 1245220"/>
              <a:gd name="connsiteX9" fmla="*/ 1548635 w 1897510"/>
              <a:gd name="connsiteY9" fmla="*/ 188436 h 1245220"/>
              <a:gd name="connsiteX10" fmla="*/ 1286954 w 1897510"/>
              <a:gd name="connsiteY10" fmla="*/ 23289 h 1245220"/>
              <a:gd name="connsiteX11" fmla="*/ 783713 w 1897510"/>
              <a:gd name="connsiteY11" fmla="*/ 5302 h 1245220"/>
              <a:gd name="connsiteX12" fmla="*/ 346910 w 1897510"/>
              <a:gd name="connsiteY12" fmla="*/ 62706 h 1245220"/>
              <a:gd name="connsiteX13" fmla="*/ 43689 w 1897510"/>
              <a:gd name="connsiteY13" fmla="*/ 224574 h 1245220"/>
              <a:gd name="connsiteX14" fmla="*/ 355772 w 1897510"/>
              <a:gd name="connsiteY14" fmla="*/ 428967 h 1245220"/>
              <a:gd name="connsiteX15" fmla="*/ 508711 w 1897510"/>
              <a:gd name="connsiteY15" fmla="*/ 611849 h 1245220"/>
              <a:gd name="connsiteX0" fmla="*/ 508711 w 1897510"/>
              <a:gd name="connsiteY0" fmla="*/ 595613 h 1228984"/>
              <a:gd name="connsiteX1" fmla="*/ 99768 w 1897510"/>
              <a:gd name="connsiteY1" fmla="*/ 749919 h 1228984"/>
              <a:gd name="connsiteX2" fmla="*/ 35598 w 1897510"/>
              <a:gd name="connsiteY2" fmla="*/ 1015161 h 1228984"/>
              <a:gd name="connsiteX3" fmla="*/ 567877 w 1897510"/>
              <a:gd name="connsiteY3" fmla="*/ 1198040 h 1228984"/>
              <a:gd name="connsiteX4" fmla="*/ 1293488 w 1897510"/>
              <a:gd name="connsiteY4" fmla="*/ 1208715 h 1228984"/>
              <a:gd name="connsiteX5" fmla="*/ 1896824 w 1897510"/>
              <a:gd name="connsiteY5" fmla="*/ 993728 h 1228984"/>
              <a:gd name="connsiteX6" fmla="*/ 1640130 w 1897510"/>
              <a:gd name="connsiteY6" fmla="*/ 721177 h 1228984"/>
              <a:gd name="connsiteX7" fmla="*/ 939367 w 1897510"/>
              <a:gd name="connsiteY7" fmla="*/ 556196 h 1228984"/>
              <a:gd name="connsiteX8" fmla="*/ 1409769 w 1897510"/>
              <a:gd name="connsiteY8" fmla="*/ 416094 h 1228984"/>
              <a:gd name="connsiteX9" fmla="*/ 1548635 w 1897510"/>
              <a:gd name="connsiteY9" fmla="*/ 172200 h 1228984"/>
              <a:gd name="connsiteX10" fmla="*/ 1286954 w 1897510"/>
              <a:gd name="connsiteY10" fmla="*/ 7053 h 1228984"/>
              <a:gd name="connsiteX11" fmla="*/ 797264 w 1897510"/>
              <a:gd name="connsiteY11" fmla="*/ 31928 h 1228984"/>
              <a:gd name="connsiteX12" fmla="*/ 346910 w 1897510"/>
              <a:gd name="connsiteY12" fmla="*/ 46470 h 1228984"/>
              <a:gd name="connsiteX13" fmla="*/ 43689 w 1897510"/>
              <a:gd name="connsiteY13" fmla="*/ 208338 h 1228984"/>
              <a:gd name="connsiteX14" fmla="*/ 355772 w 1897510"/>
              <a:gd name="connsiteY14" fmla="*/ 412731 h 1228984"/>
              <a:gd name="connsiteX15" fmla="*/ 508711 w 1897510"/>
              <a:gd name="connsiteY15" fmla="*/ 595613 h 1228984"/>
              <a:gd name="connsiteX0" fmla="*/ 508711 w 1897510"/>
              <a:gd name="connsiteY0" fmla="*/ 567266 h 1200637"/>
              <a:gd name="connsiteX1" fmla="*/ 99768 w 1897510"/>
              <a:gd name="connsiteY1" fmla="*/ 721572 h 1200637"/>
              <a:gd name="connsiteX2" fmla="*/ 35598 w 1897510"/>
              <a:gd name="connsiteY2" fmla="*/ 986814 h 1200637"/>
              <a:gd name="connsiteX3" fmla="*/ 567877 w 1897510"/>
              <a:gd name="connsiteY3" fmla="*/ 1169693 h 1200637"/>
              <a:gd name="connsiteX4" fmla="*/ 1293488 w 1897510"/>
              <a:gd name="connsiteY4" fmla="*/ 1180368 h 1200637"/>
              <a:gd name="connsiteX5" fmla="*/ 1896824 w 1897510"/>
              <a:gd name="connsiteY5" fmla="*/ 965381 h 1200637"/>
              <a:gd name="connsiteX6" fmla="*/ 1640130 w 1897510"/>
              <a:gd name="connsiteY6" fmla="*/ 692830 h 1200637"/>
              <a:gd name="connsiteX7" fmla="*/ 939367 w 1897510"/>
              <a:gd name="connsiteY7" fmla="*/ 527849 h 1200637"/>
              <a:gd name="connsiteX8" fmla="*/ 1409769 w 1897510"/>
              <a:gd name="connsiteY8" fmla="*/ 387747 h 1200637"/>
              <a:gd name="connsiteX9" fmla="*/ 1548635 w 1897510"/>
              <a:gd name="connsiteY9" fmla="*/ 143853 h 1200637"/>
              <a:gd name="connsiteX10" fmla="*/ 1286954 w 1897510"/>
              <a:gd name="connsiteY10" fmla="*/ 14425 h 1200637"/>
              <a:gd name="connsiteX11" fmla="*/ 797264 w 1897510"/>
              <a:gd name="connsiteY11" fmla="*/ 3581 h 1200637"/>
              <a:gd name="connsiteX12" fmla="*/ 346910 w 1897510"/>
              <a:gd name="connsiteY12" fmla="*/ 18123 h 1200637"/>
              <a:gd name="connsiteX13" fmla="*/ 43689 w 1897510"/>
              <a:gd name="connsiteY13" fmla="*/ 179991 h 1200637"/>
              <a:gd name="connsiteX14" fmla="*/ 355772 w 1897510"/>
              <a:gd name="connsiteY14" fmla="*/ 384384 h 1200637"/>
              <a:gd name="connsiteX15" fmla="*/ 508711 w 1897510"/>
              <a:gd name="connsiteY15" fmla="*/ 567266 h 1200637"/>
              <a:gd name="connsiteX0" fmla="*/ 508711 w 1897510"/>
              <a:gd name="connsiteY0" fmla="*/ 567266 h 1200637"/>
              <a:gd name="connsiteX1" fmla="*/ 99768 w 1897510"/>
              <a:gd name="connsiteY1" fmla="*/ 721572 h 1200637"/>
              <a:gd name="connsiteX2" fmla="*/ 35598 w 1897510"/>
              <a:gd name="connsiteY2" fmla="*/ 986814 h 1200637"/>
              <a:gd name="connsiteX3" fmla="*/ 567877 w 1897510"/>
              <a:gd name="connsiteY3" fmla="*/ 1169693 h 1200637"/>
              <a:gd name="connsiteX4" fmla="*/ 1293488 w 1897510"/>
              <a:gd name="connsiteY4" fmla="*/ 1180368 h 1200637"/>
              <a:gd name="connsiteX5" fmla="*/ 1896824 w 1897510"/>
              <a:gd name="connsiteY5" fmla="*/ 965381 h 1200637"/>
              <a:gd name="connsiteX6" fmla="*/ 1640130 w 1897510"/>
              <a:gd name="connsiteY6" fmla="*/ 692830 h 1200637"/>
              <a:gd name="connsiteX7" fmla="*/ 939367 w 1897510"/>
              <a:gd name="connsiteY7" fmla="*/ 527849 h 1200637"/>
              <a:gd name="connsiteX8" fmla="*/ 1409769 w 1897510"/>
              <a:gd name="connsiteY8" fmla="*/ 387747 h 1200637"/>
              <a:gd name="connsiteX9" fmla="*/ 1548635 w 1897510"/>
              <a:gd name="connsiteY9" fmla="*/ 143853 h 1200637"/>
              <a:gd name="connsiteX10" fmla="*/ 1286954 w 1897510"/>
              <a:gd name="connsiteY10" fmla="*/ 14425 h 1200637"/>
              <a:gd name="connsiteX11" fmla="*/ 797264 w 1897510"/>
              <a:gd name="connsiteY11" fmla="*/ 3581 h 1200637"/>
              <a:gd name="connsiteX12" fmla="*/ 346910 w 1897510"/>
              <a:gd name="connsiteY12" fmla="*/ 18123 h 1200637"/>
              <a:gd name="connsiteX13" fmla="*/ 43689 w 1897510"/>
              <a:gd name="connsiteY13" fmla="*/ 179991 h 1200637"/>
              <a:gd name="connsiteX14" fmla="*/ 355772 w 1897510"/>
              <a:gd name="connsiteY14" fmla="*/ 384384 h 1200637"/>
              <a:gd name="connsiteX15" fmla="*/ 508711 w 1897510"/>
              <a:gd name="connsiteY15" fmla="*/ 567266 h 1200637"/>
              <a:gd name="connsiteX0" fmla="*/ 508711 w 1897510"/>
              <a:gd name="connsiteY0" fmla="*/ 585158 h 1218529"/>
              <a:gd name="connsiteX1" fmla="*/ 99768 w 1897510"/>
              <a:gd name="connsiteY1" fmla="*/ 739464 h 1218529"/>
              <a:gd name="connsiteX2" fmla="*/ 35598 w 1897510"/>
              <a:gd name="connsiteY2" fmla="*/ 1004706 h 1218529"/>
              <a:gd name="connsiteX3" fmla="*/ 567877 w 1897510"/>
              <a:gd name="connsiteY3" fmla="*/ 1187585 h 1218529"/>
              <a:gd name="connsiteX4" fmla="*/ 1293488 w 1897510"/>
              <a:gd name="connsiteY4" fmla="*/ 1198260 h 1218529"/>
              <a:gd name="connsiteX5" fmla="*/ 1896824 w 1897510"/>
              <a:gd name="connsiteY5" fmla="*/ 983273 h 1218529"/>
              <a:gd name="connsiteX6" fmla="*/ 1640130 w 1897510"/>
              <a:gd name="connsiteY6" fmla="*/ 710722 h 1218529"/>
              <a:gd name="connsiteX7" fmla="*/ 939367 w 1897510"/>
              <a:gd name="connsiteY7" fmla="*/ 545741 h 1218529"/>
              <a:gd name="connsiteX8" fmla="*/ 1409769 w 1897510"/>
              <a:gd name="connsiteY8" fmla="*/ 405639 h 1218529"/>
              <a:gd name="connsiteX9" fmla="*/ 1548635 w 1897510"/>
              <a:gd name="connsiteY9" fmla="*/ 161745 h 1218529"/>
              <a:gd name="connsiteX10" fmla="*/ 1286954 w 1897510"/>
              <a:gd name="connsiteY10" fmla="*/ 32317 h 1218529"/>
              <a:gd name="connsiteX11" fmla="*/ 790488 w 1897510"/>
              <a:gd name="connsiteY11" fmla="*/ 42 h 1218529"/>
              <a:gd name="connsiteX12" fmla="*/ 346910 w 1897510"/>
              <a:gd name="connsiteY12" fmla="*/ 36015 h 1218529"/>
              <a:gd name="connsiteX13" fmla="*/ 43689 w 1897510"/>
              <a:gd name="connsiteY13" fmla="*/ 197883 h 1218529"/>
              <a:gd name="connsiteX14" fmla="*/ 355772 w 1897510"/>
              <a:gd name="connsiteY14" fmla="*/ 402276 h 1218529"/>
              <a:gd name="connsiteX15" fmla="*/ 508711 w 1897510"/>
              <a:gd name="connsiteY15" fmla="*/ 585158 h 1218529"/>
              <a:gd name="connsiteX0" fmla="*/ 508711 w 1897510"/>
              <a:gd name="connsiteY0" fmla="*/ 591320 h 1224691"/>
              <a:gd name="connsiteX1" fmla="*/ 99768 w 1897510"/>
              <a:gd name="connsiteY1" fmla="*/ 745626 h 1224691"/>
              <a:gd name="connsiteX2" fmla="*/ 35598 w 1897510"/>
              <a:gd name="connsiteY2" fmla="*/ 1010868 h 1224691"/>
              <a:gd name="connsiteX3" fmla="*/ 567877 w 1897510"/>
              <a:gd name="connsiteY3" fmla="*/ 1193747 h 1224691"/>
              <a:gd name="connsiteX4" fmla="*/ 1293488 w 1897510"/>
              <a:gd name="connsiteY4" fmla="*/ 1204422 h 1224691"/>
              <a:gd name="connsiteX5" fmla="*/ 1896824 w 1897510"/>
              <a:gd name="connsiteY5" fmla="*/ 989435 h 1224691"/>
              <a:gd name="connsiteX6" fmla="*/ 1640130 w 1897510"/>
              <a:gd name="connsiteY6" fmla="*/ 716884 h 1224691"/>
              <a:gd name="connsiteX7" fmla="*/ 939367 w 1897510"/>
              <a:gd name="connsiteY7" fmla="*/ 551903 h 1224691"/>
              <a:gd name="connsiteX8" fmla="*/ 1409769 w 1897510"/>
              <a:gd name="connsiteY8" fmla="*/ 411801 h 1224691"/>
              <a:gd name="connsiteX9" fmla="*/ 1548635 w 1897510"/>
              <a:gd name="connsiteY9" fmla="*/ 167907 h 1224691"/>
              <a:gd name="connsiteX10" fmla="*/ 1286954 w 1897510"/>
              <a:gd name="connsiteY10" fmla="*/ 38479 h 1224691"/>
              <a:gd name="connsiteX11" fmla="*/ 790488 w 1897510"/>
              <a:gd name="connsiteY11" fmla="*/ 6204 h 1224691"/>
              <a:gd name="connsiteX12" fmla="*/ 313032 w 1897510"/>
              <a:gd name="connsiteY12" fmla="*/ 20746 h 1224691"/>
              <a:gd name="connsiteX13" fmla="*/ 43689 w 1897510"/>
              <a:gd name="connsiteY13" fmla="*/ 204045 h 1224691"/>
              <a:gd name="connsiteX14" fmla="*/ 355772 w 1897510"/>
              <a:gd name="connsiteY14" fmla="*/ 408438 h 1224691"/>
              <a:gd name="connsiteX15" fmla="*/ 508711 w 1897510"/>
              <a:gd name="connsiteY15" fmla="*/ 591320 h 1224691"/>
              <a:gd name="connsiteX0" fmla="*/ 508711 w 1897510"/>
              <a:gd name="connsiteY0" fmla="*/ 596081 h 1229452"/>
              <a:gd name="connsiteX1" fmla="*/ 99768 w 1897510"/>
              <a:gd name="connsiteY1" fmla="*/ 750387 h 1229452"/>
              <a:gd name="connsiteX2" fmla="*/ 35598 w 1897510"/>
              <a:gd name="connsiteY2" fmla="*/ 1015629 h 1229452"/>
              <a:gd name="connsiteX3" fmla="*/ 567877 w 1897510"/>
              <a:gd name="connsiteY3" fmla="*/ 1198508 h 1229452"/>
              <a:gd name="connsiteX4" fmla="*/ 1293488 w 1897510"/>
              <a:gd name="connsiteY4" fmla="*/ 1209183 h 1229452"/>
              <a:gd name="connsiteX5" fmla="*/ 1896824 w 1897510"/>
              <a:gd name="connsiteY5" fmla="*/ 994196 h 1229452"/>
              <a:gd name="connsiteX6" fmla="*/ 1640130 w 1897510"/>
              <a:gd name="connsiteY6" fmla="*/ 721645 h 1229452"/>
              <a:gd name="connsiteX7" fmla="*/ 939367 w 1897510"/>
              <a:gd name="connsiteY7" fmla="*/ 556664 h 1229452"/>
              <a:gd name="connsiteX8" fmla="*/ 1409769 w 1897510"/>
              <a:gd name="connsiteY8" fmla="*/ 416562 h 1229452"/>
              <a:gd name="connsiteX9" fmla="*/ 1548635 w 1897510"/>
              <a:gd name="connsiteY9" fmla="*/ 172668 h 1229452"/>
              <a:gd name="connsiteX10" fmla="*/ 1286954 w 1897510"/>
              <a:gd name="connsiteY10" fmla="*/ 43240 h 1229452"/>
              <a:gd name="connsiteX11" fmla="*/ 790488 w 1897510"/>
              <a:gd name="connsiteY11" fmla="*/ 10965 h 1229452"/>
              <a:gd name="connsiteX12" fmla="*/ 313032 w 1897510"/>
              <a:gd name="connsiteY12" fmla="*/ 25507 h 1229452"/>
              <a:gd name="connsiteX13" fmla="*/ 50465 w 1897510"/>
              <a:gd name="connsiteY13" fmla="*/ 280243 h 1229452"/>
              <a:gd name="connsiteX14" fmla="*/ 355772 w 1897510"/>
              <a:gd name="connsiteY14" fmla="*/ 413199 h 1229452"/>
              <a:gd name="connsiteX15" fmla="*/ 508711 w 1897510"/>
              <a:gd name="connsiteY15" fmla="*/ 596081 h 1229452"/>
              <a:gd name="connsiteX0" fmla="*/ 508711 w 1897510"/>
              <a:gd name="connsiteY0" fmla="*/ 596081 h 1229452"/>
              <a:gd name="connsiteX1" fmla="*/ 99768 w 1897510"/>
              <a:gd name="connsiteY1" fmla="*/ 750387 h 1229452"/>
              <a:gd name="connsiteX2" fmla="*/ 35598 w 1897510"/>
              <a:gd name="connsiteY2" fmla="*/ 1015629 h 1229452"/>
              <a:gd name="connsiteX3" fmla="*/ 567877 w 1897510"/>
              <a:gd name="connsiteY3" fmla="*/ 1198508 h 1229452"/>
              <a:gd name="connsiteX4" fmla="*/ 1293488 w 1897510"/>
              <a:gd name="connsiteY4" fmla="*/ 1209183 h 1229452"/>
              <a:gd name="connsiteX5" fmla="*/ 1896824 w 1897510"/>
              <a:gd name="connsiteY5" fmla="*/ 994196 h 1229452"/>
              <a:gd name="connsiteX6" fmla="*/ 1640130 w 1897510"/>
              <a:gd name="connsiteY6" fmla="*/ 721645 h 1229452"/>
              <a:gd name="connsiteX7" fmla="*/ 939367 w 1897510"/>
              <a:gd name="connsiteY7" fmla="*/ 556664 h 1229452"/>
              <a:gd name="connsiteX8" fmla="*/ 1409769 w 1897510"/>
              <a:gd name="connsiteY8" fmla="*/ 416562 h 1229452"/>
              <a:gd name="connsiteX9" fmla="*/ 1548635 w 1897510"/>
              <a:gd name="connsiteY9" fmla="*/ 172668 h 1229452"/>
              <a:gd name="connsiteX10" fmla="*/ 1286954 w 1897510"/>
              <a:gd name="connsiteY10" fmla="*/ 43240 h 1229452"/>
              <a:gd name="connsiteX11" fmla="*/ 790488 w 1897510"/>
              <a:gd name="connsiteY11" fmla="*/ 10965 h 1229452"/>
              <a:gd name="connsiteX12" fmla="*/ 313032 w 1897510"/>
              <a:gd name="connsiteY12" fmla="*/ 25507 h 1229452"/>
              <a:gd name="connsiteX13" fmla="*/ 50465 w 1897510"/>
              <a:gd name="connsiteY13" fmla="*/ 280243 h 1229452"/>
              <a:gd name="connsiteX14" fmla="*/ 335444 w 1897510"/>
              <a:gd name="connsiteY14" fmla="*/ 491780 h 1229452"/>
              <a:gd name="connsiteX15" fmla="*/ 508711 w 1897510"/>
              <a:gd name="connsiteY15" fmla="*/ 596081 h 1229452"/>
              <a:gd name="connsiteX0" fmla="*/ 510215 w 1899014"/>
              <a:gd name="connsiteY0" fmla="*/ 596081 h 1214071"/>
              <a:gd name="connsiteX1" fmla="*/ 101272 w 1899014"/>
              <a:gd name="connsiteY1" fmla="*/ 750387 h 1214071"/>
              <a:gd name="connsiteX2" fmla="*/ 37102 w 1899014"/>
              <a:gd name="connsiteY2" fmla="*/ 1015629 h 1214071"/>
              <a:gd name="connsiteX3" fmla="*/ 589707 w 1899014"/>
              <a:gd name="connsiteY3" fmla="*/ 1134214 h 1214071"/>
              <a:gd name="connsiteX4" fmla="*/ 1294992 w 1899014"/>
              <a:gd name="connsiteY4" fmla="*/ 1209183 h 1214071"/>
              <a:gd name="connsiteX5" fmla="*/ 1898328 w 1899014"/>
              <a:gd name="connsiteY5" fmla="*/ 994196 h 1214071"/>
              <a:gd name="connsiteX6" fmla="*/ 1641634 w 1899014"/>
              <a:gd name="connsiteY6" fmla="*/ 721645 h 1214071"/>
              <a:gd name="connsiteX7" fmla="*/ 940871 w 1899014"/>
              <a:gd name="connsiteY7" fmla="*/ 556664 h 1214071"/>
              <a:gd name="connsiteX8" fmla="*/ 1411273 w 1899014"/>
              <a:gd name="connsiteY8" fmla="*/ 416562 h 1214071"/>
              <a:gd name="connsiteX9" fmla="*/ 1550139 w 1899014"/>
              <a:gd name="connsiteY9" fmla="*/ 172668 h 1214071"/>
              <a:gd name="connsiteX10" fmla="*/ 1288458 w 1899014"/>
              <a:gd name="connsiteY10" fmla="*/ 43240 h 1214071"/>
              <a:gd name="connsiteX11" fmla="*/ 791992 w 1899014"/>
              <a:gd name="connsiteY11" fmla="*/ 10965 h 1214071"/>
              <a:gd name="connsiteX12" fmla="*/ 314536 w 1899014"/>
              <a:gd name="connsiteY12" fmla="*/ 25507 h 1214071"/>
              <a:gd name="connsiteX13" fmla="*/ 51969 w 1899014"/>
              <a:gd name="connsiteY13" fmla="*/ 280243 h 1214071"/>
              <a:gd name="connsiteX14" fmla="*/ 336948 w 1899014"/>
              <a:gd name="connsiteY14" fmla="*/ 491780 h 1214071"/>
              <a:gd name="connsiteX15" fmla="*/ 510215 w 1899014"/>
              <a:gd name="connsiteY15" fmla="*/ 596081 h 1214071"/>
              <a:gd name="connsiteX0" fmla="*/ 510215 w 1917517"/>
              <a:gd name="connsiteY0" fmla="*/ 596081 h 1137511"/>
              <a:gd name="connsiteX1" fmla="*/ 101272 w 1917517"/>
              <a:gd name="connsiteY1" fmla="*/ 750387 h 1137511"/>
              <a:gd name="connsiteX2" fmla="*/ 37102 w 1917517"/>
              <a:gd name="connsiteY2" fmla="*/ 1015629 h 1137511"/>
              <a:gd name="connsiteX3" fmla="*/ 589707 w 1917517"/>
              <a:gd name="connsiteY3" fmla="*/ 1134214 h 1137511"/>
              <a:gd name="connsiteX4" fmla="*/ 1173032 w 1917517"/>
              <a:gd name="connsiteY4" fmla="*/ 1094883 h 1137511"/>
              <a:gd name="connsiteX5" fmla="*/ 1898328 w 1917517"/>
              <a:gd name="connsiteY5" fmla="*/ 994196 h 1137511"/>
              <a:gd name="connsiteX6" fmla="*/ 1641634 w 1917517"/>
              <a:gd name="connsiteY6" fmla="*/ 721645 h 1137511"/>
              <a:gd name="connsiteX7" fmla="*/ 940871 w 1917517"/>
              <a:gd name="connsiteY7" fmla="*/ 556664 h 1137511"/>
              <a:gd name="connsiteX8" fmla="*/ 1411273 w 1917517"/>
              <a:gd name="connsiteY8" fmla="*/ 416562 h 1137511"/>
              <a:gd name="connsiteX9" fmla="*/ 1550139 w 1917517"/>
              <a:gd name="connsiteY9" fmla="*/ 172668 h 1137511"/>
              <a:gd name="connsiteX10" fmla="*/ 1288458 w 1917517"/>
              <a:gd name="connsiteY10" fmla="*/ 43240 h 1137511"/>
              <a:gd name="connsiteX11" fmla="*/ 791992 w 1917517"/>
              <a:gd name="connsiteY11" fmla="*/ 10965 h 1137511"/>
              <a:gd name="connsiteX12" fmla="*/ 314536 w 1917517"/>
              <a:gd name="connsiteY12" fmla="*/ 25507 h 1137511"/>
              <a:gd name="connsiteX13" fmla="*/ 51969 w 1917517"/>
              <a:gd name="connsiteY13" fmla="*/ 280243 h 1137511"/>
              <a:gd name="connsiteX14" fmla="*/ 336948 w 1917517"/>
              <a:gd name="connsiteY14" fmla="*/ 491780 h 1137511"/>
              <a:gd name="connsiteX15" fmla="*/ 510215 w 1917517"/>
              <a:gd name="connsiteY15" fmla="*/ 596081 h 1137511"/>
              <a:gd name="connsiteX0" fmla="*/ 510215 w 1656191"/>
              <a:gd name="connsiteY0" fmla="*/ 596081 h 1139099"/>
              <a:gd name="connsiteX1" fmla="*/ 101272 w 1656191"/>
              <a:gd name="connsiteY1" fmla="*/ 750387 h 1139099"/>
              <a:gd name="connsiteX2" fmla="*/ 37102 w 1656191"/>
              <a:gd name="connsiteY2" fmla="*/ 1015629 h 1139099"/>
              <a:gd name="connsiteX3" fmla="*/ 589707 w 1656191"/>
              <a:gd name="connsiteY3" fmla="*/ 1134214 h 1139099"/>
              <a:gd name="connsiteX4" fmla="*/ 1173032 w 1656191"/>
              <a:gd name="connsiteY4" fmla="*/ 1094883 h 1139099"/>
              <a:gd name="connsiteX5" fmla="*/ 1396938 w 1656191"/>
              <a:gd name="connsiteY5" fmla="*/ 901328 h 1139099"/>
              <a:gd name="connsiteX6" fmla="*/ 1641634 w 1656191"/>
              <a:gd name="connsiteY6" fmla="*/ 721645 h 1139099"/>
              <a:gd name="connsiteX7" fmla="*/ 940871 w 1656191"/>
              <a:gd name="connsiteY7" fmla="*/ 556664 h 1139099"/>
              <a:gd name="connsiteX8" fmla="*/ 1411273 w 1656191"/>
              <a:gd name="connsiteY8" fmla="*/ 416562 h 1139099"/>
              <a:gd name="connsiteX9" fmla="*/ 1550139 w 1656191"/>
              <a:gd name="connsiteY9" fmla="*/ 172668 h 1139099"/>
              <a:gd name="connsiteX10" fmla="*/ 1288458 w 1656191"/>
              <a:gd name="connsiteY10" fmla="*/ 43240 h 1139099"/>
              <a:gd name="connsiteX11" fmla="*/ 791992 w 1656191"/>
              <a:gd name="connsiteY11" fmla="*/ 10965 h 1139099"/>
              <a:gd name="connsiteX12" fmla="*/ 314536 w 1656191"/>
              <a:gd name="connsiteY12" fmla="*/ 25507 h 1139099"/>
              <a:gd name="connsiteX13" fmla="*/ 51969 w 1656191"/>
              <a:gd name="connsiteY13" fmla="*/ 280243 h 1139099"/>
              <a:gd name="connsiteX14" fmla="*/ 336948 w 1656191"/>
              <a:gd name="connsiteY14" fmla="*/ 491780 h 1139099"/>
              <a:gd name="connsiteX15" fmla="*/ 510215 w 1656191"/>
              <a:gd name="connsiteY15" fmla="*/ 596081 h 1139099"/>
              <a:gd name="connsiteX0" fmla="*/ 510215 w 1554235"/>
              <a:gd name="connsiteY0" fmla="*/ 596081 h 1139099"/>
              <a:gd name="connsiteX1" fmla="*/ 101272 w 1554235"/>
              <a:gd name="connsiteY1" fmla="*/ 750387 h 1139099"/>
              <a:gd name="connsiteX2" fmla="*/ 37102 w 1554235"/>
              <a:gd name="connsiteY2" fmla="*/ 1015629 h 1139099"/>
              <a:gd name="connsiteX3" fmla="*/ 589707 w 1554235"/>
              <a:gd name="connsiteY3" fmla="*/ 1134214 h 1139099"/>
              <a:gd name="connsiteX4" fmla="*/ 1173032 w 1554235"/>
              <a:gd name="connsiteY4" fmla="*/ 1094883 h 1139099"/>
              <a:gd name="connsiteX5" fmla="*/ 1396938 w 1554235"/>
              <a:gd name="connsiteY5" fmla="*/ 901328 h 1139099"/>
              <a:gd name="connsiteX6" fmla="*/ 1201224 w 1554235"/>
              <a:gd name="connsiteY6" fmla="*/ 664495 h 1139099"/>
              <a:gd name="connsiteX7" fmla="*/ 940871 w 1554235"/>
              <a:gd name="connsiteY7" fmla="*/ 556664 h 1139099"/>
              <a:gd name="connsiteX8" fmla="*/ 1411273 w 1554235"/>
              <a:gd name="connsiteY8" fmla="*/ 416562 h 1139099"/>
              <a:gd name="connsiteX9" fmla="*/ 1550139 w 1554235"/>
              <a:gd name="connsiteY9" fmla="*/ 172668 h 1139099"/>
              <a:gd name="connsiteX10" fmla="*/ 1288458 w 1554235"/>
              <a:gd name="connsiteY10" fmla="*/ 43240 h 1139099"/>
              <a:gd name="connsiteX11" fmla="*/ 791992 w 1554235"/>
              <a:gd name="connsiteY11" fmla="*/ 10965 h 1139099"/>
              <a:gd name="connsiteX12" fmla="*/ 314536 w 1554235"/>
              <a:gd name="connsiteY12" fmla="*/ 25507 h 1139099"/>
              <a:gd name="connsiteX13" fmla="*/ 51969 w 1554235"/>
              <a:gd name="connsiteY13" fmla="*/ 280243 h 1139099"/>
              <a:gd name="connsiteX14" fmla="*/ 336948 w 1554235"/>
              <a:gd name="connsiteY14" fmla="*/ 491780 h 1139099"/>
              <a:gd name="connsiteX15" fmla="*/ 510215 w 1554235"/>
              <a:gd name="connsiteY15" fmla="*/ 596081 h 1139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54235" h="1139099">
                <a:moveTo>
                  <a:pt x="510215" y="596081"/>
                </a:moveTo>
                <a:cubicBezTo>
                  <a:pt x="470936" y="639182"/>
                  <a:pt x="180124" y="680462"/>
                  <a:pt x="101272" y="750387"/>
                </a:cubicBezTo>
                <a:cubicBezTo>
                  <a:pt x="22420" y="820312"/>
                  <a:pt x="-44304" y="951658"/>
                  <a:pt x="37102" y="1015629"/>
                </a:cubicBezTo>
                <a:cubicBezTo>
                  <a:pt x="118508" y="1079600"/>
                  <a:pt x="400385" y="1121005"/>
                  <a:pt x="589707" y="1134214"/>
                </a:cubicBezTo>
                <a:cubicBezTo>
                  <a:pt x="779029" y="1147423"/>
                  <a:pt x="1038494" y="1133697"/>
                  <a:pt x="1173032" y="1094883"/>
                </a:cubicBezTo>
                <a:cubicBezTo>
                  <a:pt x="1307571" y="1056069"/>
                  <a:pt x="1392239" y="973059"/>
                  <a:pt x="1396938" y="901328"/>
                </a:cubicBezTo>
                <a:cubicBezTo>
                  <a:pt x="1401637" y="829597"/>
                  <a:pt x="1277235" y="721939"/>
                  <a:pt x="1201224" y="664495"/>
                </a:cubicBezTo>
                <a:cubicBezTo>
                  <a:pt x="1125213" y="607051"/>
                  <a:pt x="905863" y="597986"/>
                  <a:pt x="940871" y="556664"/>
                </a:cubicBezTo>
                <a:cubicBezTo>
                  <a:pt x="975879" y="515342"/>
                  <a:pt x="1309728" y="480561"/>
                  <a:pt x="1411273" y="416562"/>
                </a:cubicBezTo>
                <a:cubicBezTo>
                  <a:pt x="1512818" y="352563"/>
                  <a:pt x="1570608" y="234888"/>
                  <a:pt x="1550139" y="172668"/>
                </a:cubicBezTo>
                <a:cubicBezTo>
                  <a:pt x="1529670" y="110448"/>
                  <a:pt x="1414816" y="70190"/>
                  <a:pt x="1288458" y="43240"/>
                </a:cubicBezTo>
                <a:cubicBezTo>
                  <a:pt x="1162100" y="16290"/>
                  <a:pt x="954312" y="13920"/>
                  <a:pt x="791992" y="10965"/>
                </a:cubicBezTo>
                <a:cubicBezTo>
                  <a:pt x="629672" y="8010"/>
                  <a:pt x="437873" y="-19373"/>
                  <a:pt x="314536" y="25507"/>
                </a:cubicBezTo>
                <a:cubicBezTo>
                  <a:pt x="191199" y="70387"/>
                  <a:pt x="48845" y="45368"/>
                  <a:pt x="51969" y="280243"/>
                </a:cubicBezTo>
                <a:cubicBezTo>
                  <a:pt x="136720" y="515117"/>
                  <a:pt x="260574" y="439140"/>
                  <a:pt x="336948" y="491780"/>
                </a:cubicBezTo>
                <a:cubicBezTo>
                  <a:pt x="413322" y="544420"/>
                  <a:pt x="549494" y="552980"/>
                  <a:pt x="510215" y="596081"/>
                </a:cubicBezTo>
                <a:close/>
              </a:path>
            </a:pathLst>
          </a:custGeom>
          <a:solidFill>
            <a:srgbClr val="FFFFB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754879" y="899804"/>
                <a:ext cx="3980329" cy="206027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Ins="91440" bIns="0" rtlCol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2400" b="1" dirty="0"/>
                  <a:t>-Vertex Coloring</a:t>
                </a:r>
              </a:p>
              <a:p>
                <a:endParaRPr lang="en-US" sz="1050" dirty="0"/>
              </a:p>
              <a:p>
                <a:r>
                  <a:rPr lang="en-US" sz="2000" b="1" dirty="0"/>
                  <a:t>Rand.:</a:t>
                </a: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sz="20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rad>
                          </m:e>
                        </m:d>
                      </m:sup>
                    </m:sSup>
                  </m:oMath>
                </a14:m>
                <a:endParaRPr lang="en-US" sz="2000" dirty="0"/>
              </a:p>
              <a:p>
                <a:pPr algn="r"/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Chang,Li,Pettie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; STOC ‘18] </a:t>
                </a:r>
              </a:p>
              <a:p>
                <a:endParaRPr lang="en-US" sz="300" dirty="0"/>
              </a:p>
              <a:p>
                <a:r>
                  <a:rPr lang="en-US" sz="2000" b="1" dirty="0"/>
                  <a:t>Det.:</a:t>
                </a: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rad>
                          </m:e>
                        </m:d>
                      </m:sup>
                    </m:sSup>
                  </m:oMath>
                </a14:m>
                <a:endParaRPr lang="en-US" sz="2000" dirty="0"/>
              </a:p>
              <a:p>
                <a:pPr algn="r"/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Panconesi,Srinivasan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; STOC ‘92]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879" y="899804"/>
                <a:ext cx="3980329" cy="2060273"/>
              </a:xfrm>
              <a:prstGeom prst="rect">
                <a:avLst/>
              </a:prstGeom>
              <a:blipFill>
                <a:blip r:embed="rId7"/>
                <a:stretch>
                  <a:fillRect l="-1266" t="-1220" r="-1266"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21">
                <a:extLst>
                  <a:ext uri="{FF2B5EF4-FFF2-40B4-BE49-F238E27FC236}">
                    <a16:creationId xmlns:a16="http://schemas.microsoft.com/office/drawing/2014/main" id="{E8C18009-9E19-EE42-B63A-0864026195D1}"/>
                  </a:ext>
                </a:extLst>
              </p:cNvPr>
              <p:cNvSpPr/>
              <p:nvPr/>
            </p:nvSpPr>
            <p:spPr>
              <a:xfrm>
                <a:off x="451820" y="2641102"/>
                <a:ext cx="8283388" cy="958901"/>
              </a:xfrm>
              <a:prstGeom prst="roundRect">
                <a:avLst/>
              </a:prstGeom>
              <a:solidFill>
                <a:srgbClr val="FFFFB9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endParaRPr lang="en-US" sz="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>
                          <a:solidFill>
                            <a:srgbClr val="B00000"/>
                          </a:solidFill>
                          <a:latin typeface="Cambria Math" panose="02040503050406030204" pitchFamily="18" charset="0"/>
                        </a:rPr>
                        <m:t>𝐑𝐚𝐧𝐝𝐨𝐦𝐢𝐳𝐞𝐝𝐓𝐢𝐦𝐞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B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B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sz="2000" b="1" i="1">
                          <a:solidFill>
                            <a:srgbClr val="B0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000" b="1">
                          <a:solidFill>
                            <a:srgbClr val="B00000"/>
                          </a:solidFill>
                          <a:latin typeface="Cambria Math" panose="02040503050406030204" pitchFamily="18" charset="0"/>
                        </a:rPr>
                        <m:t>𝐃𝐞𝐭𝐞𝐫𝐦𝐢𝐧𝐢𝐬𝐭𝐢𝐜𝐓𝐢𝐦𝐞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B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000" b="1" i="1">
                                  <a:solidFill>
                                    <a:srgbClr val="B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unc>
                                <m:funcPr>
                                  <m:ctrlPr>
                                    <a:rPr lang="en-US" sz="2000" b="1" i="1">
                                      <a:solidFill>
                                        <a:srgbClr val="B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000" b="1">
                                      <a:solidFill>
                                        <a:srgbClr val="B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r>
                                    <a:rPr lang="en-US" sz="2000" b="1" i="1">
                                      <a:solidFill>
                                        <a:srgbClr val="B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</m:func>
                            </m:e>
                          </m:rad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algn="r"/>
                <a:r>
                  <a:rPr lang="en-US" sz="400" dirty="0"/>
                  <a:t/>
                </a:r>
                <a:br>
                  <a:rPr lang="en-US" sz="400" dirty="0"/>
                </a:b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</a:t>
                </a:r>
                <a:r>
                  <a:rPr lang="en-US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Chang,Kopelowitz,Pettie</a:t>
                </a: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; FOCS ‘16]</a:t>
                </a:r>
              </a:p>
            </p:txBody>
          </p:sp>
        </mc:Choice>
        <mc:Fallback xmlns="">
          <p:sp>
            <p:nvSpPr>
              <p:cNvPr id="37" name="Rounded Rectangle 21">
                <a:extLst>
                  <a:ext uri="{FF2B5EF4-FFF2-40B4-BE49-F238E27FC236}">
                    <a16:creationId xmlns:a16="http://schemas.microsoft.com/office/drawing/2014/main" id="{E8C18009-9E19-EE42-B63A-0864026195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20" y="2641102"/>
                <a:ext cx="8283388" cy="958901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672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1CCA-922D-4541-8152-FE8F8C3F9B4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Breakthrough of </a:t>
            </a:r>
            <a:r>
              <a:rPr lang="en-US" dirty="0" err="1"/>
              <a:t>Rozhoň</a:t>
            </a:r>
            <a:r>
              <a:rPr lang="en-US" dirty="0"/>
              <a:t> &amp; </a:t>
            </a:r>
            <a:r>
              <a:rPr lang="en-US" dirty="0" err="1"/>
              <a:t>Ghaffari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AF1281-23D6-4F98-AB73-B86C51186884}"/>
                  </a:ext>
                </a:extLst>
              </p:cNvPr>
              <p:cNvSpPr txBox="1"/>
              <p:nvPr/>
            </p:nvSpPr>
            <p:spPr>
              <a:xfrm>
                <a:off x="329258" y="981409"/>
                <a:ext cx="8528466" cy="1956547"/>
              </a:xfrm>
              <a:prstGeom prst="rect">
                <a:avLst/>
              </a:prstGeom>
              <a:ln w="12700"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91440" rIns="91440" bIns="91440" rtlCol="0">
                <a:noAutofit/>
              </a:bodyPr>
              <a:lstStyle/>
              <a:p>
                <a:r>
                  <a:rPr lang="en-US" sz="2000" b="1" dirty="0"/>
                  <a:t>Definition: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</m:oMath>
                </a14:m>
                <a:r>
                  <a:rPr lang="en-US" sz="2000" b="1" dirty="0"/>
                  <a:t>-decomposition of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Partition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/>
                  <a:t> into </a:t>
                </a:r>
                <a:br>
                  <a:rPr lang="en-US" sz="2000" dirty="0"/>
                </a:br>
                <a:r>
                  <a:rPr lang="en-US" sz="2000" dirty="0">
                    <a:solidFill>
                      <a:srgbClr val="C00000"/>
                    </a:solidFill>
                  </a:rPr>
                  <a:t>clusters</a:t>
                </a:r>
                <a:r>
                  <a:rPr lang="en-US" sz="2000" dirty="0"/>
                  <a:t> of </a:t>
                </a:r>
                <a:r>
                  <a:rPr lang="en-US" sz="2000" dirty="0">
                    <a:solidFill>
                      <a:srgbClr val="C00000"/>
                    </a:solidFill>
                  </a:rPr>
                  <a:t>diameter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Coloring of the </a:t>
                </a:r>
                <a:r>
                  <a:rPr lang="en-US" sz="2000" dirty="0">
                    <a:solidFill>
                      <a:srgbClr val="C00000"/>
                    </a:solidFill>
                  </a:rPr>
                  <a:t>cluster </a:t>
                </a:r>
                <a:br>
                  <a:rPr lang="en-US" sz="2000" dirty="0">
                    <a:solidFill>
                      <a:srgbClr val="C00000"/>
                    </a:solidFill>
                  </a:rPr>
                </a:br>
                <a:r>
                  <a:rPr lang="en-US" sz="2000" dirty="0">
                    <a:solidFill>
                      <a:srgbClr val="C00000"/>
                    </a:solidFill>
                  </a:rPr>
                  <a:t>graph </a:t>
                </a:r>
                <a:r>
                  <a:rPr lang="en-US" sz="2000" dirty="0"/>
                  <a:t>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colors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AF1281-23D6-4F98-AB73-B86C51186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58" y="981409"/>
                <a:ext cx="8528466" cy="19565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243CAFC-EDA0-4355-B0F3-88531D3C1D55}"/>
              </a:ext>
            </a:extLst>
          </p:cNvPr>
          <p:cNvSpPr txBox="1"/>
          <p:nvPr/>
        </p:nvSpPr>
        <p:spPr>
          <a:xfrm>
            <a:off x="5107980" y="683726"/>
            <a:ext cx="3877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[</a:t>
            </a:r>
            <a:r>
              <a:rPr lang="en-US" sz="1600" dirty="0" err="1">
                <a:solidFill>
                  <a:schemeClr val="accent3">
                    <a:lumMod val="50000"/>
                  </a:schemeClr>
                </a:solidFill>
              </a:rPr>
              <a:t>Awerbuch,Goldberg,Luby,Plotkin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; FOCS ‘89]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1F3E854-9AE7-4F9B-8DFC-68AF8DC0A417}"/>
              </a:ext>
            </a:extLst>
          </p:cNvPr>
          <p:cNvGrpSpPr/>
          <p:nvPr/>
        </p:nvGrpSpPr>
        <p:grpSpPr>
          <a:xfrm>
            <a:off x="3349411" y="1247399"/>
            <a:ext cx="5390153" cy="1571388"/>
            <a:chOff x="1242509" y="3093364"/>
            <a:chExt cx="6642061" cy="192435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552578E-A59B-4F21-A736-514DA4D248A7}"/>
                </a:ext>
              </a:extLst>
            </p:cNvPr>
            <p:cNvCxnSpPr/>
            <p:nvPr/>
          </p:nvCxnSpPr>
          <p:spPr>
            <a:xfrm>
              <a:off x="2043953" y="3474720"/>
              <a:ext cx="860612" cy="215152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AEEB353-A906-4DAA-B5CF-4E953CEC5113}"/>
                </a:ext>
              </a:extLst>
            </p:cNvPr>
            <p:cNvCxnSpPr/>
            <p:nvPr/>
          </p:nvCxnSpPr>
          <p:spPr>
            <a:xfrm>
              <a:off x="1637028" y="3605076"/>
              <a:ext cx="1021921" cy="5731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D75340A-9FD4-4E76-8B63-99C1E0E101B1}"/>
                </a:ext>
              </a:extLst>
            </p:cNvPr>
            <p:cNvCxnSpPr/>
            <p:nvPr/>
          </p:nvCxnSpPr>
          <p:spPr>
            <a:xfrm flipV="1">
              <a:off x="1756835" y="3814794"/>
              <a:ext cx="1054514" cy="554393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8A9B26E-25D9-46DA-9E99-87CF5CD206D1}"/>
                </a:ext>
              </a:extLst>
            </p:cNvPr>
            <p:cNvCxnSpPr/>
            <p:nvPr/>
          </p:nvCxnSpPr>
          <p:spPr>
            <a:xfrm flipV="1">
              <a:off x="2122459" y="3905022"/>
              <a:ext cx="675056" cy="720765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B275035-8C69-42D1-9CF2-9782092154CB}"/>
                </a:ext>
              </a:extLst>
            </p:cNvPr>
            <p:cNvCxnSpPr/>
            <p:nvPr/>
          </p:nvCxnSpPr>
          <p:spPr>
            <a:xfrm flipH="1" flipV="1">
              <a:off x="2949915" y="4057423"/>
              <a:ext cx="370753" cy="56836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0E75337-15E8-446E-AE37-FF098F70830C}"/>
                </a:ext>
              </a:extLst>
            </p:cNvPr>
            <p:cNvCxnSpPr/>
            <p:nvPr/>
          </p:nvCxnSpPr>
          <p:spPr>
            <a:xfrm flipV="1">
              <a:off x="1582779" y="4057423"/>
              <a:ext cx="1265510" cy="471215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D7B22A8-7213-44ED-AC85-9DE0D201AC26}"/>
                </a:ext>
              </a:extLst>
            </p:cNvPr>
            <p:cNvCxnSpPr/>
            <p:nvPr/>
          </p:nvCxnSpPr>
          <p:spPr>
            <a:xfrm flipH="1" flipV="1">
              <a:off x="3284862" y="3951972"/>
              <a:ext cx="188207" cy="826215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27DB907-44E6-4F99-B945-638B0B1E6CAC}"/>
                </a:ext>
              </a:extLst>
            </p:cNvPr>
            <p:cNvCxnSpPr/>
            <p:nvPr/>
          </p:nvCxnSpPr>
          <p:spPr>
            <a:xfrm flipH="1" flipV="1">
              <a:off x="3176974" y="4057424"/>
              <a:ext cx="712632" cy="40394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0B99397-2D64-416E-9293-0D56FAA8F49F}"/>
                </a:ext>
              </a:extLst>
            </p:cNvPr>
            <p:cNvCxnSpPr/>
            <p:nvPr/>
          </p:nvCxnSpPr>
          <p:spPr>
            <a:xfrm flipV="1">
              <a:off x="4042006" y="4091990"/>
              <a:ext cx="308219" cy="521782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31EFCFB-CAC1-40CA-81DA-23D8E26C7806}"/>
                </a:ext>
              </a:extLst>
            </p:cNvPr>
            <p:cNvCxnSpPr/>
            <p:nvPr/>
          </p:nvCxnSpPr>
          <p:spPr>
            <a:xfrm flipH="1" flipV="1">
              <a:off x="4673417" y="4120805"/>
              <a:ext cx="505166" cy="31645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B87EB83-1BBF-4181-8A21-F5CEE7CBDE78}"/>
                </a:ext>
              </a:extLst>
            </p:cNvPr>
            <p:cNvCxnSpPr/>
            <p:nvPr/>
          </p:nvCxnSpPr>
          <p:spPr>
            <a:xfrm flipH="1" flipV="1">
              <a:off x="4571099" y="4273205"/>
              <a:ext cx="759884" cy="31645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A1BD07D-38A0-4C1D-B58D-9BF441261C4E}"/>
                </a:ext>
              </a:extLst>
            </p:cNvPr>
            <p:cNvCxnSpPr/>
            <p:nvPr/>
          </p:nvCxnSpPr>
          <p:spPr>
            <a:xfrm flipV="1">
              <a:off x="5330983" y="3469129"/>
              <a:ext cx="42242" cy="1076479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B6F6505-42CB-4C96-A9F6-663F659570AE}"/>
                </a:ext>
              </a:extLst>
            </p:cNvPr>
            <p:cNvCxnSpPr/>
            <p:nvPr/>
          </p:nvCxnSpPr>
          <p:spPr>
            <a:xfrm flipV="1">
              <a:off x="5483383" y="3621529"/>
              <a:ext cx="42242" cy="1076479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5E16F0C-2E20-4CFE-9E8A-8EF9A8F1FD7E}"/>
                </a:ext>
              </a:extLst>
            </p:cNvPr>
            <p:cNvCxnSpPr/>
            <p:nvPr/>
          </p:nvCxnSpPr>
          <p:spPr>
            <a:xfrm flipV="1">
              <a:off x="4985474" y="3474721"/>
              <a:ext cx="668701" cy="130346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B4D8CFB-1D67-4393-B6D6-5AB6CCFE3DFC}"/>
                </a:ext>
              </a:extLst>
            </p:cNvPr>
            <p:cNvCxnSpPr/>
            <p:nvPr/>
          </p:nvCxnSpPr>
          <p:spPr>
            <a:xfrm>
              <a:off x="4419039" y="3353167"/>
              <a:ext cx="821305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1D132F7-9CA7-4639-8D3D-B1D2AC6D7015}"/>
                </a:ext>
              </a:extLst>
            </p:cNvPr>
            <p:cNvCxnSpPr/>
            <p:nvPr/>
          </p:nvCxnSpPr>
          <p:spPr>
            <a:xfrm>
              <a:off x="4350225" y="3488990"/>
              <a:ext cx="237913" cy="462982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48E6078-44A1-43D3-AFA4-055644BB498D}"/>
                </a:ext>
              </a:extLst>
            </p:cNvPr>
            <p:cNvCxnSpPr/>
            <p:nvPr/>
          </p:nvCxnSpPr>
          <p:spPr>
            <a:xfrm>
              <a:off x="4083944" y="3556467"/>
              <a:ext cx="487155" cy="392341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35B6E5C-01F3-4B4B-8797-3B9CA60AA669}"/>
                </a:ext>
              </a:extLst>
            </p:cNvPr>
            <p:cNvCxnSpPr/>
            <p:nvPr/>
          </p:nvCxnSpPr>
          <p:spPr>
            <a:xfrm>
              <a:off x="4138333" y="3453715"/>
              <a:ext cx="57782" cy="59363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BDA2CC0-6510-424F-BF89-738F23B7359A}"/>
                </a:ext>
              </a:extLst>
            </p:cNvPr>
            <p:cNvCxnSpPr/>
            <p:nvPr/>
          </p:nvCxnSpPr>
          <p:spPr>
            <a:xfrm flipH="1">
              <a:off x="3505824" y="3606115"/>
              <a:ext cx="784909" cy="17842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35E035A-75EE-4173-9795-6FA3BBD4BA5E}"/>
                </a:ext>
              </a:extLst>
            </p:cNvPr>
            <p:cNvCxnSpPr/>
            <p:nvPr/>
          </p:nvCxnSpPr>
          <p:spPr>
            <a:xfrm>
              <a:off x="5638940" y="3280659"/>
              <a:ext cx="1052316" cy="7250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D3A4B9D-E866-4B8B-999F-85AC6536C2D0}"/>
                </a:ext>
              </a:extLst>
            </p:cNvPr>
            <p:cNvCxnSpPr/>
            <p:nvPr/>
          </p:nvCxnSpPr>
          <p:spPr>
            <a:xfrm>
              <a:off x="5791340" y="3433059"/>
              <a:ext cx="1052316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E9FB704-2ACB-4F0D-8995-6BEE3DB9BCA3}"/>
                </a:ext>
              </a:extLst>
            </p:cNvPr>
            <p:cNvCxnSpPr/>
            <p:nvPr/>
          </p:nvCxnSpPr>
          <p:spPr>
            <a:xfrm flipH="1" flipV="1">
              <a:off x="6996056" y="3585459"/>
              <a:ext cx="491266" cy="366513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4B90885-4DB0-43CE-8B9F-56C9920EFC4E}"/>
                </a:ext>
              </a:extLst>
            </p:cNvPr>
            <p:cNvCxnSpPr/>
            <p:nvPr/>
          </p:nvCxnSpPr>
          <p:spPr>
            <a:xfrm flipH="1" flipV="1">
              <a:off x="7148456" y="3453715"/>
              <a:ext cx="166362" cy="765491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7E46710-C0DC-44B9-A520-08249900E492}"/>
                </a:ext>
              </a:extLst>
            </p:cNvPr>
            <p:cNvCxnSpPr>
              <a:endCxn id="58" idx="4"/>
            </p:cNvCxnSpPr>
            <p:nvPr/>
          </p:nvCxnSpPr>
          <p:spPr>
            <a:xfrm flipH="1" flipV="1">
              <a:off x="6876702" y="3662394"/>
              <a:ext cx="590516" cy="709213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66C81AC-CE70-428D-BEC0-EA29863D658C}"/>
                </a:ext>
              </a:extLst>
            </p:cNvPr>
            <p:cNvCxnSpPr/>
            <p:nvPr/>
          </p:nvCxnSpPr>
          <p:spPr>
            <a:xfrm flipH="1" flipV="1">
              <a:off x="6904606" y="3539298"/>
              <a:ext cx="398956" cy="508051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EE5518F-7166-4863-ACCE-8CBF515BA398}"/>
                </a:ext>
              </a:extLst>
            </p:cNvPr>
            <p:cNvCxnSpPr/>
            <p:nvPr/>
          </p:nvCxnSpPr>
          <p:spPr>
            <a:xfrm flipV="1">
              <a:off x="6370518" y="3509994"/>
              <a:ext cx="363858" cy="58199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1DA8CE5-6729-4FD0-B10C-2C910DE17013}"/>
                </a:ext>
              </a:extLst>
            </p:cNvPr>
            <p:cNvCxnSpPr/>
            <p:nvPr/>
          </p:nvCxnSpPr>
          <p:spPr>
            <a:xfrm flipV="1">
              <a:off x="6522918" y="3530003"/>
              <a:ext cx="253138" cy="714387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726B659-8C7F-4E6D-A51E-25DDBB28E047}"/>
                </a:ext>
              </a:extLst>
            </p:cNvPr>
            <p:cNvCxnSpPr/>
            <p:nvPr/>
          </p:nvCxnSpPr>
          <p:spPr>
            <a:xfrm flipH="1">
              <a:off x="5344307" y="4321326"/>
              <a:ext cx="705212" cy="544017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18B4AA2-FE56-40D1-869E-88A9886DB55C}"/>
                </a:ext>
              </a:extLst>
            </p:cNvPr>
            <p:cNvCxnSpPr/>
            <p:nvPr/>
          </p:nvCxnSpPr>
          <p:spPr>
            <a:xfrm>
              <a:off x="5728319" y="3474720"/>
              <a:ext cx="331319" cy="54228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98F13B9-64C0-48BE-B3DF-7E7491898D8F}"/>
                </a:ext>
              </a:extLst>
            </p:cNvPr>
            <p:cNvCxnSpPr/>
            <p:nvPr/>
          </p:nvCxnSpPr>
          <p:spPr>
            <a:xfrm>
              <a:off x="5885681" y="3433059"/>
              <a:ext cx="326357" cy="736341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8BE6964-6610-4246-AB1A-5CB851D39601}"/>
                </a:ext>
              </a:extLst>
            </p:cNvPr>
            <p:cNvCxnSpPr/>
            <p:nvPr/>
          </p:nvCxnSpPr>
          <p:spPr>
            <a:xfrm flipH="1" flipV="1">
              <a:off x="6364438" y="4321800"/>
              <a:ext cx="1059692" cy="115459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285C12E-C455-4405-875B-2502915EE702}"/>
                </a:ext>
              </a:extLst>
            </p:cNvPr>
            <p:cNvCxnSpPr/>
            <p:nvPr/>
          </p:nvCxnSpPr>
          <p:spPr>
            <a:xfrm flipH="1" flipV="1">
              <a:off x="2215336" y="4549293"/>
              <a:ext cx="1059692" cy="115459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F5E2A6E-24C9-4005-B1C6-B559E29D7A92}"/>
                </a:ext>
              </a:extLst>
            </p:cNvPr>
            <p:cNvCxnSpPr/>
            <p:nvPr/>
          </p:nvCxnSpPr>
          <p:spPr>
            <a:xfrm flipH="1">
              <a:off x="6385982" y="4109255"/>
              <a:ext cx="1081236" cy="106221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4CF730A-0E97-444C-ADE8-F24E46FCC845}"/>
                </a:ext>
              </a:extLst>
            </p:cNvPr>
            <p:cNvCxnSpPr/>
            <p:nvPr/>
          </p:nvCxnSpPr>
          <p:spPr>
            <a:xfrm>
              <a:off x="1517147" y="3680609"/>
              <a:ext cx="159307" cy="731602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131F510-FEB7-43AA-ABF8-A7A1D909480B}"/>
                </a:ext>
              </a:extLst>
            </p:cNvPr>
            <p:cNvCxnSpPr/>
            <p:nvPr/>
          </p:nvCxnSpPr>
          <p:spPr>
            <a:xfrm flipH="1">
              <a:off x="1828854" y="3509994"/>
              <a:ext cx="289106" cy="1054617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738A5B0-64FE-4649-BB17-6C9C49B60F30}"/>
                </a:ext>
              </a:extLst>
            </p:cNvPr>
            <p:cNvSpPr/>
            <p:nvPr/>
          </p:nvSpPr>
          <p:spPr>
            <a:xfrm>
              <a:off x="1242509" y="3216535"/>
              <a:ext cx="1000461" cy="66697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D7E1A44B-3F24-4688-9BFA-A020F8BD2531}"/>
                </a:ext>
              </a:extLst>
            </p:cNvPr>
            <p:cNvSpPr/>
            <p:nvPr/>
          </p:nvSpPr>
          <p:spPr>
            <a:xfrm>
              <a:off x="2428840" y="3353167"/>
              <a:ext cx="1235980" cy="934122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ACFF4B9-48B9-4393-A8CB-A7012052C31F}"/>
                </a:ext>
              </a:extLst>
            </p:cNvPr>
            <p:cNvSpPr/>
            <p:nvPr/>
          </p:nvSpPr>
          <p:spPr>
            <a:xfrm>
              <a:off x="3714470" y="3163830"/>
              <a:ext cx="873668" cy="52604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616A94E-F3A7-4FC8-AFE1-DAC56AAD8587}"/>
                </a:ext>
              </a:extLst>
            </p:cNvPr>
            <p:cNvSpPr/>
            <p:nvPr/>
          </p:nvSpPr>
          <p:spPr>
            <a:xfrm>
              <a:off x="1342409" y="4195151"/>
              <a:ext cx="954350" cy="817051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53C7B55-506C-4DB0-803C-4C86537AFD8E}"/>
                </a:ext>
              </a:extLst>
            </p:cNvPr>
            <p:cNvSpPr/>
            <p:nvPr/>
          </p:nvSpPr>
          <p:spPr>
            <a:xfrm>
              <a:off x="3949987" y="3813641"/>
              <a:ext cx="993151" cy="510931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C0436D6E-D839-4A6A-B66F-25D8E06D381C}"/>
                </a:ext>
              </a:extLst>
            </p:cNvPr>
            <p:cNvSpPr/>
            <p:nvPr/>
          </p:nvSpPr>
          <p:spPr>
            <a:xfrm>
              <a:off x="3099706" y="4324572"/>
              <a:ext cx="1100728" cy="69314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BCBE3CF-B5EF-42D7-B032-D9C45C9A8289}"/>
                </a:ext>
              </a:extLst>
            </p:cNvPr>
            <p:cNvSpPr/>
            <p:nvPr/>
          </p:nvSpPr>
          <p:spPr>
            <a:xfrm>
              <a:off x="5007262" y="3093364"/>
              <a:ext cx="1000461" cy="666974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BA4CC10-86F6-4A9B-862C-B846EE5E27F1}"/>
                </a:ext>
              </a:extLst>
            </p:cNvPr>
            <p:cNvSpPr/>
            <p:nvPr/>
          </p:nvSpPr>
          <p:spPr>
            <a:xfrm>
              <a:off x="4740114" y="4324572"/>
              <a:ext cx="1000461" cy="66697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39DD433-15C8-486B-A692-627501C1926C}"/>
                </a:ext>
              </a:extLst>
            </p:cNvPr>
            <p:cNvSpPr/>
            <p:nvPr/>
          </p:nvSpPr>
          <p:spPr>
            <a:xfrm>
              <a:off x="5765759" y="3689872"/>
              <a:ext cx="1000461" cy="83876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19BA0ED-72CE-489A-A97D-DDF59B11E942}"/>
                </a:ext>
              </a:extLst>
            </p:cNvPr>
            <p:cNvSpPr/>
            <p:nvPr/>
          </p:nvSpPr>
          <p:spPr>
            <a:xfrm>
              <a:off x="6429920" y="3163830"/>
              <a:ext cx="893564" cy="49856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0D1045D-272B-4779-B67D-091BC2AAF1C2}"/>
                </a:ext>
              </a:extLst>
            </p:cNvPr>
            <p:cNvSpPr/>
            <p:nvPr/>
          </p:nvSpPr>
          <p:spPr>
            <a:xfrm>
              <a:off x="6991006" y="3812625"/>
              <a:ext cx="893564" cy="81316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01599608-20FE-446F-9C4A-68E617E077D8}"/>
                </a:ext>
              </a:extLst>
            </p:cNvPr>
            <p:cNvCxnSpPr>
              <a:stCxn id="50" idx="3"/>
              <a:endCxn id="50" idx="7"/>
            </p:cNvCxnSpPr>
            <p:nvPr/>
          </p:nvCxnSpPr>
          <p:spPr>
            <a:xfrm flipV="1">
              <a:off x="2609845" y="3489966"/>
              <a:ext cx="873970" cy="660524"/>
            </a:xfrm>
            <a:prstGeom prst="straightConnector1">
              <a:avLst/>
            </a:prstGeom>
            <a:ln w="28575">
              <a:solidFill>
                <a:srgbClr val="B0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788D5824-8B79-4B08-BF23-FCEA5803CB06}"/>
                    </a:ext>
                  </a:extLst>
                </p:cNvPr>
                <p:cNvSpPr txBox="1"/>
                <p:nvPr/>
              </p:nvSpPr>
              <p:spPr>
                <a:xfrm rot="19521532">
                  <a:off x="2610720" y="3480554"/>
                  <a:ext cx="67108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B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000" b="1" i="1" smtClean="0">
                            <a:solidFill>
                              <a:srgbClr val="B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oMath>
                    </m:oMathPara>
                  </a14:m>
                  <a:endParaRPr lang="en-US" sz="2000" b="1" dirty="0">
                    <a:solidFill>
                      <a:srgbClr val="B00000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521532">
                  <a:off x="2610720" y="3480554"/>
                  <a:ext cx="671081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AE6E473-F034-40C4-A433-F974E1914EE3}"/>
                  </a:ext>
                </a:extLst>
              </p:cNvPr>
              <p:cNvSpPr txBox="1"/>
              <p:nvPr/>
            </p:nvSpPr>
            <p:spPr>
              <a:xfrm>
                <a:off x="329258" y="3061587"/>
                <a:ext cx="8528466" cy="3283656"/>
              </a:xfrm>
              <a:prstGeom prst="rect">
                <a:avLst/>
              </a:prstGeom>
              <a:ln w="12700"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91440" rIns="91440" bIns="91440" rtlCol="0">
                <a:spAutoFit/>
              </a:bodyPr>
              <a:lstStyle/>
              <a:p>
                <a:r>
                  <a:rPr lang="en-US" sz="2000" b="1" dirty="0"/>
                  <a:t>Fast Deterministic Decomposition: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There is an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-round deterministic distributed alg. </a:t>
                </a:r>
                <a:r>
                  <a:rPr lang="en-US" sz="2000" dirty="0"/>
                  <a:t>to compute an</a:t>
                </a:r>
                <a:br>
                  <a:rPr lang="en-US" sz="2000" dirty="0"/>
                </a:br>
                <a:endParaRPr lang="en-US" sz="10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000" b="1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func>
                          </m:e>
                        </m:d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000" b="1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func>
                          </m:e>
                        </m:d>
                      </m:e>
                    </m:d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-decomposition</a:t>
                </a:r>
                <a:r>
                  <a:rPr lang="en-US" sz="2000" dirty="0"/>
                  <a:t>.</a:t>
                </a:r>
                <a:br>
                  <a:rPr lang="en-US" sz="2000" dirty="0"/>
                </a:br>
                <a:endParaRPr lang="en-US" sz="1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Implies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000" dirty="0"/>
                  <a:t>-round deterministic distributed algorithms for MIS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2000" dirty="0"/>
                  <a:t>-coloring.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Implies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-round deterministic distributed algorithms </a:t>
                </a:r>
                <a:r>
                  <a:rPr lang="en-US" sz="2000" dirty="0"/>
                  <a:t>for </a:t>
                </a:r>
                <a:r>
                  <a:rPr lang="en-US" sz="2000" dirty="0">
                    <a:solidFill>
                      <a:srgbClr val="C00000"/>
                    </a:solidFill>
                  </a:rPr>
                  <a:t>all locally checkable problems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-round randomized algorithms</a:t>
                </a:r>
                <a:r>
                  <a:rPr lang="en-US" sz="20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time was improved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000" dirty="0"/>
                  <a:t> in </a:t>
                </a:r>
                <a:r>
                  <a:rPr lang="en-US" sz="2000" dirty="0">
                    <a:solidFill>
                      <a:schemeClr val="accent3">
                        <a:lumMod val="50000"/>
                      </a:schemeClr>
                    </a:solidFill>
                  </a:rPr>
                  <a:t>[</a:t>
                </a:r>
                <a:r>
                  <a:rPr lang="en-US" sz="2000" dirty="0" err="1">
                    <a:solidFill>
                      <a:schemeClr val="accent3">
                        <a:lumMod val="50000"/>
                      </a:schemeClr>
                    </a:solidFill>
                  </a:rPr>
                  <a:t>Ghaffari,Grunau,Rozhoň</a:t>
                </a:r>
                <a:r>
                  <a:rPr lang="en-US" sz="2000" dirty="0">
                    <a:solidFill>
                      <a:schemeClr val="accent3">
                        <a:lumMod val="50000"/>
                      </a:schemeClr>
                    </a:solidFill>
                  </a:rPr>
                  <a:t>; SODA ’21]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AE6E473-F034-40C4-A433-F974E1914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58" y="3061587"/>
                <a:ext cx="8528466" cy="32836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034BC9F-C431-49F5-AB8B-19DB3416FB8D}"/>
              </a:ext>
            </a:extLst>
          </p:cNvPr>
          <p:cNvSpPr txBox="1"/>
          <p:nvPr/>
        </p:nvSpPr>
        <p:spPr>
          <a:xfrm>
            <a:off x="5722870" y="3023613"/>
            <a:ext cx="3192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[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</a:rPr>
              <a:t>Rozhoň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</a:rPr>
              <a:t>Ghaffari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; STOC ‘20]</a:t>
            </a:r>
          </a:p>
        </p:txBody>
      </p:sp>
    </p:spTree>
    <p:extLst>
      <p:ext uri="{BB962C8B-B14F-4D97-AF65-F5344CB8AC3E}">
        <p14:creationId xmlns:p14="http://schemas.microsoft.com/office/powerpoint/2010/main" val="119692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9F79E3F-8CE1-2940-B39F-75B278D9487A}"/>
                  </a:ext>
                </a:extLst>
              </p:cNvPr>
              <p:cNvSpPr/>
              <p:nvPr/>
            </p:nvSpPr>
            <p:spPr>
              <a:xfrm>
                <a:off x="344245" y="833719"/>
                <a:ext cx="4152451" cy="5771476"/>
              </a:xfrm>
              <a:prstGeom prst="rect">
                <a:avLst/>
              </a:prstGeom>
              <a:solidFill>
                <a:srgbClr val="E9EFF7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01168" bIns="91440" rtlCol="0" anchor="b"/>
              <a:lstStyle/>
              <a:p>
                <a:r>
                  <a:rPr lang="en-US" sz="2000" b="1" dirty="0">
                    <a:solidFill>
                      <a:schemeClr val="tx1"/>
                    </a:solidFill>
                  </a:rPr>
                  <a:t>Det.: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000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sz="2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000" b="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func>
                          </m:den>
                        </m:f>
                      </m:e>
                    </m:d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b="1" dirty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:r>
                  <a:rPr lang="en-US" sz="2000" b="1" dirty="0">
                    <a:solidFill>
                      <a:schemeClr val="tx1"/>
                    </a:solidFill>
                  </a:rPr>
                  <a:t>Rand.: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type m:val="lin"/>
                                <m:ctrlP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num>
                              <m:den>
                                <m:func>
                                  <m:funcPr>
                                    <m:ctrlP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sz="20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func>
                              </m:den>
                            </m:f>
                          </m:e>
                        </m:rad>
                      </m:e>
                    </m:d>
                  </m:oMath>
                </a14:m>
                <a:endParaRPr lang="en-US" sz="2000" dirty="0">
                  <a:solidFill>
                    <a:srgbClr val="C00000"/>
                  </a:solidFill>
                </a:endParaRPr>
              </a:p>
              <a:p>
                <a:pPr algn="r"/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[K.,</a:t>
                </a:r>
                <a:r>
                  <a:rPr lang="en-US" sz="16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Moscibroda,Wattenhofer</a:t>
                </a:r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; PODC ‘04]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9F79E3F-8CE1-2940-B39F-75B278D94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45" y="833719"/>
                <a:ext cx="4152451" cy="57714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C0CF4C14-82A0-C240-B3ED-73CA591C02A7}"/>
              </a:ext>
            </a:extLst>
          </p:cNvPr>
          <p:cNvSpPr txBox="1"/>
          <p:nvPr/>
        </p:nvSpPr>
        <p:spPr>
          <a:xfrm>
            <a:off x="441260" y="5560236"/>
            <a:ext cx="409746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Balliu,Brandt,Hirvonen,Olivetti,Rabie,Suomela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FOCS ’19]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663440" y="833719"/>
                <a:ext cx="4152451" cy="5771476"/>
              </a:xfrm>
              <a:prstGeom prst="rect">
                <a:avLst/>
              </a:prstGeom>
              <a:solidFill>
                <a:srgbClr val="E9EFF7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01168" bIns="91440" rtlCol="0" anchor="b"/>
              <a:lstStyle/>
              <a:p>
                <a:r>
                  <a:rPr lang="en-US" sz="2200" b="1" dirty="0">
                    <a:solidFill>
                      <a:schemeClr val="tx1"/>
                    </a:solidFill>
                  </a:rPr>
                  <a:t>Rand.:</a:t>
                </a:r>
                <a:r>
                  <a:rPr lang="en-US" sz="2200" b="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2200" dirty="0">
                  <a:solidFill>
                    <a:srgbClr val="C00000"/>
                  </a:solidFill>
                </a:endParaRPr>
              </a:p>
              <a:p>
                <a:endParaRPr lang="en-US" sz="300" dirty="0">
                  <a:solidFill>
                    <a:srgbClr val="C00000"/>
                  </a:solidFill>
                </a:endParaRPr>
              </a:p>
              <a:p>
                <a:pPr algn="r"/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Linial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; FOCS ‘87], [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Naor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; 1990]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440" y="833719"/>
                <a:ext cx="4152451" cy="57714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1CCA-922D-4541-8152-FE8F8C3F9B4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3029" y="0"/>
            <a:ext cx="8280971" cy="695175"/>
          </a:xfrm>
        </p:spPr>
        <p:txBody>
          <a:bodyPr/>
          <a:lstStyle/>
          <a:p>
            <a:r>
              <a:rPr lang="en-US" dirty="0"/>
              <a:t>Four Classic Problems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754879" y="3028861"/>
            <a:ext cx="3980329" cy="2093309"/>
            <a:chOff x="4754879" y="3119721"/>
            <a:chExt cx="3980329" cy="2155369"/>
          </a:xfrm>
        </p:grpSpPr>
        <p:sp>
          <p:nvSpPr>
            <p:cNvPr id="35" name="Rectangle 34"/>
            <p:cNvSpPr/>
            <p:nvPr/>
          </p:nvSpPr>
          <p:spPr>
            <a:xfrm>
              <a:off x="4754879" y="3119722"/>
              <a:ext cx="3980329" cy="2155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754879" y="3119722"/>
              <a:ext cx="3980329" cy="451818"/>
            </a:xfrm>
            <a:prstGeom prst="rect">
              <a:avLst/>
            </a:prstGeom>
            <a:solidFill>
              <a:srgbClr val="4F6228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4754879" y="3119721"/>
                  <a:ext cx="3980329" cy="215152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Ins="91440" bIns="0" rtlCol="0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b="1" dirty="0"/>
                    <a:t>-Edge Coloring</a:t>
                  </a:r>
                </a:p>
                <a:p>
                  <a:endParaRPr lang="en-US" sz="1000" dirty="0"/>
                </a:p>
                <a:p>
                  <a:endParaRPr lang="en-US" sz="800" b="1" dirty="0"/>
                </a:p>
                <a:p>
                  <a:r>
                    <a:rPr lang="en-US" sz="2000" b="1" dirty="0"/>
                    <a:t>Rand.:</a:t>
                  </a:r>
                  <a:r>
                    <a:rPr lang="en-US" sz="2000" dirty="0"/>
                    <a:t>	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fName>
                            <m:e>
                              <m:func>
                                <m:funcPr>
                                  <m:ctrlP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000" b="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func>
                        </m:e>
                      </m:d>
                    </m:oMath>
                  </a14:m>
                  <a:endParaRPr lang="en-US" sz="2000" dirty="0"/>
                </a:p>
                <a:p>
                  <a:pPr algn="r"/>
                  <a:r>
                    <a:rPr lang="en-US" sz="15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[</a:t>
                  </a:r>
                  <a:r>
                    <a:rPr lang="en-US" sz="1500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Elkin,Pettie,Su</a:t>
                  </a:r>
                  <a:r>
                    <a:rPr lang="en-US" sz="15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; SODA ‘15]</a:t>
                  </a:r>
                  <a:br>
                    <a:rPr lang="en-US" sz="15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</a:br>
                  <a:r>
                    <a:rPr lang="en-US" sz="8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endPara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  <a:p>
                  <a:endParaRPr lang="en-US" sz="700" dirty="0"/>
                </a:p>
                <a:p>
                  <a:r>
                    <a:rPr lang="en-US" sz="2000" b="1" dirty="0"/>
                    <a:t>Det.:</a:t>
                  </a:r>
                  <a:r>
                    <a:rPr lang="en-US" sz="2000" dirty="0"/>
                    <a:t>	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func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a14:m>
                  <a:endParaRPr lang="en-US" sz="2000" dirty="0"/>
                </a:p>
                <a:p>
                  <a:pPr algn="r"/>
                  <a:r>
                    <a:rPr lang="en-US" sz="15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[Harris; FOCS ‘19]</a:t>
                  </a: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4879" y="3119721"/>
                  <a:ext cx="3980329" cy="2151525"/>
                </a:xfrm>
                <a:prstGeom prst="rect">
                  <a:avLst/>
                </a:prstGeom>
                <a:blipFill>
                  <a:blip r:embed="rId4"/>
                  <a:stretch>
                    <a:fillRect l="-1266" t="-1198" b="-599"/>
                  </a:stretch>
                </a:blipFill>
                <a:ln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/>
          <p:cNvGrpSpPr/>
          <p:nvPr/>
        </p:nvGrpSpPr>
        <p:grpSpPr>
          <a:xfrm>
            <a:off x="451820" y="3028862"/>
            <a:ext cx="3948057" cy="2093308"/>
            <a:chOff x="451820" y="3119722"/>
            <a:chExt cx="3948057" cy="2151524"/>
          </a:xfrm>
        </p:grpSpPr>
        <p:sp>
          <p:nvSpPr>
            <p:cNvPr id="33" name="Rectangle 32"/>
            <p:cNvSpPr/>
            <p:nvPr/>
          </p:nvSpPr>
          <p:spPr>
            <a:xfrm>
              <a:off x="451820" y="3119722"/>
              <a:ext cx="3948057" cy="21515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1820" y="3119722"/>
              <a:ext cx="3948057" cy="451817"/>
            </a:xfrm>
            <a:prstGeom prst="rect">
              <a:avLst/>
            </a:prstGeom>
            <a:solidFill>
              <a:srgbClr val="4F6228">
                <a:alpha val="2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51820" y="3119722"/>
                  <a:ext cx="3948057" cy="215152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Ins="91440" bIns="0" rtlCol="0">
                  <a:noAutofit/>
                </a:bodyPr>
                <a:lstStyle/>
                <a:p>
                  <a:pPr algn="ctr"/>
                  <a:r>
                    <a:rPr lang="en-US" sz="2400" b="1" dirty="0"/>
                    <a:t>Maximal Matching</a:t>
                  </a:r>
                </a:p>
                <a:p>
                  <a:endParaRPr lang="en-US" sz="900" dirty="0"/>
                </a:p>
                <a:p>
                  <a:endParaRPr lang="en-US" sz="800" dirty="0"/>
                </a:p>
                <a:p>
                  <a:r>
                    <a:rPr lang="en-US" sz="2000" b="1" dirty="0"/>
                    <a:t>Rand.:</a:t>
                  </a:r>
                  <a:r>
                    <a:rPr lang="en-US" sz="2000" dirty="0"/>
                    <a:t>	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func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fName>
                            <m:e>
                              <m:func>
                                <m:funcPr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func>
                        </m:e>
                      </m:d>
                    </m:oMath>
                  </a14:m>
                  <a:endParaRPr lang="en-US" sz="2000" dirty="0"/>
                </a:p>
                <a:p>
                  <a:pPr algn="r"/>
                  <a:r>
                    <a:rPr lang="en-US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</a:t>
                  </a:r>
                  <a:r>
                    <a:rPr lang="en-US" sz="15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[Barenboim,Elkin,Pettie,Schneider; FOCS ‘12] </a:t>
                  </a:r>
                </a:p>
                <a:p>
                  <a:endParaRPr lang="en-US" sz="900" dirty="0"/>
                </a:p>
                <a:p>
                  <a:endParaRPr lang="en-US" sz="600" dirty="0"/>
                </a:p>
                <a:p>
                  <a:r>
                    <a:rPr lang="en-US" sz="2000" b="1" dirty="0"/>
                    <a:t>Det.:</a:t>
                  </a:r>
                  <a:r>
                    <a:rPr lang="en-US" sz="2000" dirty="0"/>
                    <a:t>	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func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a14:m>
                  <a:endParaRPr lang="en-US" sz="2000" dirty="0"/>
                </a:p>
                <a:p>
                  <a:pPr algn="r"/>
                  <a:r>
                    <a:rPr lang="en-US" sz="1500" dirty="0"/>
                    <a:t>[</a:t>
                  </a:r>
                  <a:r>
                    <a:rPr lang="en-US" sz="15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Fischer; DISC ‘17]</a:t>
                  </a: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820" y="3119722"/>
                  <a:ext cx="3948057" cy="2151524"/>
                </a:xfrm>
                <a:prstGeom prst="rect">
                  <a:avLst/>
                </a:prstGeom>
                <a:blipFill>
                  <a:blip r:embed="rId5"/>
                  <a:stretch>
                    <a:fillRect l="-1929" t="-1796" r="-1286"/>
                  </a:stretch>
                </a:blipFill>
                <a:ln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3A8ED1D1-8843-BE4F-B920-5DFC5977B5E9}"/>
              </a:ext>
            </a:extLst>
          </p:cNvPr>
          <p:cNvSpPr/>
          <p:nvPr/>
        </p:nvSpPr>
        <p:spPr>
          <a:xfrm>
            <a:off x="4754879" y="899804"/>
            <a:ext cx="3980329" cy="2060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2399410-C491-904E-8A6B-8E554A460E49}"/>
              </a:ext>
            </a:extLst>
          </p:cNvPr>
          <p:cNvSpPr/>
          <p:nvPr/>
        </p:nvSpPr>
        <p:spPr>
          <a:xfrm>
            <a:off x="451820" y="899804"/>
            <a:ext cx="3948057" cy="2060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7D1372A-86D0-D34F-A4BA-45303AC79F35}"/>
              </a:ext>
            </a:extLst>
          </p:cNvPr>
          <p:cNvSpPr/>
          <p:nvPr/>
        </p:nvSpPr>
        <p:spPr>
          <a:xfrm>
            <a:off x="451820" y="899804"/>
            <a:ext cx="3948057" cy="425273"/>
          </a:xfrm>
          <a:prstGeom prst="rect">
            <a:avLst/>
          </a:prstGeom>
          <a:solidFill>
            <a:schemeClr val="accent3">
              <a:lumMod val="50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0A6C4CE-6D28-A644-AB79-B32C58DD7EF3}"/>
              </a:ext>
            </a:extLst>
          </p:cNvPr>
          <p:cNvSpPr/>
          <p:nvPr/>
        </p:nvSpPr>
        <p:spPr>
          <a:xfrm>
            <a:off x="4754879" y="899804"/>
            <a:ext cx="3980329" cy="425273"/>
          </a:xfrm>
          <a:prstGeom prst="rect">
            <a:avLst/>
          </a:prstGeom>
          <a:solidFill>
            <a:srgbClr val="4F622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E00F8D6-80E9-2040-986D-CB5F4B64852F}"/>
                  </a:ext>
                </a:extLst>
              </p:cNvPr>
              <p:cNvSpPr txBox="1"/>
              <p:nvPr/>
            </p:nvSpPr>
            <p:spPr>
              <a:xfrm>
                <a:off x="4754879" y="899804"/>
                <a:ext cx="3980329" cy="206027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Ins="91440" bIns="0" rtlCol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2400" b="1" dirty="0"/>
                  <a:t>-Vertex Coloring</a:t>
                </a:r>
              </a:p>
              <a:p>
                <a:endParaRPr lang="en-US" sz="1050" dirty="0"/>
              </a:p>
              <a:p>
                <a:r>
                  <a:rPr lang="en-US" sz="2000" b="1" dirty="0"/>
                  <a:t>Rand.:</a:t>
                </a: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</m:func>
                          </m:e>
                        </m:rad>
                      </m:e>
                    </m:d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sz="20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rad>
                          </m:e>
                        </m:d>
                      </m:sup>
                    </m:sSup>
                  </m:oMath>
                </a14:m>
                <a:endParaRPr lang="en-US" sz="2000" dirty="0"/>
              </a:p>
              <a:p>
                <a:pPr algn="r"/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Harris,Schneider,Su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; STOC ‘16] </a:t>
                </a:r>
              </a:p>
              <a:p>
                <a:endParaRPr lang="en-US" sz="300" dirty="0"/>
              </a:p>
              <a:p>
                <a:r>
                  <a:rPr lang="en-US" sz="2000" b="1" dirty="0"/>
                  <a:t>Det.:</a:t>
                </a: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rad>
                          </m:e>
                        </m:d>
                      </m:sup>
                    </m:sSup>
                  </m:oMath>
                </a14:m>
                <a:endParaRPr lang="en-US" sz="2000" dirty="0"/>
              </a:p>
              <a:p>
                <a:pPr algn="r"/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Panconesi,Srinivasan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; STOC ‘92]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E00F8D6-80E9-2040-986D-CB5F4B648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879" y="899804"/>
                <a:ext cx="3980329" cy="2060273"/>
              </a:xfrm>
              <a:prstGeom prst="rect">
                <a:avLst/>
              </a:prstGeom>
              <a:blipFill>
                <a:blip r:embed="rId6"/>
                <a:stretch>
                  <a:fillRect l="-1266" t="-1220" r="-1266"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ECB5A1A9-0F60-BD45-85A1-CCDA265E1535}"/>
              </a:ext>
            </a:extLst>
          </p:cNvPr>
          <p:cNvSpPr/>
          <p:nvPr/>
        </p:nvSpPr>
        <p:spPr>
          <a:xfrm>
            <a:off x="4754879" y="895960"/>
            <a:ext cx="3980329" cy="20641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51D445E-3063-F646-A8DC-368BF2F2B004}"/>
              </a:ext>
            </a:extLst>
          </p:cNvPr>
          <p:cNvSpPr/>
          <p:nvPr/>
        </p:nvSpPr>
        <p:spPr>
          <a:xfrm>
            <a:off x="4754879" y="895960"/>
            <a:ext cx="3980329" cy="426066"/>
          </a:xfrm>
          <a:prstGeom prst="rect">
            <a:avLst/>
          </a:prstGeom>
          <a:solidFill>
            <a:srgbClr val="4F622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0DCF6CC-AF4C-B743-BCCC-57A2BFF18512}"/>
              </a:ext>
            </a:extLst>
          </p:cNvPr>
          <p:cNvSpPr/>
          <p:nvPr/>
        </p:nvSpPr>
        <p:spPr>
          <a:xfrm>
            <a:off x="4754879" y="1322026"/>
            <a:ext cx="3980329" cy="1638051"/>
          </a:xfrm>
          <a:prstGeom prst="rect">
            <a:avLst/>
          </a:prstGeom>
          <a:solidFill>
            <a:srgbClr val="FFF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2228A48-F8CC-6745-A283-9FE2109E8313}"/>
                  </a:ext>
                </a:extLst>
              </p:cNvPr>
              <p:cNvSpPr txBox="1"/>
              <p:nvPr/>
            </p:nvSpPr>
            <p:spPr>
              <a:xfrm>
                <a:off x="4754879" y="895960"/>
                <a:ext cx="3980329" cy="20641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Ins="91440" bIns="0" rtlCol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2400" b="1" dirty="0"/>
                  <a:t>-Vertex Coloring</a:t>
                </a:r>
              </a:p>
              <a:p>
                <a:endParaRPr lang="en-US" sz="700" dirty="0"/>
              </a:p>
              <a:p>
                <a:endParaRPr lang="en-US" sz="400" dirty="0"/>
              </a:p>
              <a:p>
                <a:r>
                  <a:rPr lang="en-US" sz="2000" b="1" dirty="0"/>
                  <a:t>Rand.:</a:t>
                </a: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𝐥𝐨</m:t>
                        </m:r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𝐠</m:t>
                            </m:r>
                          </m:e>
                          <m:sup>
                            <m:r>
                              <a:rPr lang="en-US" sz="2000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  <m:r>
                          <a:rPr lang="en-US" sz="20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endParaRPr lang="en-US" sz="2000" b="1" dirty="0"/>
              </a:p>
              <a:p>
                <a:pPr algn="r"/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Chang,Li,Pettie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; STOC ‘18] </a:t>
                </a:r>
              </a:p>
              <a:p>
                <a:endParaRPr lang="en-US" sz="600" dirty="0"/>
              </a:p>
              <a:p>
                <a:r>
                  <a:rPr lang="en-US" sz="2000" b="1" dirty="0"/>
                  <a:t>Det.:</a:t>
                </a: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</m:fName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000" b="1" dirty="0"/>
              </a:p>
              <a:p>
                <a:pPr algn="r"/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Rozhoň,Ghaffari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; STOC ‘20]</a:t>
                </a:r>
                <a:b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Ghaffari,Grunau,Rozhoň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; SODA ‘21]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2228A48-F8CC-6745-A283-9FE2109E8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879" y="895960"/>
                <a:ext cx="3980329" cy="2064117"/>
              </a:xfrm>
              <a:prstGeom prst="rect">
                <a:avLst/>
              </a:prstGeom>
              <a:blipFill>
                <a:blip r:embed="rId7"/>
                <a:stretch>
                  <a:fillRect l="-1266" t="-1829" r="-1266" b="-2439"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574A25FB-7E6E-C141-94AB-4D9913D84CEC}"/>
              </a:ext>
            </a:extLst>
          </p:cNvPr>
          <p:cNvSpPr/>
          <p:nvPr/>
        </p:nvSpPr>
        <p:spPr>
          <a:xfrm>
            <a:off x="451820" y="1325077"/>
            <a:ext cx="3948057" cy="1635000"/>
          </a:xfrm>
          <a:prstGeom prst="rect">
            <a:avLst/>
          </a:prstGeom>
          <a:solidFill>
            <a:srgbClr val="FFF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755D5A0-611C-0B47-9740-0F97F334CFCE}"/>
                  </a:ext>
                </a:extLst>
              </p:cNvPr>
              <p:cNvSpPr txBox="1"/>
              <p:nvPr/>
            </p:nvSpPr>
            <p:spPr>
              <a:xfrm>
                <a:off x="451820" y="899804"/>
                <a:ext cx="3948057" cy="206027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Ins="91440" bIns="0" rtlCol="0">
                <a:noAutofit/>
              </a:bodyPr>
              <a:lstStyle/>
              <a:p>
                <a:pPr algn="ctr"/>
                <a:r>
                  <a:rPr lang="en-US" sz="2400" b="1" dirty="0"/>
                  <a:t>MIS</a:t>
                </a:r>
              </a:p>
              <a:p>
                <a:endParaRPr lang="en-US" sz="1050" dirty="0"/>
              </a:p>
              <a:p>
                <a:r>
                  <a:rPr lang="en-US" sz="2000" b="1" dirty="0"/>
                  <a:t>Rand.:</a:t>
                </a: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𝚫</m:t>
                            </m:r>
                          </m:e>
                        </m:func>
                      </m:e>
                    </m:d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</m:fName>
                      <m:e>
                        <m:func>
                          <m:funcPr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e>
                    </m:func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1" dirty="0"/>
              </a:p>
              <a:p>
                <a:pPr algn="r"/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Ghaffari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; SODA ‘16] </a:t>
                </a:r>
              </a:p>
              <a:p>
                <a:endParaRPr lang="en-US" sz="400" dirty="0"/>
              </a:p>
              <a:p>
                <a:r>
                  <a:rPr lang="en-US" sz="2000" b="1" dirty="0"/>
                  <a:t>Det.:</a:t>
                </a: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e>
                    </m:d>
                  </m:oMath>
                </a14:m>
                <a:endParaRPr lang="en-US" sz="2000" b="1" dirty="0"/>
              </a:p>
              <a:p>
                <a:pPr algn="r"/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Rozhoň,Ghaffari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; STOC ‘20]</a:t>
                </a:r>
                <a:b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Ghaffari,Grunau,Rozhoň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; SODA ‘21]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755D5A0-611C-0B47-9740-0F97F334C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20" y="899804"/>
                <a:ext cx="3948057" cy="2060273"/>
              </a:xfrm>
              <a:prstGeom prst="rect">
                <a:avLst/>
              </a:prstGeom>
              <a:blipFill>
                <a:blip r:embed="rId8"/>
                <a:stretch>
                  <a:fillRect l="-1929" t="-1829" r="-1286" b="-610"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209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09BF7A-0812-4FE0-8703-A9F8FCA71C17}"/>
                  </a:ext>
                </a:extLst>
              </p:cNvPr>
              <p:cNvSpPr txBox="1"/>
              <p:nvPr/>
            </p:nvSpPr>
            <p:spPr>
              <a:xfrm>
                <a:off x="318500" y="3039625"/>
                <a:ext cx="8626484" cy="210790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r>
                  <a:rPr lang="en-US" sz="2200" b="1" dirty="0"/>
                  <a:t>Theorem: </a:t>
                </a:r>
                <a:r>
                  <a:rPr lang="en-US" sz="2200" dirty="0"/>
                  <a:t>The MIS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2200" dirty="0"/>
                  <a:t>-coloring problems can be solved </a:t>
                </a:r>
                <a:r>
                  <a:rPr lang="en-US" sz="2200" b="1" dirty="0">
                    <a:solidFill>
                      <a:srgbClr val="C00000"/>
                    </a:solidFill>
                  </a:rPr>
                  <a:t>deterministically</a:t>
                </a:r>
                <a:r>
                  <a:rPr lang="en-US" sz="2200" dirty="0"/>
                  <a:t> in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1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e>
                              <m:sup>
                                <m:r>
                                  <a:rPr lang="en-US" sz="22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200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𝚫</m:t>
                            </m:r>
                          </m:e>
                        </m:func>
                        <m:r>
                          <a:rPr lang="en-US" sz="22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sz="2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200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sz="22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200" b="1" dirty="0">
                    <a:solidFill>
                      <a:srgbClr val="C00000"/>
                    </a:solidFill>
                  </a:rPr>
                  <a:t> rounds </a:t>
                </a:r>
                <a:r>
                  <a:rPr lang="en-US" sz="2200" dirty="0"/>
                  <a:t>in the LOCAL model.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09BF7A-0812-4FE0-8703-A9F8FCA71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00" y="3039625"/>
                <a:ext cx="8626484" cy="21079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3150D91-71F1-4D5A-8F97-E5303C9340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100" dirty="0"/>
                  <a:t>Algorithms based on network decomposition are quite brute-force</a:t>
                </a:r>
              </a:p>
              <a:p>
                <a:pPr lvl="1"/>
                <a:r>
                  <a:rPr lang="en-US" dirty="0"/>
                  <a:t>The algorithms really exploit the LOCAL model</a:t>
                </a:r>
              </a:p>
              <a:p>
                <a:pPr lvl="2"/>
                <a:r>
                  <a:rPr lang="en-US" dirty="0"/>
                  <a:t>even for the four classic problems, and especially when derandomizing by using the method of conditional expectations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sz="2100" b="1" dirty="0"/>
                  <a:t>Can we get similar results more directly?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r>
                  <a:rPr lang="en-US" sz="2100" dirty="0"/>
                  <a:t>Based on a</a:t>
                </a:r>
                <a:r>
                  <a:rPr lang="en-US" sz="2100" b="1" i="1" dirty="0">
                    <a:solidFill>
                      <a:srgbClr val="C00000"/>
                    </a:solidFill>
                  </a:rPr>
                  <a:t> generic technique </a:t>
                </a:r>
                <a:r>
                  <a:rPr lang="en-US" sz="2100" dirty="0"/>
                  <a:t>for </a:t>
                </a:r>
                <a:r>
                  <a:rPr lang="en-US" sz="2100" b="1" i="1" dirty="0">
                    <a:solidFill>
                      <a:srgbClr val="C00000"/>
                    </a:solidFill>
                  </a:rPr>
                  <a:t>rounding fractional solutions</a:t>
                </a:r>
                <a:endParaRPr lang="en-US" sz="1000" b="0" dirty="0"/>
              </a:p>
              <a:p>
                <a:pPr lvl="1"/>
                <a:r>
                  <a:rPr lang="en-US" sz="1900" b="0" dirty="0"/>
                  <a:t>Algorithm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1900" dirty="0"/>
                  <a:t>-coloring appeared in                 </a:t>
                </a:r>
                <a:r>
                  <a:rPr lang="en-US" sz="1400" dirty="0"/>
                  <a:t> </a:t>
                </a:r>
                <a:r>
                  <a:rPr lang="en-US" sz="1900" dirty="0"/>
                  <a:t>     </a:t>
                </a:r>
                <a:r>
                  <a:rPr lang="en-US" sz="1900" b="1" dirty="0">
                    <a:solidFill>
                      <a:schemeClr val="accent3">
                        <a:lumMod val="50000"/>
                      </a:schemeClr>
                    </a:solidFill>
                  </a:rPr>
                  <a:t>[</a:t>
                </a:r>
                <a:r>
                  <a:rPr lang="en-US" sz="1900" b="1" dirty="0" err="1">
                    <a:solidFill>
                      <a:schemeClr val="accent3">
                        <a:lumMod val="50000"/>
                      </a:schemeClr>
                    </a:solidFill>
                  </a:rPr>
                  <a:t>Ghaffari</a:t>
                </a:r>
                <a:r>
                  <a:rPr lang="en-US" sz="1900" b="1" dirty="0">
                    <a:solidFill>
                      <a:schemeClr val="accent3">
                        <a:lumMod val="50000"/>
                      </a:schemeClr>
                    </a:solidFill>
                  </a:rPr>
                  <a:t>, K.; FOCS ‘21]</a:t>
                </a:r>
                <a:endParaRPr lang="en-US" sz="100" dirty="0"/>
              </a:p>
              <a:p>
                <a:pPr lvl="1"/>
                <a:r>
                  <a:rPr lang="en-US" sz="1900" dirty="0"/>
                  <a:t>MIS alg. / generic rounding in  </a:t>
                </a:r>
                <a:r>
                  <a:rPr lang="en-US" sz="1900" b="1" dirty="0">
                    <a:solidFill>
                      <a:schemeClr val="accent3">
                        <a:lumMod val="50000"/>
                      </a:schemeClr>
                    </a:solidFill>
                  </a:rPr>
                  <a:t>[</a:t>
                </a:r>
                <a:r>
                  <a:rPr lang="en-US" sz="1900" b="1" dirty="0" err="1">
                    <a:solidFill>
                      <a:schemeClr val="accent3">
                        <a:lumMod val="50000"/>
                      </a:schemeClr>
                    </a:solidFill>
                  </a:rPr>
                  <a:t>Faour</a:t>
                </a:r>
                <a:r>
                  <a:rPr lang="en-US" sz="1900" b="1" dirty="0">
                    <a:solidFill>
                      <a:schemeClr val="accent3">
                        <a:lumMod val="50000"/>
                      </a:schemeClr>
                    </a:solidFill>
                  </a:rPr>
                  <a:t>, </a:t>
                </a:r>
                <a:r>
                  <a:rPr lang="en-US" sz="1900" b="1" dirty="0" err="1">
                    <a:solidFill>
                      <a:schemeClr val="accent3">
                        <a:lumMod val="50000"/>
                      </a:schemeClr>
                    </a:solidFill>
                  </a:rPr>
                  <a:t>Ghaffari</a:t>
                </a:r>
                <a:r>
                  <a:rPr lang="en-US" sz="1900" b="1" dirty="0">
                    <a:solidFill>
                      <a:schemeClr val="accent3">
                        <a:lumMod val="50000"/>
                      </a:schemeClr>
                    </a:solidFill>
                  </a:rPr>
                  <a:t>, Grunau, K., </a:t>
                </a:r>
                <a:r>
                  <a:rPr lang="en-US" sz="1900" b="1" dirty="0" err="1">
                    <a:solidFill>
                      <a:schemeClr val="accent3">
                        <a:lumMod val="50000"/>
                      </a:schemeClr>
                    </a:solidFill>
                  </a:rPr>
                  <a:t>Rozhoň</a:t>
                </a:r>
                <a:r>
                  <a:rPr lang="en-US" sz="1900" b="1" dirty="0">
                    <a:solidFill>
                      <a:schemeClr val="accent3">
                        <a:lumMod val="50000"/>
                      </a:schemeClr>
                    </a:solidFill>
                  </a:rPr>
                  <a:t>; SODA ‘23]</a:t>
                </a:r>
              </a:p>
              <a:p>
                <a:endParaRPr lang="en-US" sz="2000" dirty="0"/>
              </a:p>
              <a:p>
                <a:r>
                  <a:rPr lang="en-US" sz="2100" dirty="0"/>
                  <a:t>Almost the same bounds hold in the CONGEST model (msg. of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1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100" dirty="0"/>
                  <a:t> bits)</a:t>
                </a:r>
              </a:p>
              <a:p>
                <a:pPr lvl="1"/>
                <a:r>
                  <a:rPr lang="en-US" dirty="0"/>
                  <a:t>MIS at the cost of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dirty="0"/>
                  <a:t> factor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3150D91-71F1-4D5A-8F97-E5303C9340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3" t="-638" r="-485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2FCC89-3C3D-4E24-9FD4-15CF55AC5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1CCA-922D-4541-8152-FE8F8C3F9B4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1C57AF5-1C94-4F45-BAA4-C31132792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More Direct Deterministic Algorithms</a:t>
            </a:r>
          </a:p>
        </p:txBody>
      </p:sp>
    </p:spTree>
    <p:extLst>
      <p:ext uri="{BB962C8B-B14F-4D97-AF65-F5344CB8AC3E}">
        <p14:creationId xmlns:p14="http://schemas.microsoft.com/office/powerpoint/2010/main" val="299988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556CEF9-1083-8049-93E4-0FF0E718CCA8}"/>
                  </a:ext>
                </a:extLst>
              </p:cNvPr>
              <p:cNvSpPr/>
              <p:nvPr/>
            </p:nvSpPr>
            <p:spPr>
              <a:xfrm>
                <a:off x="344245" y="833719"/>
                <a:ext cx="4152451" cy="5771476"/>
              </a:xfrm>
              <a:prstGeom prst="rect">
                <a:avLst/>
              </a:prstGeom>
              <a:solidFill>
                <a:srgbClr val="E9EFF7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01168" bIns="91440" rtlCol="0" anchor="b"/>
              <a:lstStyle/>
              <a:p>
                <a:r>
                  <a:rPr lang="en-US" sz="2000" b="1" dirty="0">
                    <a:solidFill>
                      <a:schemeClr val="tx1"/>
                    </a:solidFill>
                  </a:rPr>
                  <a:t>Det.: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000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sz="2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000" b="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func>
                          </m:den>
                        </m:f>
                      </m:e>
                    </m:d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b="1" dirty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:r>
                  <a:rPr lang="en-US" sz="2000" b="1" dirty="0">
                    <a:solidFill>
                      <a:schemeClr val="tx1"/>
                    </a:solidFill>
                  </a:rPr>
                  <a:t>Rand.: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type m:val="lin"/>
                                <m:ctrlP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num>
                              <m:den>
                                <m:func>
                                  <m:funcPr>
                                    <m:ctrlP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sz="20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func>
                              </m:den>
                            </m:f>
                          </m:e>
                        </m:rad>
                      </m:e>
                    </m:d>
                  </m:oMath>
                </a14:m>
                <a:endParaRPr lang="en-US" sz="2000" dirty="0">
                  <a:solidFill>
                    <a:srgbClr val="C00000"/>
                  </a:solidFill>
                </a:endParaRPr>
              </a:p>
              <a:p>
                <a:pPr algn="r"/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[K.,</a:t>
                </a:r>
                <a:r>
                  <a:rPr lang="en-US" sz="16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Moscibroda,Wattenhofer</a:t>
                </a:r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; PODC ‘04]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556CEF9-1083-8049-93E4-0FF0E718CC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45" y="833719"/>
                <a:ext cx="4152451" cy="57714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03B62E98-8D83-C649-82C6-DDB4A420487C}"/>
              </a:ext>
            </a:extLst>
          </p:cNvPr>
          <p:cNvSpPr txBox="1"/>
          <p:nvPr/>
        </p:nvSpPr>
        <p:spPr>
          <a:xfrm>
            <a:off x="441260" y="5560236"/>
            <a:ext cx="409746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Balliu,Brandt,Hirvonen,Olivetti,Rabie,Suomela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FOCS ’19]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55B2DD1-D78D-C440-8ADB-B36E4B83D85E}"/>
                  </a:ext>
                </a:extLst>
              </p:cNvPr>
              <p:cNvSpPr/>
              <p:nvPr/>
            </p:nvSpPr>
            <p:spPr>
              <a:xfrm>
                <a:off x="4663440" y="833719"/>
                <a:ext cx="4152451" cy="5771476"/>
              </a:xfrm>
              <a:prstGeom prst="rect">
                <a:avLst/>
              </a:prstGeom>
              <a:solidFill>
                <a:srgbClr val="E9EFF7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01168" bIns="91440" rtlCol="0" anchor="b"/>
              <a:lstStyle/>
              <a:p>
                <a:r>
                  <a:rPr lang="en-US" sz="2200" b="1" dirty="0">
                    <a:solidFill>
                      <a:schemeClr val="tx1"/>
                    </a:solidFill>
                  </a:rPr>
                  <a:t>Rand.:</a:t>
                </a:r>
                <a:r>
                  <a:rPr lang="en-US" sz="2200" b="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2200" dirty="0">
                  <a:solidFill>
                    <a:srgbClr val="C00000"/>
                  </a:solidFill>
                </a:endParaRPr>
              </a:p>
              <a:p>
                <a:endParaRPr lang="en-US" sz="300" dirty="0">
                  <a:solidFill>
                    <a:srgbClr val="C00000"/>
                  </a:solidFill>
                </a:endParaRPr>
              </a:p>
              <a:p>
                <a:pPr algn="r"/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Linial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; FOCS ‘87], [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Naor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; 1990]</a:t>
                </a: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55B2DD1-D78D-C440-8ADB-B36E4B83D8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440" y="833719"/>
                <a:ext cx="4152451" cy="57714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451820" y="3028862"/>
            <a:ext cx="3948057" cy="20933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754879" y="899804"/>
            <a:ext cx="3980329" cy="2060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51820" y="899804"/>
            <a:ext cx="3948057" cy="2060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1820" y="899804"/>
            <a:ext cx="3948057" cy="425273"/>
          </a:xfrm>
          <a:prstGeom prst="rect">
            <a:avLst/>
          </a:prstGeom>
          <a:solidFill>
            <a:schemeClr val="accent3">
              <a:lumMod val="50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1CCA-922D-4541-8152-FE8F8C3F9B4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3029" y="0"/>
            <a:ext cx="8280971" cy="695175"/>
          </a:xfrm>
        </p:spPr>
        <p:txBody>
          <a:bodyPr/>
          <a:lstStyle/>
          <a:p>
            <a:r>
              <a:rPr lang="en-US" dirty="0"/>
              <a:t>Complexity of Four Classic Problems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754879" y="899804"/>
            <a:ext cx="3980329" cy="425273"/>
          </a:xfrm>
          <a:prstGeom prst="rect">
            <a:avLst/>
          </a:prstGeom>
          <a:solidFill>
            <a:srgbClr val="4F622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754879" y="899804"/>
                <a:ext cx="3980329" cy="206027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Ins="91440" bIns="0" rtlCol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2400" b="1" dirty="0"/>
                  <a:t>-Vertex Coloring</a:t>
                </a:r>
              </a:p>
              <a:p>
                <a:endParaRPr lang="en-US" sz="1050" dirty="0"/>
              </a:p>
              <a:p>
                <a:r>
                  <a:rPr lang="en-US" sz="2000" b="1" dirty="0"/>
                  <a:t>Rand.:</a:t>
                </a: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</m:func>
                          </m:e>
                        </m:rad>
                      </m:e>
                    </m:d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sz="20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rad>
                          </m:e>
                        </m:d>
                      </m:sup>
                    </m:sSup>
                  </m:oMath>
                </a14:m>
                <a:endParaRPr lang="en-US" sz="2000" dirty="0"/>
              </a:p>
              <a:p>
                <a:pPr algn="r"/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Harris,Schneider,Su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; STOC ‘16] </a:t>
                </a:r>
              </a:p>
              <a:p>
                <a:endParaRPr lang="en-US" sz="300" dirty="0"/>
              </a:p>
              <a:p>
                <a:r>
                  <a:rPr lang="en-US" sz="2000" b="1" dirty="0"/>
                  <a:t>Det.:</a:t>
                </a: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rad>
                          </m:e>
                        </m:d>
                      </m:sup>
                    </m:sSup>
                  </m:oMath>
                </a14:m>
                <a:endParaRPr lang="en-US" sz="2000" dirty="0"/>
              </a:p>
              <a:p>
                <a:pPr algn="r"/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Panconesi,Srinivasan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; STOC ‘92]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879" y="899804"/>
                <a:ext cx="3980329" cy="2060273"/>
              </a:xfrm>
              <a:prstGeom prst="rect">
                <a:avLst/>
              </a:prstGeom>
              <a:blipFill>
                <a:blip r:embed="rId4"/>
                <a:stretch>
                  <a:fillRect l="-1374" t="-2059" r="-1527" b="-2647"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451820" y="3028862"/>
            <a:ext cx="3948057" cy="439592"/>
          </a:xfrm>
          <a:prstGeom prst="rect">
            <a:avLst/>
          </a:prstGeom>
          <a:solidFill>
            <a:srgbClr val="4F622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1820" y="3028862"/>
                <a:ext cx="3948057" cy="209330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Ins="91440" bIns="0" rtlCol="0">
                <a:noAutofit/>
              </a:bodyPr>
              <a:lstStyle/>
              <a:p>
                <a:pPr algn="ctr"/>
                <a:r>
                  <a:rPr lang="en-US" sz="2400" b="1" dirty="0"/>
                  <a:t>Maximal Matching</a:t>
                </a:r>
              </a:p>
              <a:p>
                <a:endParaRPr lang="en-US" sz="900" dirty="0"/>
              </a:p>
              <a:p>
                <a:endParaRPr lang="en-US" sz="800" dirty="0"/>
              </a:p>
              <a:p>
                <a:r>
                  <a:rPr lang="en-US" sz="2000" b="1" dirty="0"/>
                  <a:t>Rand.:</a:t>
                </a: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func>
                      </m:e>
                    </m:d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fName>
                          <m:e>
                            <m:func>
                              <m:funcPr>
                                <m:ctrlP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endParaRPr lang="en-US" sz="2000" dirty="0"/>
              </a:p>
              <a:p>
                <a:pPr algn="r"/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[Barenboim,Elkin,Pettie,Schneider; FOCS ‘12] </a:t>
                </a:r>
              </a:p>
              <a:p>
                <a:endParaRPr lang="en-US" sz="1050" dirty="0"/>
              </a:p>
              <a:p>
                <a:endParaRPr lang="en-US" sz="600" dirty="0"/>
              </a:p>
              <a:p>
                <a:r>
                  <a:rPr lang="en-US" sz="2000" b="1" dirty="0"/>
                  <a:t>Det.:</a:t>
                </a: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2000" dirty="0"/>
              </a:p>
              <a:p>
                <a:pPr algn="r"/>
                <a:r>
                  <a:rPr lang="en-US" sz="1500" dirty="0"/>
                  <a:t>[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Hanckiowiak,Karonski,Panconesi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; PODC ‘99]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20" y="3028862"/>
                <a:ext cx="3948057" cy="2093308"/>
              </a:xfrm>
              <a:prstGeom prst="rect">
                <a:avLst/>
              </a:prstGeom>
              <a:blipFill>
                <a:blip r:embed="rId5"/>
                <a:stretch>
                  <a:fillRect l="-1385" t="-2029" r="-1385" b="-870"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DED24FF1-CFB6-448B-8AF3-A7B3577F503D}"/>
              </a:ext>
            </a:extLst>
          </p:cNvPr>
          <p:cNvSpPr/>
          <p:nvPr/>
        </p:nvSpPr>
        <p:spPr>
          <a:xfrm>
            <a:off x="451820" y="3028862"/>
            <a:ext cx="3948057" cy="20933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0BE6245-D612-419A-9EF8-5C144784811D}"/>
              </a:ext>
            </a:extLst>
          </p:cNvPr>
          <p:cNvSpPr/>
          <p:nvPr/>
        </p:nvSpPr>
        <p:spPr>
          <a:xfrm>
            <a:off x="451820" y="3468454"/>
            <a:ext cx="3948057" cy="1653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C5A2781-79F0-4C6A-8CB7-B4ADCACFD861}"/>
              </a:ext>
            </a:extLst>
          </p:cNvPr>
          <p:cNvSpPr/>
          <p:nvPr/>
        </p:nvSpPr>
        <p:spPr>
          <a:xfrm>
            <a:off x="451820" y="3028862"/>
            <a:ext cx="3948057" cy="439592"/>
          </a:xfrm>
          <a:prstGeom prst="rect">
            <a:avLst/>
          </a:prstGeom>
          <a:solidFill>
            <a:srgbClr val="4F622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BF6068B-6422-4C29-BEBA-94637DBC929E}"/>
                  </a:ext>
                </a:extLst>
              </p:cNvPr>
              <p:cNvSpPr txBox="1"/>
              <p:nvPr/>
            </p:nvSpPr>
            <p:spPr>
              <a:xfrm>
                <a:off x="451820" y="3028862"/>
                <a:ext cx="3948057" cy="209330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Ins="91440" bIns="0" rtlCol="0">
                <a:noAutofit/>
              </a:bodyPr>
              <a:lstStyle/>
              <a:p>
                <a:pPr algn="ctr"/>
                <a:r>
                  <a:rPr lang="en-US" sz="2400" b="1" dirty="0"/>
                  <a:t>Maximal Matching</a:t>
                </a:r>
              </a:p>
              <a:p>
                <a:endParaRPr lang="en-US" sz="700" dirty="0"/>
              </a:p>
              <a:p>
                <a:endParaRPr lang="en-US" sz="700" dirty="0"/>
              </a:p>
              <a:p>
                <a:r>
                  <a:rPr lang="en-US" sz="2000" b="1" dirty="0"/>
                  <a:t>Rand.:</a:t>
                </a: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𝚫</m:t>
                            </m:r>
                          </m:e>
                        </m:func>
                      </m:e>
                    </m:d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fName>
                          <m:e>
                            <m:func>
                              <m:funcPr>
                                <m:ctrlP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000" b="1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endParaRPr lang="en-US" sz="2000" b="1" dirty="0"/>
              </a:p>
              <a:p>
                <a:pPr algn="r"/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[Barenboim,Elkin,Pettie,Schneider; FOCS ‘12] </a:t>
                </a:r>
              </a:p>
              <a:p>
                <a:endParaRPr lang="en-US" sz="700" dirty="0"/>
              </a:p>
              <a:p>
                <a:endParaRPr lang="en-US" sz="600" dirty="0"/>
              </a:p>
              <a:p>
                <a:r>
                  <a:rPr lang="en-US" sz="2000" b="1" dirty="0"/>
                  <a:t>Det.:</a:t>
                </a: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000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000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e>
                    </m:d>
                  </m:oMath>
                </a14:m>
                <a:endParaRPr lang="en-US" sz="2000" b="1" dirty="0"/>
              </a:p>
              <a:p>
                <a:pPr algn="r"/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[Fischer; DISC ‘17]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BF6068B-6422-4C29-BEBA-94637DBC9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20" y="3028862"/>
                <a:ext cx="3948057" cy="2093308"/>
              </a:xfrm>
              <a:prstGeom prst="rect">
                <a:avLst/>
              </a:prstGeom>
              <a:blipFill>
                <a:blip r:embed="rId6"/>
                <a:stretch>
                  <a:fillRect l="-1385" t="-2029" r="-1385"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9B239BF9-EA5E-489D-BA4A-E63F4979E48A}"/>
              </a:ext>
            </a:extLst>
          </p:cNvPr>
          <p:cNvSpPr/>
          <p:nvPr/>
        </p:nvSpPr>
        <p:spPr>
          <a:xfrm>
            <a:off x="4754879" y="895960"/>
            <a:ext cx="3980329" cy="20641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828E398-FDE4-464B-8957-FCA77D06950B}"/>
              </a:ext>
            </a:extLst>
          </p:cNvPr>
          <p:cNvSpPr/>
          <p:nvPr/>
        </p:nvSpPr>
        <p:spPr>
          <a:xfrm>
            <a:off x="4754879" y="895960"/>
            <a:ext cx="3980329" cy="426066"/>
          </a:xfrm>
          <a:prstGeom prst="rect">
            <a:avLst/>
          </a:prstGeom>
          <a:solidFill>
            <a:srgbClr val="4F622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8E4389-B103-4C14-865D-DF58A26DF15A}"/>
              </a:ext>
            </a:extLst>
          </p:cNvPr>
          <p:cNvSpPr/>
          <p:nvPr/>
        </p:nvSpPr>
        <p:spPr>
          <a:xfrm>
            <a:off x="4754879" y="1322026"/>
            <a:ext cx="3980329" cy="1638051"/>
          </a:xfrm>
          <a:prstGeom prst="rect">
            <a:avLst/>
          </a:prstGeom>
          <a:solidFill>
            <a:srgbClr val="FFF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4A04D96-7922-4440-A13F-980B687B22A4}"/>
                  </a:ext>
                </a:extLst>
              </p:cNvPr>
              <p:cNvSpPr txBox="1"/>
              <p:nvPr/>
            </p:nvSpPr>
            <p:spPr>
              <a:xfrm>
                <a:off x="4754879" y="895960"/>
                <a:ext cx="3980329" cy="20641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Ins="91440" bIns="0" rtlCol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2400" b="1" dirty="0"/>
                  <a:t>-Vertex Coloring</a:t>
                </a:r>
              </a:p>
              <a:p>
                <a:endParaRPr lang="en-US" sz="700" dirty="0"/>
              </a:p>
              <a:p>
                <a:endParaRPr lang="en-US" sz="400" dirty="0"/>
              </a:p>
              <a:p>
                <a:r>
                  <a:rPr lang="en-US" sz="2000" b="1" dirty="0"/>
                  <a:t>Rand.:	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fName>
                          <m:e>
                            <m:func>
                              <m:funcPr>
                                <m:ctrlP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000" b="1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endParaRPr lang="en-US" sz="2000" b="1" dirty="0"/>
              </a:p>
              <a:p>
                <a:pPr algn="r"/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Chang,Li,Pettie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; STOC ‘18] </a:t>
                </a:r>
              </a:p>
              <a:p>
                <a:endParaRPr lang="en-US" sz="600" dirty="0"/>
              </a:p>
              <a:p>
                <a:endParaRPr lang="en-US" sz="500" b="1" dirty="0"/>
              </a:p>
              <a:p>
                <a:r>
                  <a:rPr lang="en-US" sz="2000" b="1" dirty="0"/>
                  <a:t>Det.:</a:t>
                </a: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000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func>
                              <m:funcPr>
                                <m:ctrlP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000" b="1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sz="2000" b="1" dirty="0"/>
                  <a:t> </a:t>
                </a:r>
              </a:p>
              <a:p>
                <a:pPr algn="r"/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Ghaffari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, K.; FOCS ‘21]</a:t>
                </a:r>
                <a:b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:endParaRPr 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4A04D96-7922-4440-A13F-980B687B2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879" y="895960"/>
                <a:ext cx="3980329" cy="2064117"/>
              </a:xfrm>
              <a:prstGeom prst="rect">
                <a:avLst/>
              </a:prstGeom>
              <a:blipFill>
                <a:blip r:embed="rId7"/>
                <a:stretch>
                  <a:fillRect l="-1266" t="-1829" r="-1266"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22C4F39F-7814-40BA-8462-8AD76B2909E2}"/>
              </a:ext>
            </a:extLst>
          </p:cNvPr>
          <p:cNvSpPr/>
          <p:nvPr/>
        </p:nvSpPr>
        <p:spPr>
          <a:xfrm>
            <a:off x="451820" y="1325077"/>
            <a:ext cx="3948057" cy="163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A2CA494-F2F3-4C1F-8C55-0F63103ED5F7}"/>
              </a:ext>
            </a:extLst>
          </p:cNvPr>
          <p:cNvSpPr/>
          <p:nvPr/>
        </p:nvSpPr>
        <p:spPr>
          <a:xfrm>
            <a:off x="4754879" y="3035412"/>
            <a:ext cx="3980329" cy="2060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654EA68-528F-43D3-8F63-5B60F40691AE}"/>
              </a:ext>
            </a:extLst>
          </p:cNvPr>
          <p:cNvSpPr/>
          <p:nvPr/>
        </p:nvSpPr>
        <p:spPr>
          <a:xfrm>
            <a:off x="4754879" y="3035412"/>
            <a:ext cx="3980329" cy="425273"/>
          </a:xfrm>
          <a:prstGeom prst="rect">
            <a:avLst/>
          </a:prstGeom>
          <a:solidFill>
            <a:srgbClr val="4F622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FAFF136-9634-44DD-A89C-F6453717E924}"/>
                  </a:ext>
                </a:extLst>
              </p:cNvPr>
              <p:cNvSpPr txBox="1"/>
              <p:nvPr/>
            </p:nvSpPr>
            <p:spPr>
              <a:xfrm>
                <a:off x="4754879" y="3035412"/>
                <a:ext cx="3980329" cy="206027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Ins="91440" bIns="0" rtlCol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2400" b="1" dirty="0"/>
                  <a:t>-Vertex Coloring</a:t>
                </a:r>
              </a:p>
              <a:p>
                <a:endParaRPr lang="en-US" sz="1050" dirty="0"/>
              </a:p>
              <a:p>
                <a:r>
                  <a:rPr lang="en-US" sz="2000" b="1" dirty="0"/>
                  <a:t>Rand.:</a:t>
                </a: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</m:func>
                          </m:e>
                        </m:rad>
                      </m:e>
                    </m:d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sz="20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rad>
                          </m:e>
                        </m:d>
                      </m:sup>
                    </m:sSup>
                  </m:oMath>
                </a14:m>
                <a:endParaRPr lang="en-US" sz="2000" dirty="0"/>
              </a:p>
              <a:p>
                <a:pPr algn="r"/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Harris,Schneider,Su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; STOC ‘16] </a:t>
                </a:r>
              </a:p>
              <a:p>
                <a:endParaRPr lang="en-US" sz="300" dirty="0"/>
              </a:p>
              <a:p>
                <a:r>
                  <a:rPr lang="en-US" sz="2000" b="1" dirty="0"/>
                  <a:t>Det.:</a:t>
                </a: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rad>
                          </m:e>
                        </m:d>
                      </m:sup>
                    </m:sSup>
                  </m:oMath>
                </a14:m>
                <a:endParaRPr lang="en-US" sz="2000" dirty="0"/>
              </a:p>
              <a:p>
                <a:pPr algn="r"/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Panconesi,Srinivasan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; STOC ‘92]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FAFF136-9634-44DD-A89C-F6453717E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879" y="3035412"/>
                <a:ext cx="3980329" cy="2060273"/>
              </a:xfrm>
              <a:prstGeom prst="rect">
                <a:avLst/>
              </a:prstGeom>
              <a:blipFill>
                <a:blip r:embed="rId9"/>
                <a:stretch>
                  <a:fillRect l="-1374" t="-2059" r="-1527" b="-2647"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>
            <a:extLst>
              <a:ext uri="{FF2B5EF4-FFF2-40B4-BE49-F238E27FC236}">
                <a16:creationId xmlns:a16="http://schemas.microsoft.com/office/drawing/2014/main" id="{A8F8C096-AE16-4626-B26D-D1A6AB8A93B1}"/>
              </a:ext>
            </a:extLst>
          </p:cNvPr>
          <p:cNvSpPr/>
          <p:nvPr/>
        </p:nvSpPr>
        <p:spPr>
          <a:xfrm>
            <a:off x="4754879" y="3031568"/>
            <a:ext cx="3980329" cy="20641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79D87AC-FF5C-46CA-933C-7738CF0715A2}"/>
              </a:ext>
            </a:extLst>
          </p:cNvPr>
          <p:cNvSpPr/>
          <p:nvPr/>
        </p:nvSpPr>
        <p:spPr>
          <a:xfrm>
            <a:off x="4754879" y="3031568"/>
            <a:ext cx="3980329" cy="426066"/>
          </a:xfrm>
          <a:prstGeom prst="rect">
            <a:avLst/>
          </a:prstGeom>
          <a:solidFill>
            <a:srgbClr val="4F622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E474A76-0DF0-4B66-90CC-624CF1AF032C}"/>
              </a:ext>
            </a:extLst>
          </p:cNvPr>
          <p:cNvSpPr/>
          <p:nvPr/>
        </p:nvSpPr>
        <p:spPr>
          <a:xfrm>
            <a:off x="4754879" y="3457634"/>
            <a:ext cx="3980329" cy="1664536"/>
          </a:xfrm>
          <a:prstGeom prst="rect">
            <a:avLst/>
          </a:prstGeom>
          <a:solidFill>
            <a:srgbClr val="FFF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094DF00-84EC-402E-9B92-557E38735921}"/>
                  </a:ext>
                </a:extLst>
              </p:cNvPr>
              <p:cNvSpPr txBox="1"/>
              <p:nvPr/>
            </p:nvSpPr>
            <p:spPr>
              <a:xfrm>
                <a:off x="4754879" y="3031568"/>
                <a:ext cx="3980329" cy="209060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Ins="91440" bIns="0" rtlCol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2400" b="1" dirty="0"/>
                  <a:t>-Edge Coloring</a:t>
                </a:r>
              </a:p>
              <a:p>
                <a:endParaRPr lang="en-US" sz="700" dirty="0"/>
              </a:p>
              <a:p>
                <a:endParaRPr lang="en-US" sz="400" dirty="0"/>
              </a:p>
              <a:p>
                <a:r>
                  <a:rPr lang="en-US" sz="2000" b="1" dirty="0"/>
                  <a:t>Rand.:	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fName>
                          <m:e>
                            <m:func>
                              <m:funcPr>
                                <m:ctrlP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000" b="1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endParaRPr lang="en-US" sz="2000" b="1" dirty="0"/>
              </a:p>
              <a:p>
                <a:pPr algn="r"/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Elkin,Pettie,Su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; SODA ‘15] </a:t>
                </a:r>
              </a:p>
              <a:p>
                <a:endParaRPr lang="en-US" sz="1200" dirty="0"/>
              </a:p>
              <a:p>
                <a:r>
                  <a:rPr lang="en-US" sz="2000" b="1" dirty="0"/>
                  <a:t>Det.:</a:t>
                </a: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000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func>
                              <m:funcPr>
                                <m:ctrlP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000" b="1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fName>
                              <m:e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sz="2000" b="1" dirty="0"/>
                  <a:t> </a:t>
                </a:r>
              </a:p>
              <a:p>
                <a:pPr algn="r"/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Ghaffari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, K.; FOCS ‘21]</a:t>
                </a:r>
                <a:b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</a:br>
                <a:endParaRPr 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094DF00-84EC-402E-9B92-557E38735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879" y="3031568"/>
                <a:ext cx="3980329" cy="2090602"/>
              </a:xfrm>
              <a:prstGeom prst="rect">
                <a:avLst/>
              </a:prstGeom>
              <a:blipFill>
                <a:blip r:embed="rId10"/>
                <a:stretch>
                  <a:fillRect l="-1266" t="-1807" r="-1266"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E29F5BE5-5752-8247-B53B-9A5956C72A61}"/>
              </a:ext>
            </a:extLst>
          </p:cNvPr>
          <p:cNvSpPr/>
          <p:nvPr/>
        </p:nvSpPr>
        <p:spPr>
          <a:xfrm>
            <a:off x="451820" y="1322026"/>
            <a:ext cx="3948057" cy="1638051"/>
          </a:xfrm>
          <a:prstGeom prst="rect">
            <a:avLst/>
          </a:prstGeom>
          <a:solidFill>
            <a:srgbClr val="FFF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1820" y="899804"/>
                <a:ext cx="3948057" cy="206027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Ins="91440" bIns="0" rtlCol="0">
                <a:noAutofit/>
              </a:bodyPr>
              <a:lstStyle/>
              <a:p>
                <a:pPr algn="ctr"/>
                <a:r>
                  <a:rPr lang="en-US" sz="2400" b="1" dirty="0"/>
                  <a:t>MIS</a:t>
                </a:r>
              </a:p>
              <a:p>
                <a:endParaRPr lang="en-US" sz="1050" dirty="0"/>
              </a:p>
              <a:p>
                <a:r>
                  <a:rPr lang="en-US" sz="2000" b="1" dirty="0"/>
                  <a:t>Rand.:</a:t>
                </a: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𝚫</m:t>
                            </m:r>
                          </m:e>
                        </m:func>
                      </m:e>
                    </m:d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fName>
                      <m:e>
                        <m:func>
                          <m:funcPr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e>
                    </m:func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1" dirty="0"/>
              </a:p>
              <a:p>
                <a:pPr algn="r"/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Ghaffari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; SODA ‘16] </a:t>
                </a:r>
              </a:p>
              <a:p>
                <a:endParaRPr lang="en-US" sz="400" dirty="0"/>
              </a:p>
              <a:p>
                <a:endParaRPr lang="en-US" sz="500" b="1" dirty="0"/>
              </a:p>
              <a:p>
                <a:r>
                  <a:rPr lang="en-US" sz="2000" b="1" dirty="0"/>
                  <a:t>Det.:</a:t>
                </a: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𝐥𝐨𝐠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000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𝚫</m:t>
                            </m:r>
                          </m:e>
                        </m:func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0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endParaRPr lang="en-US" sz="2000" b="1" dirty="0"/>
              </a:p>
              <a:p>
                <a:pPr algn="r"/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Faour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, 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Ghaffari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, Grunau, K., </a:t>
                </a:r>
                <a:r>
                  <a:rPr lang="en-US" sz="15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Rozhoň</a:t>
                </a:r>
                <a:r>
                  <a:rPr lang="en-US" sz="15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; SODA ‘23]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20" y="899804"/>
                <a:ext cx="3948057" cy="2060273"/>
              </a:xfrm>
              <a:prstGeom prst="rect">
                <a:avLst/>
              </a:prstGeom>
              <a:blipFill>
                <a:blip r:embed="rId11"/>
                <a:stretch>
                  <a:fillRect l="-1929" t="-1829" r="-1286"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107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406"/>
  <p:tag name="DEFAULTHEIGHT" val="443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1035</Words>
  <Application>Microsoft Office PowerPoint</Application>
  <PresentationFormat>On-screen Show (4:3)</PresentationFormat>
  <Paragraphs>722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Cambria Math</vt:lpstr>
      <vt:lpstr>Larissa-Design</vt:lpstr>
      <vt:lpstr>Local Distributed Rounding: A Tool for Efficient Deterministic Distributed Symmetry Breaking</vt:lpstr>
      <vt:lpstr>Distributed Graph Algorithms</vt:lpstr>
      <vt:lpstr>Four Classic Problems (since 1980s)</vt:lpstr>
      <vt:lpstr>Four Problems, State of the Art, Early 2019</vt:lpstr>
      <vt:lpstr>Four Problems, State of the Art, Early 2019</vt:lpstr>
      <vt:lpstr>The Breakthrough of Rozhoň &amp; Ghaffari</vt:lpstr>
      <vt:lpstr>Four Classic Problems</vt:lpstr>
      <vt:lpstr>New More Direct Deterministic Algorithms</vt:lpstr>
      <vt:lpstr>Complexity of Four Classic Problems</vt:lpstr>
      <vt:lpstr>Highlevel Idea: Deterministic Rounding</vt:lpstr>
      <vt:lpstr>Simple Randomized Independent Set Algorithm</vt:lpstr>
      <vt:lpstr>Randomized Indep. Set Algorithm : Analysis</vt:lpstr>
      <vt:lpstr>Highlevel Idea: Fractional Problem and Rounding </vt:lpstr>
      <vt:lpstr>Rounding Overview</vt:lpstr>
      <vt:lpstr>Rounding Overview</vt:lpstr>
      <vt:lpstr>Using a Defective Coloring</vt:lpstr>
      <vt:lpstr>Using a Defective Coloring</vt:lpstr>
      <vt:lpstr>Using a Defective Coloring</vt:lpstr>
      <vt:lpstr>Adaptive Potential Function</vt:lpstr>
      <vt:lpstr>Using a Defective Coloring</vt:lpstr>
      <vt:lpstr>Generic Rounding Algorithm</vt:lpstr>
      <vt:lpstr>Generic Rounding Algorithm</vt:lpstr>
      <vt:lpstr>Highlevel Idea for MIS Algorithm</vt:lpstr>
      <vt:lpstr>Building a Potential Function : First Try</vt:lpstr>
      <vt:lpstr>Building a Potential Function : Second Try</vt:lpstr>
      <vt:lpstr>Building a Potential Function : Second Try</vt:lpstr>
      <vt:lpstr>Building a Potential Function : Second Try</vt:lpstr>
      <vt:lpstr>Building a Potential Function : Second Try</vt:lpstr>
      <vt:lpstr>Building a Potential Function : Summary</vt:lpstr>
      <vt:lpstr>Relation to MIS</vt:lpstr>
      <vt:lpstr>Application of Rounding to Other Problems</vt:lpstr>
      <vt:lpstr>Application of Rounding to Other Problems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brox</dc:creator>
  <cp:lastModifiedBy>bubo</cp:lastModifiedBy>
  <cp:revision>1872</cp:revision>
  <dcterms:created xsi:type="dcterms:W3CDTF">2011-03-06T14:58:56Z</dcterms:created>
  <dcterms:modified xsi:type="dcterms:W3CDTF">2023-10-08T21:58:13Z</dcterms:modified>
</cp:coreProperties>
</file>